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embeddings/oleObject1.bin" ContentType="application/vnd.openxmlformats-officedocument.oleObject"/>
  <Override PartName="/ppt/notesSlides/_rels/notesSlide2.xml.rels" ContentType="application/vnd.openxmlformats-package.relationships+xml"/>
  <Override PartName="/ppt/notesSlides/_rels/notesSlide41.xml.rels" ContentType="application/vnd.openxmlformats-package.relationships+xml"/>
  <Override PartName="/ppt/notesSlides/notesSlide4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media/image8.wmf" ContentType="image/x-wmf"/>
  <Override PartName="/ppt/media/image1.png" ContentType="image/png"/>
  <Override PartName="/ppt/media/image7.wmf" ContentType="image/x-wmf"/>
  <Override PartName="/ppt/media/image2.jpeg" ContentType="image/jpeg"/>
  <Override PartName="/ppt/media/image3.jpeg" ContentType="image/jpeg"/>
  <Override PartName="/ppt/media/image4.wmf" ContentType="image/x-wmf"/>
  <Override PartName="/ppt/media/image5.wmf" ContentType="image/x-wmf"/>
  <Override PartName="/ppt/media/image6.wmf" ContentType="image/x-wmf"/>
  <Override PartName="/ppt/media/image9.jpeg" ContentType="image/jpeg"/>
  <Override PartName="/ppt/media/image10.jpeg" ContentType="image/jpeg"/>
  <Override PartName="/ppt/media/image21.wmf" ContentType="image/x-wmf"/>
  <Override PartName="/ppt/media/image11.jpeg" ContentType="image/jpeg"/>
  <Override PartName="/ppt/media/image12.jpeg" ContentType="image/jpeg"/>
  <Override PartName="/ppt/media/image13.jpeg" ContentType="image/jpeg"/>
  <Override PartName="/ppt/media/image14.png" ContentType="image/png"/>
  <Override PartName="/ppt/media/image15.wmf" ContentType="image/x-wmf"/>
  <Override PartName="/ppt/media/image16.png" ContentType="image/png"/>
  <Override PartName="/ppt/media/image17.jpeg" ContentType="image/jpeg"/>
  <Override PartName="/ppt/media/image18.png" ContentType="image/png"/>
  <Override PartName="/ppt/media/image22.png" ContentType="image/png"/>
  <Override PartName="/ppt/media/image19.jpeg" ContentType="image/jpeg"/>
  <Override PartName="/ppt/media/image20.wmf" ContentType="image/x-wmf"/>
  <Override PartName="/ppt/media/image23.wmf" ContentType="image/x-wmf"/>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slide" Target="slides/slide77.xml"/><Relationship Id="rId87" Type="http://schemas.openxmlformats.org/officeDocument/2006/relationships/slide" Target="slides/slide78.xml"/><Relationship Id="rId88" Type="http://schemas.openxmlformats.org/officeDocument/2006/relationships/slide" Target="slides/slide79.xml"/><Relationship Id="rId89" Type="http://schemas.openxmlformats.org/officeDocument/2006/relationships/slide" Target="slides/slide80.xml"/><Relationship Id="rId90" Type="http://schemas.openxmlformats.org/officeDocument/2006/relationships/slide" Target="slides/slide81.xml"/><Relationship Id="rId91" Type="http://schemas.openxmlformats.org/officeDocument/2006/relationships/slide" Target="slides/slide82.xml"/><Relationship Id="rId92" Type="http://schemas.openxmlformats.org/officeDocument/2006/relationships/slide" Target="slides/slide83.xml"/><Relationship Id="rId93" Type="http://schemas.openxmlformats.org/officeDocument/2006/relationships/slide" Target="slides/slide84.xml"/><Relationship Id="rId94" Type="http://schemas.openxmlformats.org/officeDocument/2006/relationships/slide" Target="slides/slide85.xml"/><Relationship Id="rId95" Type="http://schemas.openxmlformats.org/officeDocument/2006/relationships/slide" Target="slides/slide86.xml"/><Relationship Id="rId96" Type="http://schemas.openxmlformats.org/officeDocument/2006/relationships/slide" Target="slides/slide87.xml"/><Relationship Id="rId97" Type="http://schemas.openxmlformats.org/officeDocument/2006/relationships/slide" Target="slides/slide88.xml"/><Relationship Id="rId98" Type="http://schemas.openxmlformats.org/officeDocument/2006/relationships/slide" Target="slides/slide89.xml"/><Relationship Id="rId99" Type="http://schemas.openxmlformats.org/officeDocument/2006/relationships/slide" Target="slides/slide90.xml"/><Relationship Id="rId100" Type="http://schemas.openxmlformats.org/officeDocument/2006/relationships/slide" Target="slides/slide91.xml"/><Relationship Id="rId101" Type="http://schemas.openxmlformats.org/officeDocument/2006/relationships/slide" Target="slides/slide92.xml"/><Relationship Id="rId102" Type="http://schemas.openxmlformats.org/officeDocument/2006/relationships/slide" Target="slides/slide93.xml"/><Relationship Id="rId103" Type="http://schemas.openxmlformats.org/officeDocument/2006/relationships/slide" Target="slides/slide94.xml"/><Relationship Id="rId104" Type="http://schemas.openxmlformats.org/officeDocument/2006/relationships/slide" Target="slides/slide95.xml"/><Relationship Id="rId105" Type="http://schemas.openxmlformats.org/officeDocument/2006/relationships/slide" Target="slides/slide96.xml"/><Relationship Id="rId106" Type="http://schemas.openxmlformats.org/officeDocument/2006/relationships/slide" Target="slides/slide97.xml"/><Relationship Id="rId107" Type="http://schemas.openxmlformats.org/officeDocument/2006/relationships/slide" Target="slides/slide98.xml"/><Relationship Id="rId108" Type="http://schemas.openxmlformats.org/officeDocument/2006/relationships/slide" Target="slides/slide99.xml"/><Relationship Id="rId109" Type="http://schemas.openxmlformats.org/officeDocument/2006/relationships/slide" Target="slides/slide100.xml"/><Relationship Id="rId110" Type="http://schemas.openxmlformats.org/officeDocument/2006/relationships/slide" Target="slides/slide101.xml"/><Relationship Id="rId111" Type="http://schemas.openxmlformats.org/officeDocument/2006/relationships/slide" Target="slides/slide102.xml"/><Relationship Id="rId112" Type="http://schemas.openxmlformats.org/officeDocument/2006/relationships/slide" Target="slides/slide103.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hr-HR" sz="4400" spc="-1" strike="noStrike">
                <a:latin typeface="Arial"/>
              </a:rPr>
              <a:t>Kliknite za premještanje slajda</a:t>
            </a:r>
            <a:endParaRPr b="0" lang="hr-HR" sz="4400" spc="-1" strike="noStrike">
              <a:latin typeface="Arial"/>
            </a:endParaRPr>
          </a:p>
        </p:txBody>
      </p:sp>
      <p:sp>
        <p:nvSpPr>
          <p:cNvPr id="307" name="PlaceHolder 2"/>
          <p:cNvSpPr>
            <a:spLocks noGrp="1"/>
          </p:cNvSpPr>
          <p:nvPr>
            <p:ph type="body"/>
          </p:nvPr>
        </p:nvSpPr>
        <p:spPr>
          <a:xfrm>
            <a:off x="756000" y="5078520"/>
            <a:ext cx="6047640" cy="4811040"/>
          </a:xfrm>
          <a:prstGeom prst="rect">
            <a:avLst/>
          </a:prstGeom>
        </p:spPr>
        <p:txBody>
          <a:bodyPr lIns="0" rIns="0" tIns="0" bIns="0">
            <a:noAutofit/>
          </a:bodyPr>
          <a:p>
            <a:r>
              <a:rPr b="0" lang="hr-HR" sz="2000" spc="-1" strike="noStrike">
                <a:latin typeface="Arial"/>
              </a:rPr>
              <a:t>Kliknite za uređivanje oblika bilješki</a:t>
            </a:r>
            <a:endParaRPr b="0" lang="hr-HR" sz="2000" spc="-1" strike="noStrike">
              <a:latin typeface="Arial"/>
            </a:endParaRPr>
          </a:p>
        </p:txBody>
      </p:sp>
      <p:sp>
        <p:nvSpPr>
          <p:cNvPr id="308" name="PlaceHolder 3"/>
          <p:cNvSpPr>
            <a:spLocks noGrp="1"/>
          </p:cNvSpPr>
          <p:nvPr>
            <p:ph type="hdr"/>
          </p:nvPr>
        </p:nvSpPr>
        <p:spPr>
          <a:xfrm>
            <a:off x="0" y="0"/>
            <a:ext cx="3280680" cy="534240"/>
          </a:xfrm>
          <a:prstGeom prst="rect">
            <a:avLst/>
          </a:prstGeom>
        </p:spPr>
        <p:txBody>
          <a:bodyPr lIns="0" rIns="0" tIns="0" bIns="0">
            <a:noAutofit/>
          </a:bodyPr>
          <a:p>
            <a:r>
              <a:rPr b="0" lang="hr-HR" sz="1400" spc="-1" strike="noStrike">
                <a:latin typeface="Times New Roman"/>
              </a:rPr>
              <a:t> </a:t>
            </a:r>
            <a:endParaRPr b="0" lang="hr-HR" sz="1400" spc="-1" strike="noStrike">
              <a:latin typeface="Times New Roman"/>
            </a:endParaRPr>
          </a:p>
        </p:txBody>
      </p:sp>
      <p:sp>
        <p:nvSpPr>
          <p:cNvPr id="309" name="PlaceHolder 4"/>
          <p:cNvSpPr>
            <a:spLocks noGrp="1"/>
          </p:cNvSpPr>
          <p:nvPr>
            <p:ph type="dt"/>
          </p:nvPr>
        </p:nvSpPr>
        <p:spPr>
          <a:xfrm>
            <a:off x="4278960" y="0"/>
            <a:ext cx="3280680" cy="534240"/>
          </a:xfrm>
          <a:prstGeom prst="rect">
            <a:avLst/>
          </a:prstGeom>
        </p:spPr>
        <p:txBody>
          <a:bodyPr lIns="0" rIns="0" tIns="0" bIns="0">
            <a:noAutofit/>
          </a:bodyPr>
          <a:p>
            <a:pPr algn="r"/>
            <a:r>
              <a:rPr b="0" lang="hr-HR" sz="1400" spc="-1" strike="noStrike">
                <a:latin typeface="Times New Roman"/>
              </a:rPr>
              <a:t> </a:t>
            </a:r>
            <a:endParaRPr b="0" lang="hr-HR" sz="1400" spc="-1" strike="noStrike">
              <a:latin typeface="Times New Roman"/>
            </a:endParaRPr>
          </a:p>
        </p:txBody>
      </p:sp>
      <p:sp>
        <p:nvSpPr>
          <p:cNvPr id="310" name="PlaceHolder 5"/>
          <p:cNvSpPr>
            <a:spLocks noGrp="1"/>
          </p:cNvSpPr>
          <p:nvPr>
            <p:ph type="ftr"/>
          </p:nvPr>
        </p:nvSpPr>
        <p:spPr>
          <a:xfrm>
            <a:off x="0" y="10157400"/>
            <a:ext cx="3280680" cy="534240"/>
          </a:xfrm>
          <a:prstGeom prst="rect">
            <a:avLst/>
          </a:prstGeom>
        </p:spPr>
        <p:txBody>
          <a:bodyPr lIns="0" rIns="0" tIns="0" bIns="0" anchor="b">
            <a:noAutofit/>
          </a:bodyPr>
          <a:p>
            <a:r>
              <a:rPr b="0" lang="hr-HR" sz="1400" spc="-1" strike="noStrike">
                <a:latin typeface="Times New Roman"/>
              </a:rPr>
              <a:t> </a:t>
            </a:r>
            <a:endParaRPr b="0" lang="hr-HR" sz="1400" spc="-1" strike="noStrike">
              <a:latin typeface="Times New Roman"/>
            </a:endParaRPr>
          </a:p>
        </p:txBody>
      </p:sp>
      <p:sp>
        <p:nvSpPr>
          <p:cNvPr id="31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0ABBDC1-41EF-4D62-8489-ACB9AC7CE6FA}" type="slidenum">
              <a:rPr b="0" lang="hr-HR" sz="1400" spc="-1" strike="noStrike">
                <a:latin typeface="Times New Roman"/>
              </a:rPr>
              <a:t>1</a:t>
            </a:fld>
            <a:endParaRPr b="0" lang="hr-H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PlaceHolder 1"/>
          <p:cNvSpPr>
            <a:spLocks noGrp="1"/>
          </p:cNvSpPr>
          <p:nvPr>
            <p:ph type="sldImg"/>
          </p:nvPr>
        </p:nvSpPr>
        <p:spPr>
          <a:xfrm>
            <a:off x="380880" y="685800"/>
            <a:ext cx="6095160" cy="3428280"/>
          </a:xfrm>
          <a:prstGeom prst="rect">
            <a:avLst/>
          </a:prstGeom>
        </p:spPr>
      </p:sp>
      <p:sp>
        <p:nvSpPr>
          <p:cNvPr id="618" name="PlaceHolder 2"/>
          <p:cNvSpPr>
            <a:spLocks noGrp="1"/>
          </p:cNvSpPr>
          <p:nvPr>
            <p:ph type="body"/>
          </p:nvPr>
        </p:nvSpPr>
        <p:spPr>
          <a:xfrm>
            <a:off x="685800" y="4343400"/>
            <a:ext cx="5485680" cy="4114080"/>
          </a:xfrm>
          <a:prstGeom prst="rect">
            <a:avLst/>
          </a:prstGeom>
        </p:spPr>
        <p:txBody>
          <a:bodyPr lIns="0" rIns="0" tIns="0" bIns="0">
            <a:normAutofit/>
          </a:bodyPr>
          <a:p>
            <a:pPr marL="216000" indent="-215640">
              <a:lnSpc>
                <a:spcPct val="100000"/>
              </a:lnSpc>
            </a:pPr>
            <a:r>
              <a:rPr b="0" lang="hr-HR" sz="2000" spc="-1" strike="noStrike">
                <a:latin typeface="Arial"/>
              </a:rPr>
              <a:t>Misaono sređivanje objektivne stvarnosti!!!</a:t>
            </a:r>
            <a:endParaRPr b="0" lang="hr-HR" sz="2000" spc="-1" strike="noStrike">
              <a:latin typeface="Arial"/>
            </a:endParaRPr>
          </a:p>
        </p:txBody>
      </p:sp>
      <p:sp>
        <p:nvSpPr>
          <p:cNvPr id="619" name="CustomShape 3"/>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52E32E7-67AC-4FFA-95B6-188FE6FBEEA7}" type="slidenum">
              <a:rPr b="0" lang="hr-HR" sz="1200" spc="-1" strike="noStrike">
                <a:solidFill>
                  <a:srgbClr val="000000"/>
                </a:solidFill>
                <a:latin typeface="+mn-lt"/>
                <a:ea typeface="+mn-ea"/>
              </a:rPr>
              <a:t>2</a:t>
            </a:fld>
            <a:endParaRPr b="0" lang="hr-HR" sz="12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PlaceHolder 1"/>
          <p:cNvSpPr>
            <a:spLocks noGrp="1"/>
          </p:cNvSpPr>
          <p:nvPr>
            <p:ph type="sldImg"/>
          </p:nvPr>
        </p:nvSpPr>
        <p:spPr>
          <a:xfrm>
            <a:off x="1371600" y="1143000"/>
            <a:ext cx="4114440" cy="3085920"/>
          </a:xfrm>
          <a:prstGeom prst="rect">
            <a:avLst/>
          </a:prstGeom>
        </p:spPr>
      </p:sp>
      <p:sp>
        <p:nvSpPr>
          <p:cNvPr id="621" name="PlaceHolder 2"/>
          <p:cNvSpPr>
            <a:spLocks noGrp="1"/>
          </p:cNvSpPr>
          <p:nvPr>
            <p:ph type="body"/>
          </p:nvPr>
        </p:nvSpPr>
        <p:spPr>
          <a:xfrm>
            <a:off x="685800" y="4400280"/>
            <a:ext cx="5486040" cy="4114800"/>
          </a:xfrm>
          <a:prstGeom prst="rect">
            <a:avLst/>
          </a:prstGeom>
        </p:spPr>
        <p:txBody>
          <a:bodyPr lIns="0" rIns="0" tIns="0" bIns="0">
            <a:spAutoFit/>
          </a:bodyPr>
          <a:p>
            <a:endParaRPr b="0" lang="hr-HR" sz="2000" spc="-1" strike="noStrike">
              <a:latin typeface="Arial"/>
            </a:endParaRPr>
          </a:p>
        </p:txBody>
      </p:sp>
      <p:sp>
        <p:nvSpPr>
          <p:cNvPr id="622" name="CustomShape 3"/>
          <p:cNvSpPr/>
          <p:nvPr/>
        </p:nvSpPr>
        <p:spPr>
          <a:xfrm>
            <a:off x="3884760" y="8685360"/>
            <a:ext cx="2971440" cy="45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marL="216000" indent="-215640" algn="r">
              <a:lnSpc>
                <a:spcPct val="100000"/>
              </a:lnSpc>
              <a:buClr>
                <a:srgbClr val="000000"/>
              </a:buClr>
              <a:buSzPct val="45000"/>
              <a:buFont typeface="Wingdings" charset="2"/>
              <a:buChar char=""/>
            </a:pPr>
            <a:fld id="{1A6696B7-7382-46B7-9277-7C6492F8E0AA}" type="slidenum">
              <a:rPr b="0" lang="hr-HR" sz="1200" spc="-1" strike="noStrike">
                <a:solidFill>
                  <a:srgbClr val="000000"/>
                </a:solidFill>
                <a:latin typeface="Arial"/>
              </a:rPr>
              <a:t>2</a:t>
            </a:fld>
            <a:endParaRPr b="0" lang="hr-H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30"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31"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33"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34"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35"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36"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38"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39"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40"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41"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42"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43"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52"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55"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60"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61"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9"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63"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65"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69"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71"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72"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74"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75"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76"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77"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79"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80"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81"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82"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83"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84"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1"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3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39"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3"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41"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42"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46"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47"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148"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50"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51"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52"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54"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55"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56"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58"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159"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61"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62"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63"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164"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66"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167"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168"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169"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170"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171"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86"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88"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90"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91"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3"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95"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96"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197"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99"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00"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01"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03"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04"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05"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07"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208"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10"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11"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12"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213"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15"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216"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217"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218"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219"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220"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2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29"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31"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32"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36"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37"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238"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40"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41"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42"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44"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46"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8"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9"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20"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48"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249"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51"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52"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53"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254"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56"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257"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258"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259"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260"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261"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7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73"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75"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76"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80"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81"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282"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2"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4"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84"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85"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86"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88"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89"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90"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92"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293"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95"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96"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97"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298"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300"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301"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302"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303"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304"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305"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6"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7"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8"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3" name="CustomShape 4"/>
          <p:cNvSpPr/>
          <p:nvPr/>
        </p:nvSpPr>
        <p:spPr>
          <a:xfrm>
            <a:off x="3240" y="6400800"/>
            <a:ext cx="1218816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6334200"/>
            <a:ext cx="12188160" cy="6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Line 6"/>
          <p:cNvSpPr/>
          <p:nvPr/>
        </p:nvSpPr>
        <p:spPr>
          <a:xfrm>
            <a:off x="1207440" y="4343400"/>
            <a:ext cx="987552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6" name="PlaceHolder 7"/>
          <p:cNvSpPr>
            <a:spLocks noGrp="1"/>
          </p:cNvSpPr>
          <p:nvPr>
            <p:ph type="title"/>
          </p:nvPr>
        </p:nvSpPr>
        <p:spPr>
          <a:xfrm>
            <a:off x="677160" y="696960"/>
            <a:ext cx="8596080" cy="1145160"/>
          </a:xfrm>
          <a:prstGeom prst="rect">
            <a:avLst/>
          </a:prstGeom>
        </p:spPr>
        <p:txBody>
          <a:bodyPr lIns="0" rIns="0" tIns="0" bIns="0" anchor="ctr">
            <a:spAutoFit/>
          </a:bodyPr>
          <a:p>
            <a:r>
              <a:rPr b="0" lang="hr-HR" sz="1800" spc="-1" strike="noStrike">
                <a:latin typeface="Arial"/>
              </a:rPr>
              <a:t>Kliknite za uređivanje oblika naslova teksta</a:t>
            </a:r>
            <a:endParaRPr b="0" lang="hr-HR" sz="1800" spc="-1" strike="noStrike">
              <a:latin typeface="Arial"/>
            </a:endParaRPr>
          </a:p>
        </p:txBody>
      </p:sp>
      <p:sp>
        <p:nvSpPr>
          <p:cNvPr id="7"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5" name="CustomShape 2"/>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47"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48"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86"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23" name="Group 1"/>
          <p:cNvGrpSpPr/>
          <p:nvPr/>
        </p:nvGrpSpPr>
        <p:grpSpPr>
          <a:xfrm>
            <a:off x="-7920" y="-7920"/>
            <a:ext cx="9169200" cy="6873480"/>
            <a:chOff x="-7920" y="-7920"/>
            <a:chExt cx="9169200" cy="6873480"/>
          </a:xfrm>
        </p:grpSpPr>
        <p:sp>
          <p:nvSpPr>
            <p:cNvPr id="124" name="Line 2"/>
            <p:cNvSpPr/>
            <p:nvPr/>
          </p:nvSpPr>
          <p:spPr>
            <a:xfrm flipV="1">
              <a:off x="5131080" y="4175280"/>
              <a:ext cx="4022640" cy="2682720"/>
            </a:xfrm>
            <a:prstGeom prst="line">
              <a:avLst/>
            </a:prstGeom>
            <a:ln w="9360">
              <a:solidFill>
                <a:srgbClr val="d9d9d9"/>
              </a:solidFill>
              <a:miter/>
            </a:ln>
          </p:spPr>
          <p:style>
            <a:lnRef idx="0"/>
            <a:fillRef idx="0"/>
            <a:effectRef idx="0"/>
            <a:fontRef idx="minor"/>
          </p:style>
        </p:sp>
        <p:sp>
          <p:nvSpPr>
            <p:cNvPr id="125" name="Line 3"/>
            <p:cNvSpPr/>
            <p:nvPr/>
          </p:nvSpPr>
          <p:spPr>
            <a:xfrm>
              <a:off x="7042320" y="0"/>
              <a:ext cx="1218960" cy="6858000"/>
            </a:xfrm>
            <a:prstGeom prst="line">
              <a:avLst/>
            </a:prstGeom>
            <a:ln w="9360">
              <a:solidFill>
                <a:srgbClr val="bfbfbf"/>
              </a:solidFill>
              <a:miter/>
            </a:ln>
          </p:spPr>
          <p:style>
            <a:lnRef idx="0"/>
            <a:fillRef idx="0"/>
            <a:effectRef idx="0"/>
            <a:fontRef idx="minor"/>
          </p:style>
        </p:sp>
        <p:sp>
          <p:nvSpPr>
            <p:cNvPr id="126" name="CustomShape 4"/>
            <p:cNvSpPr/>
            <p:nvPr/>
          </p:nvSpPr>
          <p:spPr>
            <a:xfrm>
              <a:off x="6891480" y="0"/>
              <a:ext cx="2269800" cy="6865560"/>
            </a:xfrm>
            <a:custGeom>
              <a:avLst/>
              <a:gdLst/>
              <a:ahLst/>
              <a:rect l="l" t="t" r="r" b="b"/>
              <a:pathLst>
                <a:path w="2271889" h="6866466">
                  <a:moveTo>
                    <a:pt x="2023534" y="0"/>
                  </a:moveTo>
                  <a:lnTo>
                    <a:pt x="0" y="6858000"/>
                  </a:lnTo>
                  <a:lnTo>
                    <a:pt x="2269067" y="6866466"/>
                  </a:lnTo>
                  <a:cubicBezTo>
                    <a:pt x="2271889" y="4580466"/>
                    <a:pt x="2257778" y="2294466"/>
                    <a:pt x="2260600" y="8466"/>
                  </a:cubicBezTo>
                  <a:lnTo>
                    <a:pt x="2023534" y="0"/>
                  </a:lnTo>
                  <a:close/>
                </a:path>
              </a:pathLst>
            </a:custGeom>
            <a:solidFill>
              <a:srgbClr val="a5300f">
                <a:alpha val="30000"/>
              </a:srgbClr>
            </a:solidFill>
            <a:ln>
              <a:noFill/>
            </a:ln>
          </p:spPr>
          <p:style>
            <a:lnRef idx="0"/>
            <a:fillRef idx="0"/>
            <a:effectRef idx="0"/>
            <a:fontRef idx="minor"/>
          </p:style>
        </p:sp>
        <p:sp>
          <p:nvSpPr>
            <p:cNvPr id="127" name="CustomShape 5"/>
            <p:cNvSpPr/>
            <p:nvPr/>
          </p:nvSpPr>
          <p:spPr>
            <a:xfrm>
              <a:off x="7205760" y="-7920"/>
              <a:ext cx="1947600" cy="6865560"/>
            </a:xfrm>
            <a:custGeom>
              <a:avLst/>
              <a:gdLst/>
              <a:ahLst/>
              <a:rect l="l" t="t" r="r" b="b"/>
              <a:pathLst>
                <a:path w="1950155" h="6866467">
                  <a:moveTo>
                    <a:pt x="0" y="0"/>
                  </a:moveTo>
                  <a:lnTo>
                    <a:pt x="1202267" y="6866467"/>
                  </a:lnTo>
                  <a:lnTo>
                    <a:pt x="1947333" y="6866467"/>
                  </a:lnTo>
                  <a:cubicBezTo>
                    <a:pt x="1944511" y="4577645"/>
                    <a:pt x="1950155" y="2288822"/>
                    <a:pt x="1947333" y="0"/>
                  </a:cubicBezTo>
                  <a:lnTo>
                    <a:pt x="0" y="0"/>
                  </a:lnTo>
                  <a:close/>
                </a:path>
              </a:pathLst>
            </a:custGeom>
            <a:solidFill>
              <a:srgbClr val="a5300f">
                <a:alpha val="20000"/>
              </a:srgbClr>
            </a:solidFill>
            <a:ln>
              <a:noFill/>
            </a:ln>
          </p:spPr>
          <p:style>
            <a:lnRef idx="0"/>
            <a:fillRef idx="0"/>
            <a:effectRef idx="0"/>
            <a:fontRef idx="minor"/>
          </p:style>
        </p:sp>
        <p:sp>
          <p:nvSpPr>
            <p:cNvPr id="128" name="CustomShape 6"/>
            <p:cNvSpPr/>
            <p:nvPr/>
          </p:nvSpPr>
          <p:spPr>
            <a:xfrm>
              <a:off x="6639120" y="3919680"/>
              <a:ext cx="2512440" cy="2937960"/>
            </a:xfrm>
            <a:custGeom>
              <a:avLst/>
              <a:gdLst/>
              <a:ah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d55816">
                <a:alpha val="72000"/>
              </a:srgbClr>
            </a:solidFill>
            <a:ln>
              <a:noFill/>
            </a:ln>
          </p:spPr>
          <p:style>
            <a:lnRef idx="0"/>
            <a:fillRef idx="0"/>
            <a:effectRef idx="0"/>
            <a:fontRef idx="minor"/>
          </p:style>
        </p:sp>
        <p:sp>
          <p:nvSpPr>
            <p:cNvPr id="129" name="CustomShape 7"/>
            <p:cNvSpPr/>
            <p:nvPr/>
          </p:nvSpPr>
          <p:spPr>
            <a:xfrm>
              <a:off x="7010640" y="-7920"/>
              <a:ext cx="2142720" cy="6865560"/>
            </a:xfrm>
            <a:custGeom>
              <a:avLst/>
              <a:gdLst/>
              <a:ahLst/>
              <a:rect l="l" t="t" r="r" b="b"/>
              <a:pathLst>
                <a:path w="2853267" h="6866467">
                  <a:moveTo>
                    <a:pt x="0" y="0"/>
                  </a:moveTo>
                  <a:lnTo>
                    <a:pt x="2472267" y="6866467"/>
                  </a:lnTo>
                  <a:lnTo>
                    <a:pt x="2853267" y="6858000"/>
                  </a:lnTo>
                  <a:lnTo>
                    <a:pt x="2853267" y="0"/>
                  </a:lnTo>
                  <a:lnTo>
                    <a:pt x="0" y="0"/>
                  </a:lnTo>
                  <a:close/>
                </a:path>
              </a:pathLst>
            </a:custGeom>
            <a:solidFill>
              <a:srgbClr val="a04210">
                <a:alpha val="70000"/>
              </a:srgbClr>
            </a:solidFill>
            <a:ln>
              <a:noFill/>
            </a:ln>
          </p:spPr>
          <p:style>
            <a:lnRef idx="0"/>
            <a:fillRef idx="0"/>
            <a:effectRef idx="0"/>
            <a:fontRef idx="minor"/>
          </p:style>
        </p:sp>
        <p:sp>
          <p:nvSpPr>
            <p:cNvPr id="130" name="CustomShape 8"/>
            <p:cNvSpPr/>
            <p:nvPr/>
          </p:nvSpPr>
          <p:spPr>
            <a:xfrm>
              <a:off x="8296560" y="-7920"/>
              <a:ext cx="856800" cy="6865560"/>
            </a:xfrm>
            <a:custGeom>
              <a:avLst/>
              <a:gdLst/>
              <a:ah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ee6e4a">
                <a:alpha val="70000"/>
              </a:srgbClr>
            </a:solidFill>
            <a:ln>
              <a:noFill/>
            </a:ln>
          </p:spPr>
          <p:style>
            <a:lnRef idx="0"/>
            <a:fillRef idx="0"/>
            <a:effectRef idx="0"/>
            <a:fontRef idx="minor"/>
          </p:style>
        </p:sp>
        <p:sp>
          <p:nvSpPr>
            <p:cNvPr id="131" name="CustomShape 9"/>
            <p:cNvSpPr/>
            <p:nvPr/>
          </p:nvSpPr>
          <p:spPr>
            <a:xfrm>
              <a:off x="8077320" y="-7920"/>
              <a:ext cx="1066320" cy="6865560"/>
            </a:xfrm>
            <a:custGeom>
              <a:avLst/>
              <a:gdLst/>
              <a:ahLst/>
              <a:rect l="l" t="t" r="r" b="b"/>
              <a:pathLst>
                <a:path w="1272822" h="6866467">
                  <a:moveTo>
                    <a:pt x="0" y="0"/>
                  </a:moveTo>
                  <a:lnTo>
                    <a:pt x="1117600" y="6866467"/>
                  </a:lnTo>
                  <a:lnTo>
                    <a:pt x="1270000" y="6866467"/>
                  </a:lnTo>
                  <a:cubicBezTo>
                    <a:pt x="1272822" y="4574822"/>
                    <a:pt x="1250245" y="2291645"/>
                    <a:pt x="1253067" y="0"/>
                  </a:cubicBezTo>
                  <a:lnTo>
                    <a:pt x="0" y="0"/>
                  </a:lnTo>
                  <a:close/>
                </a:path>
              </a:pathLst>
            </a:custGeom>
            <a:solidFill>
              <a:srgbClr val="a5300f">
                <a:alpha val="65000"/>
              </a:srgbClr>
            </a:solidFill>
            <a:ln>
              <a:noFill/>
            </a:ln>
          </p:spPr>
          <p:style>
            <a:lnRef idx="0"/>
            <a:fillRef idx="0"/>
            <a:effectRef idx="0"/>
            <a:fontRef idx="minor"/>
          </p:style>
        </p:sp>
        <p:sp>
          <p:nvSpPr>
            <p:cNvPr id="132" name="CustomShape 10"/>
            <p:cNvSpPr/>
            <p:nvPr/>
          </p:nvSpPr>
          <p:spPr>
            <a:xfrm>
              <a:off x="8060040" y="4894200"/>
              <a:ext cx="1094760" cy="1963440"/>
            </a:xfrm>
            <a:custGeom>
              <a:avLst/>
              <a:gdLst/>
              <a:ah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a5300f">
                <a:alpha val="80000"/>
              </a:srgbClr>
            </a:solidFill>
            <a:ln>
              <a:noFill/>
            </a:ln>
          </p:spPr>
          <p:style>
            <a:lnRef idx="0"/>
            <a:fillRef idx="0"/>
            <a:effectRef idx="0"/>
            <a:fontRef idx="minor"/>
          </p:style>
        </p:sp>
        <p:sp>
          <p:nvSpPr>
            <p:cNvPr id="133" name="CustomShape 11"/>
            <p:cNvSpPr/>
            <p:nvPr/>
          </p:nvSpPr>
          <p:spPr>
            <a:xfrm>
              <a:off x="-7920" y="-7920"/>
              <a:ext cx="863280" cy="5697360"/>
            </a:xfrm>
            <a:custGeom>
              <a:avLst/>
              <a:gdLst/>
              <a:ahLst/>
              <a:rect l="l" t="t" r="r" b="b"/>
              <a:pathLst>
                <a:path w="863600" h="5698067">
                  <a:moveTo>
                    <a:pt x="0" y="8467"/>
                  </a:moveTo>
                  <a:lnTo>
                    <a:pt x="863600" y="0"/>
                  </a:lnTo>
                  <a:lnTo>
                    <a:pt x="863600" y="16934"/>
                  </a:lnTo>
                  <a:lnTo>
                    <a:pt x="0" y="5698067"/>
                  </a:lnTo>
                  <a:lnTo>
                    <a:pt x="0" y="8467"/>
                  </a:lnTo>
                  <a:close/>
                </a:path>
              </a:pathLst>
            </a:custGeom>
            <a:solidFill>
              <a:srgbClr val="a5300f">
                <a:alpha val="85000"/>
              </a:srgbClr>
            </a:solidFill>
            <a:ln>
              <a:noFill/>
            </a:ln>
          </p:spPr>
          <p:style>
            <a:lnRef idx="0"/>
            <a:fillRef idx="0"/>
            <a:effectRef idx="0"/>
            <a:fontRef idx="minor"/>
          </p:style>
        </p:sp>
      </p:grpSp>
      <p:sp>
        <p:nvSpPr>
          <p:cNvPr id="134"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135"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72" name="Group 1"/>
          <p:cNvGrpSpPr/>
          <p:nvPr/>
        </p:nvGrpSpPr>
        <p:grpSpPr>
          <a:xfrm>
            <a:off x="0" y="-8640"/>
            <a:ext cx="12191400" cy="6866640"/>
            <a:chOff x="0" y="-8640"/>
            <a:chExt cx="12191400" cy="6866640"/>
          </a:xfrm>
        </p:grpSpPr>
        <p:sp>
          <p:nvSpPr>
            <p:cNvPr id="173"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174"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175" name="CustomShape 4"/>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6" name="CustomShape 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7"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8" name="CustomShape 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9" name="CustomShape 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0" name="CustomShape 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1"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2"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83"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184"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 name="CustomShape 1"/>
          <p:cNvSpPr/>
          <p:nvPr/>
        </p:nvSpPr>
        <p:spPr>
          <a:xfrm>
            <a:off x="3240" y="6400800"/>
            <a:ext cx="9140400" cy="456840"/>
          </a:xfrm>
          <a:prstGeom prst="rect">
            <a:avLst/>
          </a:prstGeom>
          <a:solidFill>
            <a:srgbClr val="bd582c"/>
          </a:solidFill>
          <a:ln>
            <a:noFill/>
          </a:ln>
        </p:spPr>
        <p:style>
          <a:lnRef idx="0"/>
          <a:fillRef idx="0"/>
          <a:effectRef idx="0"/>
          <a:fontRef idx="minor"/>
        </p:style>
      </p:sp>
      <p:sp>
        <p:nvSpPr>
          <p:cNvPr id="222" name="CustomShape 2"/>
          <p:cNvSpPr/>
          <p:nvPr/>
        </p:nvSpPr>
        <p:spPr>
          <a:xfrm>
            <a:off x="0" y="6334200"/>
            <a:ext cx="9142200" cy="63000"/>
          </a:xfrm>
          <a:prstGeom prst="rect">
            <a:avLst/>
          </a:prstGeom>
          <a:solidFill>
            <a:srgbClr val="e48312"/>
          </a:solidFill>
          <a:ln>
            <a:noFill/>
          </a:ln>
        </p:spPr>
        <p:style>
          <a:lnRef idx="0"/>
          <a:fillRef idx="0"/>
          <a:effectRef idx="0"/>
          <a:fontRef idx="minor"/>
        </p:style>
      </p:sp>
      <p:sp>
        <p:nvSpPr>
          <p:cNvPr id="223" name="Line 3"/>
          <p:cNvSpPr/>
          <p:nvPr/>
        </p:nvSpPr>
        <p:spPr>
          <a:xfrm>
            <a:off x="906480" y="4343400"/>
            <a:ext cx="7405560" cy="0"/>
          </a:xfrm>
          <a:prstGeom prst="line">
            <a:avLst/>
          </a:prstGeom>
          <a:ln w="6480">
            <a:solidFill>
              <a:srgbClr val="7f7f7f"/>
            </a:solidFill>
            <a:miter/>
          </a:ln>
        </p:spPr>
        <p:style>
          <a:lnRef idx="0"/>
          <a:fillRef idx="0"/>
          <a:effectRef idx="0"/>
          <a:fontRef idx="minor"/>
        </p:style>
      </p:sp>
      <p:sp>
        <p:nvSpPr>
          <p:cNvPr id="224"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22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2" name="CustomShape 1" hidden="1"/>
          <p:cNvSpPr/>
          <p:nvPr/>
        </p:nvSpPr>
        <p:spPr>
          <a:xfrm>
            <a:off x="0" y="6400800"/>
            <a:ext cx="1219140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63" name="CustomShape 2" hidden="1"/>
          <p:cNvSpPr/>
          <p:nvPr/>
        </p:nvSpPr>
        <p:spPr>
          <a:xfrm>
            <a:off x="0" y="6334200"/>
            <a:ext cx="12191400" cy="6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64"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265" name="CustomShape 4"/>
          <p:cNvSpPr/>
          <p:nvPr/>
        </p:nvSpPr>
        <p:spPr>
          <a:xfrm>
            <a:off x="3240" y="6400800"/>
            <a:ext cx="12188160" cy="45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66" name="CustomShape 5"/>
          <p:cNvSpPr/>
          <p:nvPr/>
        </p:nvSpPr>
        <p:spPr>
          <a:xfrm>
            <a:off x="0" y="6334200"/>
            <a:ext cx="12188160" cy="6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67" name="Line 6"/>
          <p:cNvSpPr/>
          <p:nvPr/>
        </p:nvSpPr>
        <p:spPr>
          <a:xfrm>
            <a:off x="1207440" y="4343400"/>
            <a:ext cx="987552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268" name="PlaceHolder 7"/>
          <p:cNvSpPr>
            <a:spLocks noGrp="1"/>
          </p:cNvSpPr>
          <p:nvPr>
            <p:ph type="title"/>
          </p:nvPr>
        </p:nvSpPr>
        <p:spPr>
          <a:xfrm>
            <a:off x="677160" y="696960"/>
            <a:ext cx="8596080" cy="1145160"/>
          </a:xfrm>
          <a:prstGeom prst="rect">
            <a:avLst/>
          </a:prstGeom>
        </p:spPr>
        <p:txBody>
          <a:bodyPr lIns="0" rIns="0" tIns="0" bIns="0" anchor="ctr">
            <a:spAutoFit/>
          </a:bodyPr>
          <a:p>
            <a:r>
              <a:rPr b="0" lang="hr-HR" sz="1800" spc="-1" strike="noStrike">
                <a:latin typeface="Arial"/>
              </a:rPr>
              <a:t>Kliknite za uređivanje oblika naslova teksta</a:t>
            </a:r>
            <a:endParaRPr b="0" lang="hr-HR" sz="1800" spc="-1" strike="noStrike">
              <a:latin typeface="Arial"/>
            </a:endParaRPr>
          </a:p>
        </p:txBody>
      </p:sp>
      <p:sp>
        <p:nvSpPr>
          <p:cNvPr id="269"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2.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slideLayout" Target="../slideLayouts/slideLayout49.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oleObject" Target="../embeddings/oleObject1.bin"/><Relationship Id="rId3" Type="http://schemas.openxmlformats.org/officeDocument/2006/relationships/image" Target="../media/image15.wmf"/><Relationship Id="rId4"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61.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5.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slideLayout" Target="../slideLayouts/slideLayout49.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8.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slideLayout" Target="../slideLayouts/slideLayout49.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49.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75.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1097280" y="758880"/>
            <a:ext cx="10057680" cy="356544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8000" spc="-52" strike="noStrike">
                <a:solidFill>
                  <a:srgbClr val="262626"/>
                </a:solidFill>
                <a:latin typeface="Calibri Light"/>
              </a:rPr>
              <a:t>Ekonomske metode</a:t>
            </a:r>
            <a:endParaRPr b="0" lang="hr-HR" sz="8000" spc="-1" strike="noStrike">
              <a:latin typeface="Arial"/>
            </a:endParaRPr>
          </a:p>
        </p:txBody>
      </p:sp>
      <p:sp>
        <p:nvSpPr>
          <p:cNvPr id="313" name="CustomShape 2"/>
          <p:cNvSpPr/>
          <p:nvPr/>
        </p:nvSpPr>
        <p:spPr>
          <a:xfrm>
            <a:off x="1100160" y="4455720"/>
            <a:ext cx="10057680" cy="114228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199"/>
              </a:spcBef>
              <a:spcAft>
                <a:spcPts val="201"/>
              </a:spcAft>
            </a:pPr>
            <a:r>
              <a:rPr b="0" lang="hr-HR" sz="2400" spc="197" strike="noStrike" cap="all">
                <a:solidFill>
                  <a:srgbClr val="637052"/>
                </a:solidFill>
                <a:latin typeface="Calibri Light"/>
              </a:rPr>
              <a:t>Za izvanredne studente</a:t>
            </a:r>
            <a:endParaRPr b="0" lang="hr-HR"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Zašto se ekonomija mijenja?</a:t>
            </a:r>
            <a:endParaRPr b="0" lang="hr-HR" sz="4800" spc="-1" strike="noStrike">
              <a:latin typeface="Arial"/>
            </a:endParaRPr>
          </a:p>
        </p:txBody>
      </p:sp>
      <p:sp>
        <p:nvSpPr>
          <p:cNvPr id="331"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Wingdings" charset="2"/>
              <a:buChar char=""/>
            </a:pPr>
            <a:r>
              <a:rPr b="0" lang="hr-HR" sz="2000" spc="-1" strike="noStrike">
                <a:solidFill>
                  <a:srgbClr val="404040"/>
                </a:solidFill>
                <a:latin typeface="Calibri"/>
              </a:rPr>
              <a:t> </a:t>
            </a:r>
            <a:r>
              <a:rPr b="0" lang="hr-HR" sz="2000" spc="-1" strike="noStrike">
                <a:solidFill>
                  <a:srgbClr val="404040"/>
                </a:solidFill>
                <a:latin typeface="Calibri"/>
              </a:rPr>
              <a:t>Promjenjiva pitanja, promjenjivi alati</a:t>
            </a:r>
            <a:endParaRPr b="0" lang="hr-HR" sz="2000" spc="-1" strike="noStrike">
              <a:latin typeface="Arial"/>
            </a:endParaRPr>
          </a:p>
          <a:p>
            <a:pPr marL="91440" indent="-90720">
              <a:lnSpc>
                <a:spcPct val="90000"/>
              </a:lnSpc>
              <a:spcBef>
                <a:spcPts val="1199"/>
              </a:spcBef>
              <a:spcAft>
                <a:spcPts val="201"/>
              </a:spcAft>
              <a:buClr>
                <a:srgbClr val="e48312"/>
              </a:buClr>
              <a:buFont typeface="Wingdings" charset="2"/>
              <a:buChar char=""/>
            </a:pPr>
            <a:r>
              <a:rPr b="0" lang="hr-HR" sz="2000" spc="-1" strike="noStrike">
                <a:solidFill>
                  <a:srgbClr val="404040"/>
                </a:solidFill>
                <a:latin typeface="Calibri"/>
              </a:rPr>
              <a:t> </a:t>
            </a:r>
            <a:r>
              <a:rPr b="0" lang="hr-HR" sz="2000" spc="-1" strike="noStrike">
                <a:solidFill>
                  <a:srgbClr val="404040"/>
                </a:solidFill>
                <a:latin typeface="Calibri"/>
              </a:rPr>
              <a:t>Promjene zbog:</a:t>
            </a:r>
            <a:endParaRPr b="0" lang="hr-HR" sz="2000" spc="-1" strike="noStrike">
              <a:latin typeface="Arial"/>
            </a:endParaRPr>
          </a:p>
          <a:p>
            <a:pPr lvl="1" marL="384120" indent="-182160">
              <a:lnSpc>
                <a:spcPct val="90000"/>
              </a:lnSpc>
              <a:spcBef>
                <a:spcPts val="201"/>
              </a:spcBef>
              <a:spcAft>
                <a:spcPts val="400"/>
              </a:spcAft>
              <a:buClr>
                <a:srgbClr val="e48312"/>
              </a:buClr>
              <a:buFont typeface="Wingdings" charset="2"/>
              <a:buChar char=""/>
            </a:pPr>
            <a:r>
              <a:rPr b="0" lang="hr-HR" sz="1800" spc="-1" strike="noStrike">
                <a:solidFill>
                  <a:srgbClr val="404040"/>
                </a:solidFill>
                <a:latin typeface="Calibri"/>
              </a:rPr>
              <a:t> </a:t>
            </a:r>
            <a:r>
              <a:rPr b="0" lang="hr-HR" sz="1800" spc="-1" strike="noStrike">
                <a:solidFill>
                  <a:srgbClr val="404040"/>
                </a:solidFill>
                <a:latin typeface="Calibri"/>
              </a:rPr>
              <a:t>nastojanja da se poprave postojeće teorije</a:t>
            </a:r>
            <a:endParaRPr b="0" lang="hr-HR" sz="1800" spc="-1" strike="noStrike">
              <a:latin typeface="Arial"/>
            </a:endParaRPr>
          </a:p>
          <a:p>
            <a:pPr lvl="1" marL="384120" indent="-182160">
              <a:lnSpc>
                <a:spcPct val="90000"/>
              </a:lnSpc>
              <a:spcBef>
                <a:spcPts val="201"/>
              </a:spcBef>
              <a:spcAft>
                <a:spcPts val="400"/>
              </a:spcAft>
              <a:buClr>
                <a:srgbClr val="e48312"/>
              </a:buClr>
              <a:buFont typeface="Wingdings" charset="2"/>
              <a:buChar char=""/>
            </a:pPr>
            <a:r>
              <a:rPr b="0" lang="hr-HR" sz="1800" spc="-1" strike="noStrike">
                <a:solidFill>
                  <a:srgbClr val="404040"/>
                </a:solidFill>
                <a:latin typeface="Calibri"/>
              </a:rPr>
              <a:t> </a:t>
            </a:r>
            <a:r>
              <a:rPr b="0" lang="hr-HR" sz="1800" spc="-1" strike="noStrike">
                <a:solidFill>
                  <a:srgbClr val="404040"/>
                </a:solidFill>
                <a:latin typeface="Calibri"/>
              </a:rPr>
              <a:t>tehničkih promjena</a:t>
            </a:r>
            <a:endParaRPr b="0" lang="hr-HR" sz="1800" spc="-1" strike="noStrike">
              <a:latin typeface="Arial"/>
            </a:endParaRPr>
          </a:p>
          <a:p>
            <a:pPr lvl="1" marL="384120" indent="-182160">
              <a:lnSpc>
                <a:spcPct val="90000"/>
              </a:lnSpc>
              <a:spcBef>
                <a:spcPts val="201"/>
              </a:spcBef>
              <a:spcAft>
                <a:spcPts val="400"/>
              </a:spcAft>
              <a:buClr>
                <a:srgbClr val="e48312"/>
              </a:buClr>
              <a:buFont typeface="Wingdings" charset="2"/>
              <a:buChar char=""/>
            </a:pPr>
            <a:r>
              <a:rPr b="0" lang="hr-HR" sz="1800" spc="-1" strike="noStrike">
                <a:solidFill>
                  <a:srgbClr val="404040"/>
                </a:solidFill>
                <a:latin typeface="Calibri"/>
              </a:rPr>
              <a:t> </a:t>
            </a:r>
            <a:r>
              <a:rPr b="0" lang="hr-HR" sz="1800" spc="-1" strike="noStrike">
                <a:solidFill>
                  <a:srgbClr val="404040"/>
                </a:solidFill>
                <a:latin typeface="Calibri"/>
              </a:rPr>
              <a:t>promjenjivog političkog okruženja</a:t>
            </a:r>
            <a:endParaRPr b="0" lang="hr-HR" sz="1800" spc="-1" strike="noStrike">
              <a:latin typeface="Arial"/>
            </a:endParaRPr>
          </a:p>
          <a:p>
            <a:pPr lvl="1" marL="384120" indent="-182160">
              <a:lnSpc>
                <a:spcPct val="90000"/>
              </a:lnSpc>
              <a:spcBef>
                <a:spcPts val="201"/>
              </a:spcBef>
              <a:spcAft>
                <a:spcPts val="400"/>
              </a:spcAft>
              <a:buClr>
                <a:srgbClr val="e48312"/>
              </a:buClr>
              <a:buFont typeface="Wingdings" charset="2"/>
              <a:buChar char=""/>
            </a:pPr>
            <a:r>
              <a:rPr b="0" lang="hr-HR" sz="1800" spc="-1" strike="noStrike">
                <a:solidFill>
                  <a:srgbClr val="404040"/>
                </a:solidFill>
                <a:latin typeface="Calibri"/>
              </a:rPr>
              <a:t> </a:t>
            </a:r>
            <a:r>
              <a:rPr b="0" lang="hr-HR" sz="1800" spc="-1" strike="noStrike">
                <a:solidFill>
                  <a:srgbClr val="404040"/>
                </a:solidFill>
                <a:latin typeface="Calibri"/>
              </a:rPr>
              <a:t>promjena u gospodarstvu</a:t>
            </a:r>
            <a:endParaRPr b="0" lang="hr-HR" sz="1800" spc="-1" strike="noStrike">
              <a:latin typeface="Arial"/>
            </a:endParaRPr>
          </a:p>
          <a:p>
            <a:pPr marL="201240">
              <a:lnSpc>
                <a:spcPct val="90000"/>
              </a:lnSpc>
              <a:spcBef>
                <a:spcPts val="201"/>
              </a:spcBef>
              <a:spcAft>
                <a:spcPts val="400"/>
              </a:spcAft>
            </a:pPr>
            <a:endParaRPr b="0" lang="hr-HR" sz="1800" spc="-1" strike="noStrike">
              <a:latin typeface="Arial"/>
            </a:endParaRPr>
          </a:p>
          <a:p>
            <a:pPr marL="201240">
              <a:lnSpc>
                <a:spcPct val="90000"/>
              </a:lnSpc>
              <a:spcBef>
                <a:spcPts val="201"/>
              </a:spcBef>
              <a:spcAft>
                <a:spcPts val="400"/>
              </a:spcAft>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Odakle krenuti?</a:t>
            </a:r>
            <a:endParaRPr b="0" lang="hr-HR" sz="4800" spc="-1" strike="noStrike">
              <a:latin typeface="Arial"/>
            </a:endParaRPr>
          </a:p>
        </p:txBody>
      </p:sp>
      <p:sp>
        <p:nvSpPr>
          <p:cNvPr id="609"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ZAŠTO imate javni nastup? (što publika treba znati, činiti, osjećati?)</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Napravite prioritete (top tri cilja)</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Analiza publike</a:t>
            </a:r>
            <a:endParaRPr b="0" lang="hr-HR" sz="20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Probna publika</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Statističke karakteristike</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Stavovi, vrijednosti, interesi </a:t>
            </a:r>
            <a:endParaRPr b="0" lang="hr-HR" sz="18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Traženje informacija za podupiranje ideja  - „Put za gubitak kredibiliteta je davanje krivih informacija”</a:t>
            </a:r>
            <a:endParaRPr b="0" lang="hr-HR" sz="20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Je li bitno za svrhu govora?</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 </a:t>
            </a:r>
            <a:r>
              <a:rPr b="0" lang="hr-HR" sz="1800" spc="-1" strike="noStrike">
                <a:solidFill>
                  <a:srgbClr val="404040"/>
                </a:solidFill>
                <a:latin typeface="Calibri"/>
              </a:rPr>
              <a:t>Je li iz pouzdanih izvora?</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 </a:t>
            </a:r>
            <a:r>
              <a:rPr b="0" lang="hr-HR" sz="1800" spc="-1" strike="noStrike">
                <a:solidFill>
                  <a:srgbClr val="404040"/>
                </a:solidFill>
                <a:latin typeface="Calibri"/>
              </a:rPr>
              <a:t>Hoće li uključivanje tog materijala pomoći mom govoru/prezentaciji?</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Kako organizirati govor? (1)</a:t>
            </a:r>
            <a:endParaRPr b="0" lang="hr-HR" sz="4800" spc="-1" strike="noStrike">
              <a:latin typeface="Arial"/>
            </a:endParaRPr>
          </a:p>
        </p:txBody>
      </p:sp>
      <p:sp>
        <p:nvSpPr>
          <p:cNvPr id="611"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Načini organiziranja govora:</a:t>
            </a:r>
            <a:endParaRPr b="0" lang="hr-HR" sz="2000" spc="-1" strike="noStrike">
              <a:latin typeface="Arial"/>
            </a:endParaRPr>
          </a:p>
          <a:p>
            <a:pPr marL="457200" indent="-456480">
              <a:lnSpc>
                <a:spcPct val="90000"/>
              </a:lnSpc>
              <a:spcBef>
                <a:spcPts val="1199"/>
              </a:spcBef>
              <a:spcAft>
                <a:spcPts val="201"/>
              </a:spcAft>
              <a:buClr>
                <a:srgbClr val="e48312"/>
              </a:buClr>
              <a:buFont typeface="Calibri Light"/>
              <a:buAutoNum type="arabicPeriod"/>
            </a:pPr>
            <a:r>
              <a:rPr b="0" lang="hr-HR" sz="2000" spc="-1" strike="noStrike">
                <a:solidFill>
                  <a:srgbClr val="404040"/>
                </a:solidFill>
                <a:latin typeface="Calibri"/>
              </a:rPr>
              <a:t>Kronološki</a:t>
            </a:r>
            <a:endParaRPr b="0" lang="hr-HR" sz="2000" spc="-1" strike="noStrike">
              <a:latin typeface="Arial"/>
            </a:endParaRPr>
          </a:p>
          <a:p>
            <a:pPr marL="457200" indent="-456480">
              <a:lnSpc>
                <a:spcPct val="90000"/>
              </a:lnSpc>
              <a:spcBef>
                <a:spcPts val="1199"/>
              </a:spcBef>
              <a:spcAft>
                <a:spcPts val="201"/>
              </a:spcAft>
              <a:buClr>
                <a:srgbClr val="e48312"/>
              </a:buClr>
              <a:buFont typeface="Calibri Light"/>
              <a:buAutoNum type="arabicPeriod"/>
            </a:pPr>
            <a:r>
              <a:rPr b="0" lang="hr-HR" sz="2000" spc="-1" strike="noStrike">
                <a:solidFill>
                  <a:srgbClr val="404040"/>
                </a:solidFill>
                <a:latin typeface="Calibri"/>
              </a:rPr>
              <a:t>Prostorno</a:t>
            </a:r>
            <a:endParaRPr b="0" lang="hr-HR" sz="2000" spc="-1" strike="noStrike">
              <a:latin typeface="Arial"/>
            </a:endParaRPr>
          </a:p>
          <a:p>
            <a:pPr marL="457200" indent="-456480">
              <a:lnSpc>
                <a:spcPct val="90000"/>
              </a:lnSpc>
              <a:spcBef>
                <a:spcPts val="1199"/>
              </a:spcBef>
              <a:spcAft>
                <a:spcPts val="201"/>
              </a:spcAft>
              <a:buClr>
                <a:srgbClr val="e48312"/>
              </a:buClr>
              <a:buFont typeface="Calibri Light"/>
              <a:buAutoNum type="arabicPeriod"/>
            </a:pPr>
            <a:r>
              <a:rPr b="0" lang="hr-HR" sz="2000" spc="-1" strike="noStrike">
                <a:solidFill>
                  <a:srgbClr val="404040"/>
                </a:solidFill>
                <a:latin typeface="Calibri"/>
              </a:rPr>
              <a:t>Tematski</a:t>
            </a:r>
            <a:endParaRPr b="0" lang="hr-HR" sz="2000" spc="-1" strike="noStrike">
              <a:latin typeface="Arial"/>
            </a:endParaRPr>
          </a:p>
          <a:p>
            <a:pPr marL="457200" indent="-456480">
              <a:lnSpc>
                <a:spcPct val="90000"/>
              </a:lnSpc>
              <a:spcBef>
                <a:spcPts val="1199"/>
              </a:spcBef>
              <a:spcAft>
                <a:spcPts val="201"/>
              </a:spcAft>
              <a:buClr>
                <a:srgbClr val="e48312"/>
              </a:buClr>
              <a:buFont typeface="Calibri Light"/>
              <a:buAutoNum type="arabicPeriod"/>
            </a:pPr>
            <a:r>
              <a:rPr b="0" lang="hr-HR" sz="2000" spc="-1" strike="noStrike">
                <a:solidFill>
                  <a:srgbClr val="404040"/>
                </a:solidFill>
                <a:latin typeface="Calibri"/>
              </a:rPr>
              <a:t>Uzročno-posljedično</a:t>
            </a:r>
            <a:endParaRPr b="0" lang="hr-HR" sz="2000" spc="-1" strike="noStrike">
              <a:latin typeface="Arial"/>
            </a:endParaRPr>
          </a:p>
          <a:p>
            <a:pPr marL="457200" indent="-456480">
              <a:lnSpc>
                <a:spcPct val="90000"/>
              </a:lnSpc>
              <a:spcBef>
                <a:spcPts val="1199"/>
              </a:spcBef>
              <a:spcAft>
                <a:spcPts val="201"/>
              </a:spcAft>
              <a:buClr>
                <a:srgbClr val="e48312"/>
              </a:buClr>
              <a:buFont typeface="Calibri Light"/>
              <a:buAutoNum type="arabicPeriod"/>
            </a:pPr>
            <a:r>
              <a:rPr b="0" lang="hr-HR" sz="2000" spc="-1" strike="noStrike">
                <a:solidFill>
                  <a:srgbClr val="404040"/>
                </a:solidFill>
                <a:latin typeface="Calibri"/>
              </a:rPr>
              <a:t>Problem i odgovor</a:t>
            </a:r>
            <a:endParaRPr b="0" lang="hr-HR" sz="2000" spc="-1" strike="noStrike">
              <a:latin typeface="Arial"/>
            </a:endParaRPr>
          </a:p>
          <a:p>
            <a:pPr marL="457200" indent="-456480">
              <a:lnSpc>
                <a:spcPct val="90000"/>
              </a:lnSpc>
              <a:spcBef>
                <a:spcPts val="1199"/>
              </a:spcBef>
              <a:spcAft>
                <a:spcPts val="201"/>
              </a:spcAft>
              <a:buClr>
                <a:srgbClr val="e48312"/>
              </a:buClr>
              <a:buFont typeface="Calibri Light"/>
              <a:buAutoNum type="arabicPeriod"/>
            </a:pPr>
            <a:r>
              <a:rPr b="0" lang="hr-HR" sz="2000" spc="-1" strike="noStrike">
                <a:solidFill>
                  <a:srgbClr val="404040"/>
                </a:solidFill>
                <a:latin typeface="Calibri"/>
              </a:rPr>
              <a:t>Vrijednosno/prema važnosti</a:t>
            </a:r>
            <a:endParaRPr b="0" lang="hr-HR" sz="2000" spc="-1" strike="noStrike">
              <a:latin typeface="Arial"/>
            </a:endParaRPr>
          </a:p>
          <a:p>
            <a:pPr marL="457200" indent="-456480">
              <a:lnSpc>
                <a:spcPct val="90000"/>
              </a:lnSpc>
              <a:spcBef>
                <a:spcPts val="1199"/>
              </a:spcBef>
              <a:spcAft>
                <a:spcPts val="201"/>
              </a:spcAft>
              <a:buClr>
                <a:srgbClr val="e48312"/>
              </a:buClr>
              <a:buFont typeface="Calibri Light"/>
              <a:buAutoNum type="arabicPeriod"/>
            </a:pPr>
            <a:r>
              <a:rPr b="0" lang="hr-HR" sz="2000" spc="-1" strike="noStrike">
                <a:solidFill>
                  <a:srgbClr val="404040"/>
                </a:solidFill>
                <a:latin typeface="Calibri"/>
              </a:rPr>
              <a:t>Najvažnije spomenuti odmah (BLUF ili Bottom Line Up Front)</a:t>
            </a:r>
            <a:endParaRPr b="0" lang="hr-HR" sz="2000" spc="-1" strike="noStrike">
              <a:latin typeface="Arial"/>
            </a:endParaRPr>
          </a:p>
          <a:p>
            <a:pPr marL="457200" indent="-456480">
              <a:lnSpc>
                <a:spcPct val="90000"/>
              </a:lnSpc>
              <a:spcBef>
                <a:spcPts val="1199"/>
              </a:spcBef>
              <a:spcAft>
                <a:spcPts val="201"/>
              </a:spcAft>
              <a:buClr>
                <a:srgbClr val="e48312"/>
              </a:buClr>
              <a:buFont typeface="Calibri Light"/>
              <a:buAutoNum type="arabicPeriod"/>
            </a:pPr>
            <a:r>
              <a:rPr b="0" lang="hr-HR" sz="2000" spc="-1" strike="noStrike">
                <a:solidFill>
                  <a:srgbClr val="404040"/>
                </a:solidFill>
                <a:latin typeface="Calibri"/>
              </a:rPr>
              <a:t>Konferencijski</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Kako organizirati govor? (2)</a:t>
            </a:r>
            <a:endParaRPr b="0" lang="hr-HR" sz="4800" spc="-1" strike="noStrike">
              <a:latin typeface="Arial"/>
            </a:endParaRPr>
          </a:p>
        </p:txBody>
      </p:sp>
      <p:sp>
        <p:nvSpPr>
          <p:cNvPr id="613"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kreirajte sadržaj</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uvodne rečenice… (5-10% vremena)</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zaključak (5-10% vremena)</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bilješke</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priprema prezentacije (pravilo 6 × 6)</a:t>
            </a:r>
            <a:endParaRPr b="0" lang="hr-HR" sz="2000" spc="-1" strike="noStrike">
              <a:latin typeface="Arial"/>
            </a:endParaRPr>
          </a:p>
        </p:txBody>
      </p:sp>
      <p:pic>
        <p:nvPicPr>
          <p:cNvPr id="614" name="Picture 3" descr=""/>
          <p:cNvPicPr/>
          <p:nvPr/>
        </p:nvPicPr>
        <p:blipFill>
          <a:blip r:embed="rId1"/>
          <a:stretch/>
        </p:blipFill>
        <p:spPr>
          <a:xfrm>
            <a:off x="6615360" y="2028240"/>
            <a:ext cx="4724640" cy="3657960"/>
          </a:xfrm>
          <a:prstGeom prst="rect">
            <a:avLst/>
          </a:prstGeom>
          <a:ln>
            <a:noFill/>
          </a:ln>
        </p:spPr>
      </p:pic>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Kako održati prezentaciju? (1)</a:t>
            </a:r>
            <a:endParaRPr b="0" lang="hr-HR" sz="4800" spc="-1" strike="noStrike">
              <a:latin typeface="Arial"/>
            </a:endParaRPr>
          </a:p>
        </p:txBody>
      </p:sp>
      <p:sp>
        <p:nvSpPr>
          <p:cNvPr id="616"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a:t>
            </a:r>
            <a:r>
              <a:rPr b="0" lang="hr-HR" sz="2000" spc="-1" strike="noStrike">
                <a:solidFill>
                  <a:srgbClr val="404040"/>
                </a:solidFill>
                <a:latin typeface="Calibri"/>
              </a:rPr>
              <a:t>Postoje dva tipa govornika – oni koji su nervozni i oni koji lažu. (Mark Twain)</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strah i anksioznost</a:t>
            </a:r>
            <a:endParaRPr b="0" lang="hr-HR" sz="20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 </a:t>
            </a:r>
            <a:r>
              <a:rPr b="0" lang="hr-HR" sz="1800" spc="-1" strike="noStrike">
                <a:solidFill>
                  <a:srgbClr val="404040"/>
                </a:solidFill>
                <a:latin typeface="Calibri"/>
              </a:rPr>
              <a:t>fokus na dobre stvari</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 </a:t>
            </a:r>
            <a:r>
              <a:rPr b="0" lang="hr-HR" sz="1800" spc="-1" strike="noStrike">
                <a:solidFill>
                  <a:srgbClr val="404040"/>
                </a:solidFill>
                <a:latin typeface="Calibri"/>
              </a:rPr>
              <a:t>pozitivni govor</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 </a:t>
            </a:r>
            <a:r>
              <a:rPr b="0" lang="hr-HR" sz="1800" spc="-1" strike="noStrike">
                <a:solidFill>
                  <a:srgbClr val="404040"/>
                </a:solidFill>
                <a:latin typeface="Calibri"/>
              </a:rPr>
              <a:t>vježbanje</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 </a:t>
            </a:r>
            <a:r>
              <a:rPr b="0" lang="hr-HR" sz="1800" spc="-1" strike="noStrike">
                <a:solidFill>
                  <a:srgbClr val="404040"/>
                </a:solidFill>
                <a:latin typeface="Calibri"/>
              </a:rPr>
              <a:t>nemoj memorirati </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 </a:t>
            </a:r>
            <a:r>
              <a:rPr b="0" lang="hr-HR" sz="1800" spc="-1" strike="noStrike">
                <a:solidFill>
                  <a:srgbClr val="404040"/>
                </a:solidFill>
                <a:latin typeface="Calibri"/>
              </a:rPr>
              <a:t>preuzmi ulogu ranije</a:t>
            </a:r>
            <a:endParaRPr b="0" lang="hr-HR" sz="1800" spc="-1" strike="noStrike">
              <a:latin typeface="Arial"/>
            </a:endParaRPr>
          </a:p>
          <a:p>
            <a:pPr lvl="1" marL="384120" indent="-182160">
              <a:lnSpc>
                <a:spcPct val="90000"/>
              </a:lnSpc>
              <a:spcBef>
                <a:spcPts val="201"/>
              </a:spcBef>
              <a:spcAft>
                <a:spcPts val="400"/>
              </a:spcAft>
              <a:buClr>
                <a:srgbClr val="e48312"/>
              </a:buClr>
              <a:buFont typeface="Courier New"/>
              <a:buChar char="o"/>
            </a:pPr>
            <a:r>
              <a:rPr b="0" lang="hr-HR" sz="1800" spc="-1" strike="noStrike">
                <a:solidFill>
                  <a:srgbClr val="404040"/>
                </a:solidFill>
                <a:latin typeface="Calibri"/>
              </a:rPr>
              <a:t> </a:t>
            </a:r>
            <a:r>
              <a:rPr b="0" lang="hr-HR" sz="1800" spc="-1" strike="noStrike">
                <a:solidFill>
                  <a:srgbClr val="404040"/>
                </a:solidFill>
                <a:latin typeface="Calibri"/>
              </a:rPr>
              <a:t>diši</a:t>
            </a:r>
            <a:endParaRPr b="0" lang="hr-HR" sz="1800" spc="-1" strike="noStrike">
              <a:latin typeface="Arial"/>
            </a:endParaRPr>
          </a:p>
          <a:p>
            <a:pPr marL="201240">
              <a:lnSpc>
                <a:spcPct val="90000"/>
              </a:lnSpc>
              <a:spcBef>
                <a:spcPts val="201"/>
              </a:spcBef>
              <a:spcAft>
                <a:spcPts val="400"/>
              </a:spcAft>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2" name="CustomShape 1"/>
          <p:cNvSpPr/>
          <p:nvPr/>
        </p:nvSpPr>
        <p:spPr>
          <a:xfrm>
            <a:off x="457200" y="277920"/>
            <a:ext cx="8229240" cy="1139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Arial"/>
              </a:rPr>
              <a:t>Znanstvena metoda</a:t>
            </a:r>
            <a:endParaRPr b="0" lang="hr-HR" sz="3600" spc="-1" strike="noStrike">
              <a:latin typeface="Arial"/>
            </a:endParaRPr>
          </a:p>
        </p:txBody>
      </p:sp>
      <p:sp>
        <p:nvSpPr>
          <p:cNvPr id="333" name="CustomShape 2"/>
          <p:cNvSpPr/>
          <p:nvPr/>
        </p:nvSpPr>
        <p:spPr>
          <a:xfrm>
            <a:off x="324000" y="1599840"/>
            <a:ext cx="8362440" cy="4530240"/>
          </a:xfrm>
          <a:prstGeom prst="rect">
            <a:avLst/>
          </a:prstGeom>
          <a:noFill/>
          <a:ln>
            <a:noFill/>
          </a:ln>
        </p:spPr>
        <p:style>
          <a:lnRef idx="0"/>
          <a:fillRef idx="0"/>
          <a:effectRef idx="0"/>
          <a:fontRef idx="minor"/>
        </p:style>
        <p:txBody>
          <a:bodyPr lIns="90000" rIns="90000" tIns="45000" bIns="45000">
            <a:normAutofit/>
          </a:bodyPr>
          <a:p>
            <a:pPr marL="341280" indent="-340920">
              <a:lnSpc>
                <a:spcPct val="100000"/>
              </a:lnSpc>
              <a:spcBef>
                <a:spcPts val="998"/>
              </a:spcBef>
              <a:buClr>
                <a:srgbClr val="009999"/>
              </a:buClr>
              <a:buSzPct val="65000"/>
              <a:buFont typeface="Wingdings" charset="2"/>
              <a:buChar char=""/>
            </a:pPr>
            <a:r>
              <a:rPr b="0" lang="hr-HR" sz="1800" spc="-1" strike="noStrike">
                <a:solidFill>
                  <a:srgbClr val="404040"/>
                </a:solidFill>
                <a:latin typeface="Trebuchet MS"/>
              </a:rPr>
              <a:t>Što je znanstvena metoda? </a:t>
            </a:r>
            <a:r>
              <a:rPr b="0" i="1" lang="hr-HR" sz="1600" spc="-1" strike="noStrike">
                <a:solidFill>
                  <a:srgbClr val="404040"/>
                </a:solidFill>
                <a:latin typeface="Trebuchet MS"/>
              </a:rPr>
              <a:t>Omogućava nam da provjerimo vjerodostojnost naših znanstvenih tvrdnji ili hipoteza i snagu empirijskih dokaza!!!</a:t>
            </a:r>
            <a:endParaRPr b="0" lang="hr-HR" sz="1600" spc="-1" strike="noStrike">
              <a:latin typeface="Arial"/>
            </a:endParaRPr>
          </a:p>
          <a:p>
            <a:pPr marL="341280" indent="-340920">
              <a:lnSpc>
                <a:spcPct val="100000"/>
              </a:lnSpc>
              <a:spcBef>
                <a:spcPts val="998"/>
              </a:spcBef>
              <a:buClr>
                <a:srgbClr val="009999"/>
              </a:buClr>
              <a:buSzPct val="65000"/>
              <a:buFont typeface="Wingdings" charset="2"/>
              <a:buChar char=""/>
            </a:pPr>
            <a:r>
              <a:rPr b="0" lang="hr-HR" sz="1800" spc="-1" strike="noStrike">
                <a:solidFill>
                  <a:srgbClr val="404040"/>
                </a:solidFill>
                <a:latin typeface="Trebuchet MS"/>
              </a:rPr>
              <a:t>Kako znati je li neko istraživanje znanstveno istraživanje?</a:t>
            </a:r>
            <a:endParaRPr b="0" lang="hr-HR" sz="1800" spc="-1" strike="noStrike">
              <a:latin typeface="Arial"/>
            </a:endParaRPr>
          </a:p>
          <a:p>
            <a:pPr marL="341280" indent="-340920">
              <a:lnSpc>
                <a:spcPct val="100000"/>
              </a:lnSpc>
              <a:spcBef>
                <a:spcPts val="998"/>
              </a:spcBef>
              <a:buClr>
                <a:srgbClr val="009999"/>
              </a:buClr>
              <a:buSzPct val="65000"/>
              <a:buFont typeface="Wingdings" charset="2"/>
              <a:buChar char=""/>
            </a:pPr>
            <a:r>
              <a:rPr b="0" lang="hr-HR" sz="1800" spc="-1" strike="noStrike">
                <a:solidFill>
                  <a:srgbClr val="404040"/>
                </a:solidFill>
                <a:latin typeface="Trebuchet MS"/>
              </a:rPr>
              <a:t>NAČELA:</a:t>
            </a:r>
            <a:endParaRPr b="0" lang="hr-HR" sz="1800" spc="-1" strike="noStrike">
              <a:latin typeface="Arial"/>
            </a:endParaRPr>
          </a:p>
          <a:p>
            <a:pPr lvl="1" marL="668160" indent="-325080">
              <a:lnSpc>
                <a:spcPct val="100000"/>
              </a:lnSpc>
              <a:spcBef>
                <a:spcPts val="998"/>
              </a:spcBef>
              <a:buClr>
                <a:srgbClr val="4c6d4e"/>
              </a:buClr>
              <a:buSzPct val="60000"/>
              <a:buFont typeface="Wingdings" charset="2"/>
              <a:buChar char=""/>
            </a:pPr>
            <a:r>
              <a:rPr b="0" lang="hr-HR" sz="2000" spc="-1" strike="noStrike">
                <a:solidFill>
                  <a:srgbClr val="404040"/>
                </a:solidFill>
                <a:latin typeface="Trebuchet MS"/>
              </a:rPr>
              <a:t>Empirijska procjena</a:t>
            </a:r>
            <a:endParaRPr b="0" lang="hr-HR" sz="2000" spc="-1" strike="noStrike">
              <a:latin typeface="Arial"/>
            </a:endParaRPr>
          </a:p>
          <a:p>
            <a:pPr lvl="1" marL="668160" indent="-325080">
              <a:lnSpc>
                <a:spcPct val="100000"/>
              </a:lnSpc>
              <a:spcBef>
                <a:spcPts val="998"/>
              </a:spcBef>
              <a:buClr>
                <a:srgbClr val="4c6d4e"/>
              </a:buClr>
              <a:buSzPct val="60000"/>
              <a:buFont typeface="Wingdings" charset="2"/>
              <a:buChar char=""/>
            </a:pPr>
            <a:r>
              <a:rPr b="0" lang="hr-HR" sz="2000" spc="-1" strike="noStrike">
                <a:solidFill>
                  <a:srgbClr val="404040"/>
                </a:solidFill>
                <a:latin typeface="Trebuchet MS"/>
              </a:rPr>
              <a:t>Repliciranje</a:t>
            </a:r>
            <a:endParaRPr b="0" lang="hr-HR" sz="2000" spc="-1" strike="noStrike">
              <a:latin typeface="Arial"/>
            </a:endParaRPr>
          </a:p>
          <a:p>
            <a:pPr lvl="1" marL="668160" indent="-325080">
              <a:lnSpc>
                <a:spcPct val="100000"/>
              </a:lnSpc>
              <a:spcBef>
                <a:spcPts val="998"/>
              </a:spcBef>
              <a:buClr>
                <a:srgbClr val="4c6d4e"/>
              </a:buClr>
              <a:buSzPct val="60000"/>
              <a:buFont typeface="Wingdings" charset="2"/>
              <a:buChar char=""/>
            </a:pPr>
            <a:r>
              <a:rPr b="0" lang="hr-HR" sz="2000" spc="-1" strike="noStrike">
                <a:solidFill>
                  <a:srgbClr val="404040"/>
                </a:solidFill>
                <a:latin typeface="Trebuchet MS"/>
              </a:rPr>
              <a:t>Objektivnost</a:t>
            </a:r>
            <a:endParaRPr b="0" lang="hr-HR" sz="2000" spc="-1" strike="noStrike">
              <a:latin typeface="Arial"/>
            </a:endParaRPr>
          </a:p>
          <a:p>
            <a:pPr lvl="1" marL="668160" indent="-325080">
              <a:lnSpc>
                <a:spcPct val="100000"/>
              </a:lnSpc>
              <a:spcBef>
                <a:spcPts val="998"/>
              </a:spcBef>
              <a:buClr>
                <a:srgbClr val="4c6d4e"/>
              </a:buClr>
              <a:buSzPct val="60000"/>
              <a:buFont typeface="Wingdings" charset="2"/>
              <a:buChar char=""/>
            </a:pPr>
            <a:r>
              <a:rPr b="0" lang="hr-HR" sz="2000" spc="-1" strike="noStrike">
                <a:solidFill>
                  <a:srgbClr val="404040"/>
                </a:solidFill>
                <a:latin typeface="Trebuchet MS"/>
              </a:rPr>
              <a:t>Transparentnost</a:t>
            </a:r>
            <a:endParaRPr b="0" lang="hr-HR" sz="2000" spc="-1" strike="noStrike">
              <a:latin typeface="Arial"/>
            </a:endParaRPr>
          </a:p>
          <a:p>
            <a:pPr lvl="1" marL="668160" indent="-325080">
              <a:lnSpc>
                <a:spcPct val="100000"/>
              </a:lnSpc>
              <a:spcBef>
                <a:spcPts val="998"/>
              </a:spcBef>
              <a:buClr>
                <a:srgbClr val="4c6d4e"/>
              </a:buClr>
              <a:buSzPct val="60000"/>
              <a:buFont typeface="Wingdings" charset="2"/>
              <a:buChar char=""/>
            </a:pPr>
            <a:r>
              <a:rPr b="0" lang="hr-HR" sz="2000" spc="-1" strike="noStrike">
                <a:solidFill>
                  <a:srgbClr val="404040"/>
                </a:solidFill>
                <a:latin typeface="Trebuchet MS"/>
              </a:rPr>
              <a:t>Mogućnost opovrgavanja</a:t>
            </a:r>
            <a:endParaRPr b="0" lang="hr-HR" sz="2000" spc="-1" strike="noStrike">
              <a:latin typeface="Arial"/>
            </a:endParaRPr>
          </a:p>
          <a:p>
            <a:pPr lvl="1" marL="668160" indent="-325080">
              <a:lnSpc>
                <a:spcPct val="100000"/>
              </a:lnSpc>
              <a:spcBef>
                <a:spcPts val="998"/>
              </a:spcBef>
              <a:buClr>
                <a:srgbClr val="4c6d4e"/>
              </a:buClr>
              <a:buSzPct val="60000"/>
              <a:buFont typeface="Wingdings" charset="2"/>
              <a:buChar char=""/>
            </a:pPr>
            <a:r>
              <a:rPr b="0" lang="hr-HR" sz="2000" spc="-1" strike="noStrike">
                <a:solidFill>
                  <a:srgbClr val="404040"/>
                </a:solidFill>
                <a:latin typeface="Trebuchet MS"/>
              </a:rPr>
              <a:t>Logička konzistentnost</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CustomShape 1"/>
          <p:cNvSpPr/>
          <p:nvPr/>
        </p:nvSpPr>
        <p:spPr>
          <a:xfrm>
            <a:off x="0" y="476280"/>
            <a:ext cx="7019640" cy="923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300" spc="-1" strike="noStrike">
                <a:solidFill>
                  <a:srgbClr val="a5300f"/>
                </a:solidFill>
                <a:latin typeface="Trebuchet MS"/>
              </a:rPr>
              <a:t>Pojmovi – tipovi znanstvenih tvrdnji</a:t>
            </a:r>
            <a:endParaRPr b="0" lang="hr-HR" sz="3300" spc="-1" strike="noStrike">
              <a:latin typeface="Arial"/>
            </a:endParaRPr>
          </a:p>
        </p:txBody>
      </p:sp>
      <p:sp>
        <p:nvSpPr>
          <p:cNvPr id="335" name="CustomShape 2"/>
          <p:cNvSpPr/>
          <p:nvPr/>
        </p:nvSpPr>
        <p:spPr>
          <a:xfrm>
            <a:off x="457200" y="1599840"/>
            <a:ext cx="8229240" cy="4530240"/>
          </a:xfrm>
          <a:prstGeom prst="rect">
            <a:avLst/>
          </a:prstGeom>
          <a:noFill/>
          <a:ln>
            <a:noFill/>
          </a:ln>
        </p:spPr>
        <p:style>
          <a:lnRef idx="0"/>
          <a:fillRef idx="0"/>
          <a:effectRef idx="0"/>
          <a:fontRef idx="minor"/>
        </p:style>
        <p:txBody>
          <a:bodyPr lIns="90000" rIns="90000" tIns="45000" bIns="45000">
            <a:normAutofit/>
          </a:bodyPr>
          <a:p>
            <a:pPr marL="341280" indent="-340920">
              <a:lnSpc>
                <a:spcPct val="100000"/>
              </a:lnSpc>
              <a:spcBef>
                <a:spcPts val="998"/>
              </a:spcBef>
              <a:buClr>
                <a:srgbClr val="009999"/>
              </a:buClr>
              <a:buSzPct val="65000"/>
              <a:buFont typeface="Wingdings" charset="2"/>
              <a:buChar char=""/>
            </a:pPr>
            <a:r>
              <a:rPr b="0" lang="hr-HR" sz="1800" spc="-1" strike="noStrike">
                <a:solidFill>
                  <a:srgbClr val="404040"/>
                </a:solidFill>
                <a:latin typeface="Trebuchet MS"/>
              </a:rPr>
              <a:t>Opažanja – precizan, ali i neprecizan prikaz svijeta…</a:t>
            </a:r>
            <a:endParaRPr b="0" lang="hr-HR" sz="1800" spc="-1" strike="noStrike">
              <a:latin typeface="Arial"/>
            </a:endParaRPr>
          </a:p>
          <a:p>
            <a:pPr marL="341280" indent="-340920">
              <a:lnSpc>
                <a:spcPct val="100000"/>
              </a:lnSpc>
              <a:spcBef>
                <a:spcPts val="998"/>
              </a:spcBef>
              <a:buClr>
                <a:srgbClr val="009999"/>
              </a:buClr>
              <a:buSzPct val="65000"/>
              <a:buFont typeface="Wingdings" charset="2"/>
              <a:buChar char=""/>
            </a:pPr>
            <a:r>
              <a:rPr b="0" lang="hr-HR" sz="1800" spc="-1" strike="noStrike">
                <a:solidFill>
                  <a:srgbClr val="404040"/>
                </a:solidFill>
                <a:latin typeface="Trebuchet MS"/>
              </a:rPr>
              <a:t>Hipoteze – izjava koja opisuje uzorak, regularnost ili opću vezu</a:t>
            </a:r>
            <a:endParaRPr b="0" lang="hr-HR" sz="1800" spc="-1" strike="noStrike">
              <a:latin typeface="Arial"/>
            </a:endParaRPr>
          </a:p>
          <a:p>
            <a:pPr marL="341280" indent="-340920">
              <a:lnSpc>
                <a:spcPct val="100000"/>
              </a:lnSpc>
              <a:spcBef>
                <a:spcPts val="998"/>
              </a:spcBef>
              <a:buClr>
                <a:srgbClr val="009999"/>
              </a:buClr>
              <a:buSzPct val="65000"/>
              <a:buFont typeface="Wingdings" charset="2"/>
              <a:buChar char=""/>
            </a:pPr>
            <a:r>
              <a:rPr b="0" lang="hr-HR" sz="1800" spc="-1" strike="noStrike">
                <a:solidFill>
                  <a:srgbClr val="404040"/>
                </a:solidFill>
                <a:latin typeface="Trebuchet MS"/>
              </a:rPr>
              <a:t>Teorije – gradi se na hipotezama čiji je dokazi snažno podupiru</a:t>
            </a:r>
            <a:endParaRPr b="0" lang="hr-HR" sz="1800" spc="-1" strike="noStrike">
              <a:latin typeface="Arial"/>
            </a:endParaRPr>
          </a:p>
          <a:p>
            <a:pPr marL="341280" indent="-340920">
              <a:lnSpc>
                <a:spcPct val="100000"/>
              </a:lnSpc>
              <a:spcBef>
                <a:spcPts val="998"/>
              </a:spcBef>
              <a:buClr>
                <a:srgbClr val="009999"/>
              </a:buClr>
              <a:buSzPct val="65000"/>
              <a:buFont typeface="Wingdings" charset="2"/>
              <a:buChar char=""/>
            </a:pPr>
            <a:r>
              <a:rPr b="0" lang="hr-HR" sz="1800" spc="-1" strike="noStrike">
                <a:solidFill>
                  <a:srgbClr val="404040"/>
                </a:solidFill>
                <a:latin typeface="Trebuchet MS"/>
              </a:rPr>
              <a:t>Zakoni – vrlo precizan opis ili veza u regularnostima (uzorcima)</a:t>
            </a:r>
            <a:endParaRPr b="0" lang="hr-HR" sz="1800" spc="-1" strike="noStrike">
              <a:latin typeface="Arial"/>
            </a:endParaRPr>
          </a:p>
          <a:p>
            <a:pPr>
              <a:lnSpc>
                <a:spcPct val="100000"/>
              </a:lnSpc>
              <a:spcBef>
                <a:spcPts val="998"/>
              </a:spcBef>
            </a:pPr>
            <a:endParaRPr b="0" lang="hr-HR" sz="1800" spc="-1" strike="noStrike">
              <a:latin typeface="Arial"/>
            </a:endParaRPr>
          </a:p>
          <a:p>
            <a:pPr marL="341280" indent="-340920">
              <a:lnSpc>
                <a:spcPct val="100000"/>
              </a:lnSpc>
              <a:spcBef>
                <a:spcPts val="998"/>
              </a:spcBef>
            </a:pPr>
            <a:endParaRPr b="0" lang="hr-HR" sz="1800" spc="-1" strike="noStrike">
              <a:latin typeface="Arial"/>
            </a:endParaRPr>
          </a:p>
        </p:txBody>
      </p:sp>
      <p:pic>
        <p:nvPicPr>
          <p:cNvPr id="336" name="Picture 3" descr=""/>
          <p:cNvPicPr/>
          <p:nvPr/>
        </p:nvPicPr>
        <p:blipFill>
          <a:blip r:embed="rId1"/>
          <a:stretch/>
        </p:blipFill>
        <p:spPr>
          <a:xfrm>
            <a:off x="3564000" y="3645000"/>
            <a:ext cx="3347640" cy="29062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1008000" y="1152000"/>
            <a:ext cx="10660320" cy="1800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2720" indent="-342360">
              <a:lnSpc>
                <a:spcPct val="100000"/>
              </a:lnSpc>
              <a:spcBef>
                <a:spcPts val="998"/>
              </a:spcBef>
              <a:buClr>
                <a:srgbClr val="a5300f"/>
              </a:buClr>
              <a:buSzPct val="80000"/>
              <a:buFont typeface="Wingdings 3" charset="2"/>
              <a:buChar char=""/>
            </a:pPr>
            <a:r>
              <a:rPr b="1" lang="hr-HR" sz="1200" spc="-1" strike="noStrike">
                <a:solidFill>
                  <a:srgbClr val="404040"/>
                </a:solidFill>
                <a:latin typeface="Trebuchet MS"/>
                <a:ea typeface="DejaVu Sans"/>
              </a:rPr>
              <a:t>Tradicionalna</a:t>
            </a:r>
            <a:r>
              <a:rPr b="0" lang="hr-HR" sz="1200" spc="-1" strike="noStrike">
                <a:solidFill>
                  <a:srgbClr val="404040"/>
                </a:solidFill>
                <a:latin typeface="Trebuchet MS"/>
                <a:ea typeface="DejaVu Sans"/>
              </a:rPr>
              <a:t> ek. metodologija – traži poštivanje nekih </a:t>
            </a:r>
            <a:r>
              <a:rPr b="1" lang="hr-HR" sz="1200" spc="-1" strike="noStrike">
                <a:solidFill>
                  <a:srgbClr val="404040"/>
                </a:solidFill>
                <a:latin typeface="Trebuchet MS"/>
                <a:ea typeface="DejaVu Sans"/>
              </a:rPr>
              <a:t>strogih metodoloških pravila</a:t>
            </a:r>
            <a:r>
              <a:rPr b="0" lang="hr-HR" sz="1200" spc="-1" strike="noStrike">
                <a:solidFill>
                  <a:srgbClr val="404040"/>
                </a:solidFill>
                <a:latin typeface="Trebuchet MS"/>
                <a:ea typeface="DejaVu Sans"/>
              </a:rPr>
              <a:t> – bavi se istraživanjem općih metodoloških pravila – </a:t>
            </a:r>
            <a:r>
              <a:rPr b="0" lang="hr-HR" sz="1200" spc="-1" strike="noStrike">
                <a:solidFill>
                  <a:srgbClr val="6b9f25"/>
                </a:solidFill>
                <a:latin typeface="Trebuchet MS"/>
                <a:ea typeface="DejaVu Sans"/>
              </a:rPr>
              <a:t>“monistička”</a:t>
            </a:r>
            <a:endParaRPr b="0" lang="hr-HR" sz="1200" spc="-1" strike="noStrike">
              <a:latin typeface="Arial"/>
            </a:endParaRPr>
          </a:p>
          <a:p>
            <a:pPr marL="342720" indent="-342360">
              <a:lnSpc>
                <a:spcPct val="100000"/>
              </a:lnSpc>
              <a:spcBef>
                <a:spcPts val="998"/>
              </a:spcBef>
            </a:pPr>
            <a:r>
              <a:rPr b="0" lang="hr-HR" sz="1200" spc="-1" strike="noStrike">
                <a:solidFill>
                  <a:srgbClr val="404040"/>
                </a:solidFill>
                <a:latin typeface="Trebuchet MS"/>
                <a:ea typeface="DejaVu Sans"/>
              </a:rPr>
              <a:t>---------------------------------------------------------</a:t>
            </a:r>
            <a:endParaRPr b="0" lang="hr-HR" sz="1200" spc="-1" strike="noStrike">
              <a:latin typeface="Arial"/>
            </a:endParaRPr>
          </a:p>
          <a:p>
            <a:pPr marL="342720" indent="-342360">
              <a:lnSpc>
                <a:spcPct val="100000"/>
              </a:lnSpc>
              <a:spcBef>
                <a:spcPts val="998"/>
              </a:spcBef>
              <a:buClr>
                <a:srgbClr val="a5300f"/>
              </a:buClr>
              <a:buSzPct val="80000"/>
              <a:buFont typeface="Wingdings 3" charset="2"/>
              <a:buChar char=""/>
            </a:pPr>
            <a:r>
              <a:rPr b="1" lang="hr-HR" sz="1200" spc="-1" strike="noStrike">
                <a:solidFill>
                  <a:srgbClr val="404040"/>
                </a:solidFill>
                <a:latin typeface="Trebuchet MS"/>
                <a:ea typeface="DejaVu Sans"/>
              </a:rPr>
              <a:t>Moderna</a:t>
            </a:r>
            <a:r>
              <a:rPr b="0" lang="hr-HR" sz="1200" spc="-1" strike="noStrike">
                <a:solidFill>
                  <a:srgbClr val="404040"/>
                </a:solidFill>
                <a:latin typeface="Trebuchet MS"/>
                <a:ea typeface="DejaVu Sans"/>
              </a:rPr>
              <a:t> ek. metodologija - </a:t>
            </a:r>
            <a:r>
              <a:rPr b="1" lang="hr-HR" sz="1200" spc="-1" strike="noStrike">
                <a:solidFill>
                  <a:srgbClr val="404040"/>
                </a:solidFill>
                <a:latin typeface="Trebuchet MS"/>
                <a:ea typeface="DejaVu Sans"/>
              </a:rPr>
              <a:t>metodološki nejedinstvena</a:t>
            </a:r>
            <a:r>
              <a:rPr b="0" lang="hr-HR" sz="1200" spc="-1" strike="noStrike">
                <a:solidFill>
                  <a:srgbClr val="404040"/>
                </a:solidFill>
                <a:latin typeface="Trebuchet MS"/>
                <a:ea typeface="DejaVu Sans"/>
              </a:rPr>
              <a:t> – </a:t>
            </a:r>
            <a:r>
              <a:rPr b="0" lang="hr-HR" sz="1200" spc="-1" strike="noStrike">
                <a:solidFill>
                  <a:srgbClr val="6b9f25"/>
                </a:solidFill>
                <a:latin typeface="Trebuchet MS"/>
                <a:ea typeface="DejaVu Sans"/>
              </a:rPr>
              <a:t>“pluralistička”</a:t>
            </a:r>
            <a:endParaRPr b="0" lang="hr-HR" sz="12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200" spc="-1" strike="noStrike">
                <a:solidFill>
                  <a:srgbClr val="404040"/>
                </a:solidFill>
                <a:latin typeface="Trebuchet MS"/>
                <a:ea typeface="DejaVu Sans"/>
              </a:rPr>
              <a:t>Nema jedinstvenu znanstvenu paradigmu</a:t>
            </a:r>
            <a:endParaRPr b="0" lang="hr-HR" sz="1200" spc="-1" strike="noStrike">
              <a:latin typeface="Arial"/>
            </a:endParaRPr>
          </a:p>
        </p:txBody>
      </p:sp>
      <p:sp>
        <p:nvSpPr>
          <p:cNvPr id="338" name="CustomShape 2"/>
          <p:cNvSpPr/>
          <p:nvPr/>
        </p:nvSpPr>
        <p:spPr>
          <a:xfrm>
            <a:off x="648000" y="3535200"/>
            <a:ext cx="11016000" cy="3880800"/>
          </a:xfrm>
          <a:prstGeom prst="rect">
            <a:avLst/>
          </a:prstGeom>
          <a:noFill/>
          <a:ln>
            <a:noFill/>
          </a:ln>
        </p:spPr>
        <p:style>
          <a:lnRef idx="0"/>
          <a:fillRef idx="0"/>
          <a:effectRef idx="0"/>
          <a:fontRef idx="minor"/>
        </p:style>
        <p:txBody>
          <a:bodyPr lIns="90000" rIns="90000" tIns="45000" bIns="45000">
            <a:normAutofit/>
          </a:bodyPr>
          <a:p>
            <a:pPr marL="342720" indent="-342360">
              <a:lnSpc>
                <a:spcPct val="100000"/>
              </a:lnSpc>
              <a:spcBef>
                <a:spcPts val="998"/>
              </a:spcBef>
              <a:buClr>
                <a:srgbClr val="a5300f"/>
              </a:buClr>
              <a:buSzPct val="80000"/>
              <a:buFont typeface="Times New Roman"/>
              <a:buChar char="•"/>
            </a:pPr>
            <a:r>
              <a:rPr b="0" lang="hr-HR" sz="2000" spc="-1" strike="noStrike">
                <a:solidFill>
                  <a:srgbClr val="404040"/>
                </a:solidFill>
                <a:latin typeface="Trebuchet MS"/>
                <a:ea typeface="华文新魏"/>
              </a:rPr>
              <a:t>Porast ulaganja u razvoj znanstveno-istraživačke djelatnosti</a:t>
            </a:r>
            <a:endParaRPr b="0" lang="hr-HR" sz="2000" spc="-1" strike="noStrike">
              <a:latin typeface="Arial"/>
            </a:endParaRPr>
          </a:p>
          <a:p>
            <a:pPr marL="342720" indent="-342360">
              <a:lnSpc>
                <a:spcPct val="100000"/>
              </a:lnSpc>
              <a:spcBef>
                <a:spcPts val="998"/>
              </a:spcBef>
              <a:buClr>
                <a:srgbClr val="a5300f"/>
              </a:buClr>
              <a:buSzPct val="80000"/>
              <a:buFont typeface="Times New Roman"/>
              <a:buChar char="•"/>
            </a:pPr>
            <a:r>
              <a:rPr b="0" lang="hr-HR" sz="2000" spc="-1" strike="noStrike">
                <a:solidFill>
                  <a:srgbClr val="404040"/>
                </a:solidFill>
                <a:latin typeface="Trebuchet MS"/>
                <a:ea typeface="华文新魏"/>
              </a:rPr>
              <a:t>Stalno povećanje broja znanstvenika i istraživača</a:t>
            </a:r>
            <a:endParaRPr b="0" lang="hr-HR" sz="2000" spc="-1" strike="noStrike">
              <a:latin typeface="Arial"/>
            </a:endParaRPr>
          </a:p>
          <a:p>
            <a:pPr marL="342720" indent="-342360">
              <a:lnSpc>
                <a:spcPct val="100000"/>
              </a:lnSpc>
              <a:spcBef>
                <a:spcPts val="998"/>
              </a:spcBef>
              <a:buClr>
                <a:srgbClr val="a5300f"/>
              </a:buClr>
              <a:buSzPct val="80000"/>
              <a:buFont typeface="Times New Roman"/>
              <a:buChar char="•"/>
            </a:pPr>
            <a:r>
              <a:rPr b="0" lang="hr-HR" sz="2000" spc="-1" strike="noStrike">
                <a:solidFill>
                  <a:srgbClr val="404040"/>
                </a:solidFill>
                <a:latin typeface="Trebuchet MS"/>
                <a:ea typeface="华文新魏"/>
              </a:rPr>
              <a:t>Poticanje timskog znanstveno-istraživačkog rada</a:t>
            </a:r>
            <a:endParaRPr b="0" lang="hr-HR" sz="2000" spc="-1" strike="noStrike">
              <a:latin typeface="Arial"/>
            </a:endParaRPr>
          </a:p>
          <a:p>
            <a:pPr marL="342720" indent="-342360">
              <a:lnSpc>
                <a:spcPct val="100000"/>
              </a:lnSpc>
              <a:spcBef>
                <a:spcPts val="998"/>
              </a:spcBef>
              <a:buClr>
                <a:srgbClr val="a5300f"/>
              </a:buClr>
              <a:buSzPct val="80000"/>
              <a:buFont typeface="Times New Roman"/>
              <a:buChar char="•"/>
            </a:pPr>
            <a:r>
              <a:rPr b="0" lang="hr-HR" sz="2000" spc="-1" strike="noStrike">
                <a:solidFill>
                  <a:srgbClr val="404040"/>
                </a:solidFill>
                <a:latin typeface="Trebuchet MS"/>
                <a:ea typeface="华文新魏"/>
              </a:rPr>
              <a:t>Ubrzano multipliciranje znanstvenih informacija</a:t>
            </a:r>
            <a:endParaRPr b="0" lang="hr-HR" sz="2000" spc="-1" strike="noStrike">
              <a:latin typeface="Arial"/>
            </a:endParaRPr>
          </a:p>
          <a:p>
            <a:pPr marL="342720" indent="-342360">
              <a:lnSpc>
                <a:spcPct val="100000"/>
              </a:lnSpc>
              <a:spcBef>
                <a:spcPts val="998"/>
              </a:spcBef>
              <a:buClr>
                <a:srgbClr val="a5300f"/>
              </a:buClr>
              <a:buSzPct val="80000"/>
              <a:buFont typeface="Times New Roman"/>
              <a:buChar char="•"/>
            </a:pPr>
            <a:r>
              <a:rPr b="0" lang="hr-HR" sz="2000" spc="-1" strike="noStrike">
                <a:solidFill>
                  <a:srgbClr val="404040"/>
                </a:solidFill>
                <a:latin typeface="Trebuchet MS"/>
                <a:ea typeface="华文新魏"/>
              </a:rPr>
              <a:t>Ubrzano povećanje fonda znanstvenih i tehničko-tehnoloških informacija</a:t>
            </a:r>
            <a:endParaRPr b="0" lang="hr-HR" sz="2000" spc="-1" strike="noStrike">
              <a:latin typeface="Arial"/>
            </a:endParaRPr>
          </a:p>
          <a:p>
            <a:pPr marL="342720" indent="-342360">
              <a:lnSpc>
                <a:spcPct val="100000"/>
              </a:lnSpc>
              <a:spcBef>
                <a:spcPts val="998"/>
              </a:spcBef>
              <a:buClr>
                <a:srgbClr val="a5300f"/>
              </a:buClr>
              <a:buSzPct val="80000"/>
              <a:buFont typeface="Times New Roman"/>
              <a:buChar char="•"/>
            </a:pPr>
            <a:r>
              <a:rPr b="0" lang="hr-HR" sz="2000" spc="-1" strike="noStrike">
                <a:solidFill>
                  <a:srgbClr val="404040"/>
                </a:solidFill>
                <a:latin typeface="Trebuchet MS"/>
                <a:ea typeface="华文新魏"/>
              </a:rPr>
              <a:t>Matematizacija znanosti</a:t>
            </a:r>
            <a:endParaRPr b="0" lang="hr-HR" sz="2000" spc="-1" strike="noStrike">
              <a:latin typeface="Arial"/>
            </a:endParaRPr>
          </a:p>
          <a:p>
            <a:pPr marL="342720" indent="-342360">
              <a:lnSpc>
                <a:spcPct val="100000"/>
              </a:lnSpc>
              <a:spcBef>
                <a:spcPts val="998"/>
              </a:spcBef>
              <a:buClr>
                <a:srgbClr val="a5300f"/>
              </a:buClr>
              <a:buSzPct val="80000"/>
              <a:buFont typeface="Times New Roman"/>
              <a:buChar char="•"/>
            </a:pPr>
            <a:r>
              <a:rPr b="0" lang="hr-HR" sz="2000" spc="-1" strike="noStrike">
                <a:solidFill>
                  <a:srgbClr val="404040"/>
                </a:solidFill>
                <a:latin typeface="Trebuchet MS"/>
                <a:ea typeface="华文新魏"/>
              </a:rPr>
              <a:t>Potreba za naprednom računalnom pismenosti</a:t>
            </a:r>
            <a:endParaRPr b="0" lang="hr-HR" sz="2000" spc="-1" strike="noStrike">
              <a:latin typeface="Arial"/>
            </a:endParaRPr>
          </a:p>
          <a:p>
            <a:pPr>
              <a:lnSpc>
                <a:spcPct val="100000"/>
              </a:lnSpc>
              <a:spcBef>
                <a:spcPts val="998"/>
              </a:spcBef>
            </a:pP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CustomShape 1"/>
          <p:cNvSpPr/>
          <p:nvPr/>
        </p:nvSpPr>
        <p:spPr>
          <a:xfrm>
            <a:off x="457200" y="277920"/>
            <a:ext cx="8229240" cy="1139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r>
              <a:rPr b="0" lang="hr-HR" sz="4200" spc="-1" strike="noStrike">
                <a:solidFill>
                  <a:srgbClr val="003399"/>
                </a:solidFill>
                <a:latin typeface="Garamond"/>
                <a:ea typeface="DejaVu Sans"/>
              </a:rPr>
              <a:t>Pretvaranje ideje u projekt/istraživanje</a:t>
            </a:r>
            <a:endParaRPr b="0" lang="hr-HR" sz="4200" spc="-1" strike="noStrike">
              <a:latin typeface="Arial"/>
            </a:endParaRPr>
          </a:p>
        </p:txBody>
      </p:sp>
      <p:sp>
        <p:nvSpPr>
          <p:cNvPr id="340" name="CustomShape 2"/>
          <p:cNvSpPr/>
          <p:nvPr/>
        </p:nvSpPr>
        <p:spPr>
          <a:xfrm>
            <a:off x="179280" y="981000"/>
            <a:ext cx="8518320" cy="5876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1280" indent="-340920">
              <a:lnSpc>
                <a:spcPct val="100000"/>
              </a:lnSpc>
              <a:spcBef>
                <a:spcPts val="649"/>
              </a:spcBef>
              <a:buClr>
                <a:srgbClr val="009999"/>
              </a:buClr>
              <a:buSzPct val="65000"/>
              <a:buFont typeface="Wingdings" charset="2"/>
              <a:buChar char=""/>
            </a:pPr>
            <a:r>
              <a:rPr b="0" lang="hr-HR" sz="2600" spc="-1" strike="noStrike">
                <a:solidFill>
                  <a:srgbClr val="000000"/>
                </a:solidFill>
                <a:latin typeface="Arial"/>
                <a:ea typeface="DejaVu Sans"/>
              </a:rPr>
              <a:t>Istraživačka pitanja</a:t>
            </a:r>
            <a:endParaRPr b="0" lang="hr-HR" sz="2600" spc="-1" strike="noStrike">
              <a:latin typeface="Arial"/>
            </a:endParaRPr>
          </a:p>
          <a:p>
            <a:pPr marL="341280" indent="-340920">
              <a:lnSpc>
                <a:spcPct val="100000"/>
              </a:lnSpc>
              <a:spcBef>
                <a:spcPts val="649"/>
              </a:spcBef>
            </a:pPr>
            <a:endParaRPr b="0" lang="hr-HR" sz="2600" spc="-1" strike="noStrike">
              <a:latin typeface="Arial"/>
            </a:endParaRPr>
          </a:p>
          <a:p>
            <a:pPr marL="341280" indent="-340920">
              <a:lnSpc>
                <a:spcPct val="100000"/>
              </a:lnSpc>
              <a:spcBef>
                <a:spcPts val="649"/>
              </a:spcBef>
              <a:buClr>
                <a:srgbClr val="009999"/>
              </a:buClr>
              <a:buSzPct val="65000"/>
              <a:buFont typeface="Wingdings" charset="2"/>
              <a:buChar char=""/>
            </a:pPr>
            <a:r>
              <a:rPr b="0" lang="hr-HR" sz="2600" spc="-1" strike="noStrike">
                <a:solidFill>
                  <a:srgbClr val="000000"/>
                </a:solidFill>
                <a:latin typeface="Arial"/>
                <a:ea typeface="DejaVu Sans"/>
              </a:rPr>
              <a:t>Istraživački ciljevi - SMART</a:t>
            </a:r>
            <a:endParaRPr b="0" lang="hr-HR" sz="2600" spc="-1" strike="noStrike">
              <a:latin typeface="Arial"/>
            </a:endParaRPr>
          </a:p>
          <a:p>
            <a:pPr lvl="1" marL="668160" indent="-325080">
              <a:lnSpc>
                <a:spcPct val="100000"/>
              </a:lnSpc>
              <a:spcBef>
                <a:spcPts val="550"/>
              </a:spcBef>
              <a:buClr>
                <a:srgbClr val="4c6d4e"/>
              </a:buClr>
              <a:buSzPct val="60000"/>
              <a:buFont typeface="Wingdings" charset="2"/>
              <a:buChar char=""/>
            </a:pPr>
            <a:r>
              <a:rPr b="0" i="1" lang="hr-HR" sz="2200" spc="-1" strike="noStrike">
                <a:solidFill>
                  <a:srgbClr val="000000"/>
                </a:solidFill>
                <a:latin typeface="Arial"/>
                <a:ea typeface="Droid Sans Fallback"/>
              </a:rPr>
              <a:t>Specific</a:t>
            </a:r>
            <a:endParaRPr b="0" lang="hr-HR" sz="2200" spc="-1" strike="noStrike">
              <a:latin typeface="Arial"/>
            </a:endParaRPr>
          </a:p>
          <a:p>
            <a:pPr lvl="1" marL="668160" indent="-325080">
              <a:lnSpc>
                <a:spcPct val="100000"/>
              </a:lnSpc>
              <a:spcBef>
                <a:spcPts val="550"/>
              </a:spcBef>
              <a:buClr>
                <a:srgbClr val="4c6d4e"/>
              </a:buClr>
              <a:buSzPct val="60000"/>
              <a:buFont typeface="Wingdings" charset="2"/>
              <a:buChar char=""/>
            </a:pPr>
            <a:r>
              <a:rPr b="0" i="1" lang="hr-HR" sz="2200" spc="-1" strike="noStrike">
                <a:solidFill>
                  <a:srgbClr val="000000"/>
                </a:solidFill>
                <a:latin typeface="Arial"/>
                <a:ea typeface="Droid Sans Fallback"/>
              </a:rPr>
              <a:t>Measurable</a:t>
            </a:r>
            <a:endParaRPr b="0" lang="hr-HR" sz="2200" spc="-1" strike="noStrike">
              <a:latin typeface="Arial"/>
            </a:endParaRPr>
          </a:p>
          <a:p>
            <a:pPr lvl="1" marL="668160" indent="-325080">
              <a:lnSpc>
                <a:spcPct val="100000"/>
              </a:lnSpc>
              <a:spcBef>
                <a:spcPts val="550"/>
              </a:spcBef>
              <a:buClr>
                <a:srgbClr val="4c6d4e"/>
              </a:buClr>
              <a:buSzPct val="60000"/>
              <a:buFont typeface="Wingdings" charset="2"/>
              <a:buChar char=""/>
            </a:pPr>
            <a:r>
              <a:rPr b="0" i="1" lang="hr-HR" sz="2200" spc="-1" strike="noStrike">
                <a:solidFill>
                  <a:srgbClr val="000000"/>
                </a:solidFill>
                <a:latin typeface="Arial"/>
                <a:ea typeface="Droid Sans Fallback"/>
              </a:rPr>
              <a:t>Achievable</a:t>
            </a:r>
            <a:endParaRPr b="0" lang="hr-HR" sz="2200" spc="-1" strike="noStrike">
              <a:latin typeface="Arial"/>
            </a:endParaRPr>
          </a:p>
          <a:p>
            <a:pPr lvl="1" marL="668160" indent="-325080">
              <a:lnSpc>
                <a:spcPct val="100000"/>
              </a:lnSpc>
              <a:spcBef>
                <a:spcPts val="550"/>
              </a:spcBef>
              <a:buClr>
                <a:srgbClr val="4c6d4e"/>
              </a:buClr>
              <a:buSzPct val="60000"/>
              <a:buFont typeface="Wingdings" charset="2"/>
              <a:buChar char=""/>
            </a:pPr>
            <a:r>
              <a:rPr b="0" i="1" lang="hr-HR" sz="2200" spc="-1" strike="noStrike">
                <a:solidFill>
                  <a:srgbClr val="000000"/>
                </a:solidFill>
                <a:latin typeface="Arial"/>
                <a:ea typeface="Droid Sans Fallback"/>
              </a:rPr>
              <a:t>Realistic</a:t>
            </a:r>
            <a:endParaRPr b="0" lang="hr-HR" sz="2200" spc="-1" strike="noStrike">
              <a:latin typeface="Arial"/>
            </a:endParaRPr>
          </a:p>
          <a:p>
            <a:pPr lvl="1" marL="668160" indent="-325080">
              <a:lnSpc>
                <a:spcPct val="100000"/>
              </a:lnSpc>
              <a:spcBef>
                <a:spcPts val="550"/>
              </a:spcBef>
              <a:buClr>
                <a:srgbClr val="4c6d4e"/>
              </a:buClr>
              <a:buSzPct val="60000"/>
              <a:buFont typeface="Wingdings" charset="2"/>
              <a:buChar char=""/>
            </a:pPr>
            <a:r>
              <a:rPr b="0" i="1" lang="hr-HR" sz="2200" spc="-1" strike="noStrike">
                <a:solidFill>
                  <a:srgbClr val="000000"/>
                </a:solidFill>
                <a:latin typeface="Arial"/>
                <a:ea typeface="Droid Sans Fallback"/>
              </a:rPr>
              <a:t>Timely</a:t>
            </a:r>
            <a:endParaRPr b="0" lang="hr-HR" sz="2200" spc="-1" strike="noStrike">
              <a:latin typeface="Arial"/>
            </a:endParaRPr>
          </a:p>
          <a:p>
            <a:pPr marL="668160" indent="-325080">
              <a:lnSpc>
                <a:spcPct val="100000"/>
              </a:lnSpc>
              <a:spcBef>
                <a:spcPts val="550"/>
              </a:spcBef>
            </a:pPr>
            <a:endParaRPr b="0" lang="hr-HR" sz="2200" spc="-1" strike="noStrike">
              <a:latin typeface="Arial"/>
            </a:endParaRPr>
          </a:p>
          <a:p>
            <a:pPr marL="668160" indent="-325080">
              <a:lnSpc>
                <a:spcPct val="100000"/>
              </a:lnSpc>
              <a:spcBef>
                <a:spcPts val="550"/>
              </a:spcBef>
            </a:pPr>
            <a:r>
              <a:rPr b="0" i="1" lang="hr-HR" sz="2000" spc="-1" strike="noStrike">
                <a:solidFill>
                  <a:srgbClr val="000000"/>
                </a:solidFill>
                <a:latin typeface="Arial"/>
                <a:ea typeface="Droid Sans Fallback"/>
              </a:rPr>
              <a:t>Istraživački cilj (nisu ispunjeni SMART kriteriji): Analizirati uzroke nezaposlenosti</a:t>
            </a:r>
            <a:endParaRPr b="0" lang="hr-HR" sz="2000" spc="-1" strike="noStrike">
              <a:latin typeface="Arial"/>
            </a:endParaRPr>
          </a:p>
          <a:p>
            <a:pPr marL="668160" indent="-325080">
              <a:lnSpc>
                <a:spcPct val="100000"/>
              </a:lnSpc>
              <a:spcBef>
                <a:spcPts val="550"/>
              </a:spcBef>
            </a:pPr>
            <a:r>
              <a:rPr b="0" i="1" lang="hr-HR" sz="2000" spc="-1" strike="noStrike">
                <a:solidFill>
                  <a:srgbClr val="000000"/>
                </a:solidFill>
                <a:latin typeface="Arial"/>
                <a:ea typeface="Droid Sans Fallback"/>
              </a:rPr>
              <a:t>Istraživački cilj (ispunjeni SMART kriteriji): Analizirati uzroke rasta stope nezaposlenosti mladih osoba u dobi od 20 do 29 godina u Republici Hrvatskoj u periodu od 2007. do 2013. godine</a:t>
            </a:r>
            <a:endParaRPr b="0" lang="hr-HR" sz="2000" spc="-1" strike="noStrike">
              <a:latin typeface="Arial"/>
            </a:endParaRPr>
          </a:p>
          <a:p>
            <a:pPr marL="668160" indent="-325080">
              <a:lnSpc>
                <a:spcPct val="100000"/>
              </a:lnSpc>
              <a:spcBef>
                <a:spcPts val="550"/>
              </a:spcBef>
            </a:pPr>
            <a:endParaRPr b="0" lang="hr-HR" sz="2000" spc="-1" strike="noStrike">
              <a:latin typeface="Arial"/>
            </a:endParaRPr>
          </a:p>
        </p:txBody>
      </p:sp>
      <p:pic>
        <p:nvPicPr>
          <p:cNvPr id="341" name="Picture 3" descr=""/>
          <p:cNvPicPr/>
          <p:nvPr/>
        </p:nvPicPr>
        <p:blipFill>
          <a:blip r:embed="rId1"/>
          <a:stretch/>
        </p:blipFill>
        <p:spPr>
          <a:xfrm>
            <a:off x="4859280" y="1052640"/>
            <a:ext cx="1647360" cy="1429920"/>
          </a:xfrm>
          <a:prstGeom prst="rect">
            <a:avLst/>
          </a:prstGeom>
          <a:ln>
            <a:noFill/>
          </a:ln>
        </p:spPr>
      </p:pic>
      <p:pic>
        <p:nvPicPr>
          <p:cNvPr id="342" name="Picture 4" descr=""/>
          <p:cNvPicPr/>
          <p:nvPr/>
        </p:nvPicPr>
        <p:blipFill>
          <a:blip r:embed="rId2"/>
          <a:stretch/>
        </p:blipFill>
        <p:spPr>
          <a:xfrm>
            <a:off x="6629400" y="1905120"/>
            <a:ext cx="2190240" cy="145692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468360" y="2276640"/>
            <a:ext cx="6857640" cy="23871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r>
              <a:rPr b="0" lang="hr-HR" sz="5400" spc="-1" strike="noStrike">
                <a:solidFill>
                  <a:srgbClr val="a5300f"/>
                </a:solidFill>
                <a:latin typeface="Trebuchet MS"/>
              </a:rPr>
              <a:t>Određivanje teoretskog modela i hipoteza</a:t>
            </a:r>
            <a:endParaRPr b="0" lang="hr-HR" sz="5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CustomShape 1"/>
          <p:cNvSpPr/>
          <p:nvPr/>
        </p:nvSpPr>
        <p:spPr>
          <a:xfrm>
            <a:off x="609120" y="609120"/>
            <a:ext cx="6348240" cy="1320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Određivanje hipoteza</a:t>
            </a:r>
            <a:endParaRPr b="0" lang="hr-HR" sz="3600" spc="-1" strike="noStrike">
              <a:latin typeface="Arial"/>
            </a:endParaRPr>
          </a:p>
        </p:txBody>
      </p:sp>
      <p:sp>
        <p:nvSpPr>
          <p:cNvPr id="345" name="CustomShape 2"/>
          <p:cNvSpPr/>
          <p:nvPr/>
        </p:nvSpPr>
        <p:spPr>
          <a:xfrm>
            <a:off x="324000" y="1628280"/>
            <a:ext cx="6625800" cy="4155840"/>
          </a:xfrm>
          <a:prstGeom prst="rect">
            <a:avLst/>
          </a:prstGeom>
          <a:noFill/>
          <a:ln>
            <a:noFill/>
          </a:ln>
        </p:spPr>
        <p:style>
          <a:lnRef idx="0"/>
          <a:fillRef idx="0"/>
          <a:effectRef idx="0"/>
          <a:fontRef idx="minor"/>
        </p:style>
        <p:txBody>
          <a:bodyPr lIns="90000" rIns="90000" tIns="45000" bIns="45000">
            <a:normAutofit fontScale="94000"/>
          </a:bodyPr>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Oblik tvrdnje</a:t>
            </a:r>
            <a:endParaRPr b="0" lang="hr-HR" sz="1800" spc="-1" strike="noStrike">
              <a:latin typeface="Arial"/>
            </a:endParaRPr>
          </a:p>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Jasno i specifično formulirana</a:t>
            </a:r>
            <a:endParaRPr b="0" lang="hr-HR" sz="1800" spc="-1" strike="noStrike">
              <a:latin typeface="Arial"/>
            </a:endParaRPr>
          </a:p>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Jednodimenzionalna odnosno da govori o jednome odnosu</a:t>
            </a:r>
            <a:endParaRPr b="0" lang="hr-HR" sz="1800" spc="-1" strike="noStrike">
              <a:latin typeface="Arial"/>
            </a:endParaRPr>
          </a:p>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Uključuje barem dvije varijable</a:t>
            </a:r>
            <a:endParaRPr b="0" lang="hr-HR" sz="1800" spc="-1" strike="noStrike">
              <a:latin typeface="Arial"/>
            </a:endParaRPr>
          </a:p>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Razlikovati od alternativne hipoteze</a:t>
            </a:r>
            <a:endParaRPr b="0" lang="hr-HR" sz="1800" spc="-1" strike="noStrike">
              <a:latin typeface="Arial"/>
            </a:endParaRPr>
          </a:p>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Sročena na način da se može dokazati i suprotno</a:t>
            </a:r>
            <a:endParaRPr b="0" lang="hr-HR" sz="1800" spc="-1" strike="noStrike">
              <a:latin typeface="Arial"/>
            </a:endParaRPr>
          </a:p>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Sročena na način da se može empirijski testirati (svojstvo operacionaliziranja i provjerljivosti)</a:t>
            </a:r>
            <a:endParaRPr b="0" lang="hr-HR" sz="1800" spc="-1" strike="noStrike">
              <a:latin typeface="Arial"/>
            </a:endParaRPr>
          </a:p>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Izvedena iz teorijske analize, povezana sa znanstvenim spoznajama</a:t>
            </a:r>
            <a:endParaRPr b="0" lang="hr-HR" sz="1800" spc="-1" strike="noStrike">
              <a:latin typeface="Arial"/>
            </a:endParaRPr>
          </a:p>
          <a:p>
            <a:pPr marL="457200" indent="-456840">
              <a:lnSpc>
                <a:spcPct val="100000"/>
              </a:lnSpc>
              <a:spcBef>
                <a:spcPts val="998"/>
              </a:spcBef>
              <a:buClr>
                <a:srgbClr val="a5300f"/>
              </a:buClr>
              <a:buSzPct val="80000"/>
              <a:buFont typeface="Arial"/>
              <a:buChar char="•"/>
            </a:pPr>
            <a:r>
              <a:rPr b="0" lang="hr-HR" sz="1800" spc="-1" strike="noStrike">
                <a:solidFill>
                  <a:srgbClr val="404040"/>
                </a:solidFill>
                <a:latin typeface="Trebuchet MS"/>
              </a:rPr>
              <a:t>Biti jasna i jednodimenzionalna odnosno da govori o jednome odnosu</a:t>
            </a:r>
            <a:endParaRPr b="0" lang="hr-HR" sz="1800" spc="-1" strike="noStrike">
              <a:latin typeface="Arial"/>
            </a:endParaRPr>
          </a:p>
          <a:p>
            <a:pPr>
              <a:lnSpc>
                <a:spcPct val="100000"/>
              </a:lnSpc>
              <a:spcBef>
                <a:spcPts val="998"/>
              </a:spcBef>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584280" y="404280"/>
            <a:ext cx="6347880" cy="1320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 </a:t>
            </a:r>
            <a:r>
              <a:rPr b="0" lang="hr-HR" sz="3600" spc="-1" strike="noStrike">
                <a:solidFill>
                  <a:srgbClr val="a5300f"/>
                </a:solidFill>
                <a:latin typeface="Trebuchet MS"/>
              </a:rPr>
              <a:t>statistički način formuliranja hipoteza</a:t>
            </a:r>
            <a:endParaRPr b="0" lang="hr-HR" sz="3600" spc="-1" strike="noStrike">
              <a:latin typeface="Arial"/>
            </a:endParaRPr>
          </a:p>
        </p:txBody>
      </p:sp>
      <p:sp>
        <p:nvSpPr>
          <p:cNvPr id="347" name="CustomShape 2"/>
          <p:cNvSpPr/>
          <p:nvPr/>
        </p:nvSpPr>
        <p:spPr>
          <a:xfrm>
            <a:off x="491400" y="1590480"/>
            <a:ext cx="6348240" cy="3377160"/>
          </a:xfrm>
          <a:prstGeom prst="rect">
            <a:avLst/>
          </a:prstGeom>
          <a:noFill/>
          <a:ln>
            <a:noFill/>
          </a:ln>
        </p:spPr>
        <p:style>
          <a:lnRef idx="0"/>
          <a:fillRef idx="0"/>
          <a:effectRef idx="0"/>
          <a:fontRef idx="minor"/>
        </p:style>
        <p:txBody>
          <a:bodyPr lIns="90000" rIns="90000" tIns="45000" bIns="45000">
            <a:normAutofit/>
          </a:bodyPr>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Nul hipoteza (H</a:t>
            </a:r>
            <a:r>
              <a:rPr b="0" lang="hr-HR" sz="1000" spc="-1" strike="noStrike">
                <a:solidFill>
                  <a:srgbClr val="404040"/>
                </a:solidFill>
                <a:latin typeface="Trebuchet MS"/>
              </a:rPr>
              <a:t>0</a:t>
            </a:r>
            <a:r>
              <a:rPr b="0" lang="hr-HR" sz="1800" spc="-1" strike="noStrike">
                <a:solidFill>
                  <a:srgbClr val="404040"/>
                </a:solidFill>
                <a:latin typeface="Trebuchet MS"/>
              </a:rPr>
              <a:t>) – tvrdnja za koju želimo pokazati da je lažna</a:t>
            </a: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H</a:t>
            </a:r>
            <a:r>
              <a:rPr b="0" lang="hr-HR" sz="1000" spc="-1" strike="noStrike">
                <a:solidFill>
                  <a:srgbClr val="404040"/>
                </a:solidFill>
                <a:latin typeface="Trebuchet MS"/>
              </a:rPr>
              <a:t>0</a:t>
            </a:r>
            <a:r>
              <a:rPr b="0" lang="hr-HR" sz="1800" spc="-1" strike="noStrike">
                <a:solidFill>
                  <a:srgbClr val="404040"/>
                </a:solidFill>
                <a:latin typeface="Trebuchet MS"/>
              </a:rPr>
              <a:t>: Ne postoji statistički značajna veza između maloprodaje dijamantnog nakita i cijene dijamantnog nakita u Puli u 2021. godini</a:t>
            </a:r>
            <a:endParaRPr b="0" lang="hr-HR" sz="1800" spc="-1" strike="noStrike">
              <a:latin typeface="Arial"/>
            </a:endParaRPr>
          </a:p>
          <a:p>
            <a:pPr marL="342720" indent="-342360">
              <a:lnSpc>
                <a:spcPct val="100000"/>
              </a:lnSpc>
              <a:spcBef>
                <a:spcPts val="998"/>
              </a:spcBef>
            </a:pP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Alternativna hipoteza (H</a:t>
            </a:r>
            <a:r>
              <a:rPr b="0" lang="hr-HR" sz="1000" spc="-1" strike="noStrike">
                <a:solidFill>
                  <a:srgbClr val="404040"/>
                </a:solidFill>
                <a:latin typeface="Trebuchet MS"/>
              </a:rPr>
              <a:t>1</a:t>
            </a:r>
            <a:r>
              <a:rPr b="0" lang="hr-HR" sz="1800" spc="-1" strike="noStrike">
                <a:solidFill>
                  <a:srgbClr val="404040"/>
                </a:solidFill>
                <a:latin typeface="Trebuchet MS"/>
              </a:rPr>
              <a:t>) – istinita tvrdnja</a:t>
            </a: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H</a:t>
            </a:r>
            <a:r>
              <a:rPr b="0" lang="hr-HR" sz="1000" spc="-1" strike="noStrike">
                <a:solidFill>
                  <a:srgbClr val="404040"/>
                </a:solidFill>
                <a:latin typeface="Trebuchet MS"/>
              </a:rPr>
              <a:t>1</a:t>
            </a:r>
            <a:r>
              <a:rPr b="0" lang="hr-HR" sz="1800" spc="-1" strike="noStrike">
                <a:solidFill>
                  <a:srgbClr val="404040"/>
                </a:solidFill>
                <a:latin typeface="Trebuchet MS"/>
              </a:rPr>
              <a:t>:Postoji statistički značajna veza između maloprodaje dijamantnog nakita i cijene dijamantnog nakita u Puli u 2021. godini</a:t>
            </a:r>
            <a:endParaRPr b="0" lang="hr-HR" sz="1800" spc="-1" strike="noStrike">
              <a:latin typeface="Arial"/>
            </a:endParaRPr>
          </a:p>
          <a:p>
            <a:pPr>
              <a:lnSpc>
                <a:spcPct val="100000"/>
              </a:lnSpc>
              <a:spcBef>
                <a:spcPts val="998"/>
              </a:spcBef>
            </a:pPr>
            <a:endParaRPr b="0" lang="hr-HR" sz="1800" spc="-1" strike="noStrike">
              <a:latin typeface="Arial"/>
            </a:endParaRPr>
          </a:p>
        </p:txBody>
      </p:sp>
      <p:sp>
        <p:nvSpPr>
          <p:cNvPr id="348" name="CustomShape 3"/>
          <p:cNvSpPr/>
          <p:nvPr/>
        </p:nvSpPr>
        <p:spPr>
          <a:xfrm>
            <a:off x="491400" y="5301000"/>
            <a:ext cx="6348240" cy="1250640"/>
          </a:xfrm>
          <a:prstGeom prst="rect">
            <a:avLst/>
          </a:prstGeom>
          <a:noFill/>
          <a:ln>
            <a:noFill/>
          </a:ln>
        </p:spPr>
        <p:style>
          <a:lnRef idx="0"/>
          <a:fillRef idx="0"/>
          <a:effectRef idx="0"/>
          <a:fontRef idx="minor"/>
        </p:style>
        <p:txBody>
          <a:bodyPr lIns="90000" rIns="90000" tIns="45000" bIns="45000">
            <a:normAutofit fontScale="70000"/>
          </a:bodyPr>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H: Povećanje minimalne plaće ne doprinosi smanjenju nejednakosti plaća radnika iz nižeg i višeg dijela distribucije plaća odnosno ne doprinosi smanjenju dispariteta čime izostaje efekt kompresije</a:t>
            </a: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(deskriptivni način formuliranja hipoteze)</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Priprema pisanja (studentskih) radova</a:t>
            </a:r>
            <a:endParaRPr b="0" lang="hr-HR" sz="3600" spc="-1" strike="noStrike">
              <a:latin typeface="Arial"/>
            </a:endParaRPr>
          </a:p>
        </p:txBody>
      </p:sp>
      <p:sp>
        <p:nvSpPr>
          <p:cNvPr id="350" name="CustomShape 2"/>
          <p:cNvSpPr/>
          <p:nvPr/>
        </p:nvSpPr>
        <p:spPr>
          <a:xfrm>
            <a:off x="677160" y="1278360"/>
            <a:ext cx="8596080" cy="5299200"/>
          </a:xfrm>
          <a:prstGeom prst="rect">
            <a:avLst/>
          </a:prstGeom>
          <a:noFill/>
          <a:ln>
            <a:noFill/>
          </a:ln>
        </p:spPr>
        <p:style>
          <a:lnRef idx="0"/>
          <a:fillRef idx="0"/>
          <a:effectRef idx="0"/>
          <a:fontRef idx="minor"/>
        </p:style>
        <p:txBody>
          <a:bodyPr lIns="90000" rIns="90000" tIns="45000" bIns="45000">
            <a:normAutofit fontScale="91000"/>
          </a:bodyPr>
          <a:p>
            <a:pPr marL="343080" indent="-342360">
              <a:lnSpc>
                <a:spcPct val="100000"/>
              </a:lnSpc>
              <a:spcBef>
                <a:spcPts val="1001"/>
              </a:spcBef>
              <a:buClr>
                <a:srgbClr val="a5300f"/>
              </a:buClr>
              <a:buSzPct val="80000"/>
              <a:buFont typeface="Wingdings 3" charset="2"/>
              <a:buChar char=""/>
            </a:pPr>
            <a:r>
              <a:rPr b="1" lang="hr-HR" sz="1900" spc="-1" strike="noStrike">
                <a:solidFill>
                  <a:srgbClr val="404040"/>
                </a:solidFill>
                <a:latin typeface="Trebuchet MS"/>
              </a:rPr>
              <a:t>Organiziranje</a:t>
            </a:r>
            <a:endParaRPr b="0" lang="hr-HR" sz="1900" spc="-1" strike="noStrike">
              <a:latin typeface="Arial"/>
            </a:endParaRPr>
          </a:p>
          <a:p>
            <a:pPr>
              <a:lnSpc>
                <a:spcPct val="100000"/>
              </a:lnSpc>
              <a:spcBef>
                <a:spcPts val="1001"/>
              </a:spcBef>
            </a:pPr>
            <a:endParaRPr b="0" lang="hr-HR" sz="1900" spc="-1" strike="noStrike">
              <a:latin typeface="Arial"/>
            </a:endParaRPr>
          </a:p>
          <a:p>
            <a:pPr marL="343080" indent="-342360">
              <a:lnSpc>
                <a:spcPct val="100000"/>
              </a:lnSpc>
              <a:spcBef>
                <a:spcPts val="1001"/>
              </a:spcBef>
              <a:buClr>
                <a:srgbClr val="a5300f"/>
              </a:buClr>
              <a:buSzPct val="80000"/>
              <a:buFont typeface="Wingdings 3" charset="2"/>
              <a:buChar char=""/>
            </a:pPr>
            <a:r>
              <a:rPr b="1" lang="hr-HR" sz="1900" spc="-1" strike="noStrike">
                <a:solidFill>
                  <a:srgbClr val="404040"/>
                </a:solidFill>
                <a:latin typeface="Trebuchet MS"/>
              </a:rPr>
              <a:t>Priprema za pisanje</a:t>
            </a:r>
            <a:endParaRPr b="0" lang="hr-HR" sz="1900" spc="-1" strike="noStrike">
              <a:latin typeface="Arial"/>
            </a:endParaRPr>
          </a:p>
          <a:p>
            <a:pPr>
              <a:lnSpc>
                <a:spcPct val="100000"/>
              </a:lnSpc>
              <a:spcBef>
                <a:spcPts val="1001"/>
              </a:spcBef>
            </a:pPr>
            <a:endParaRPr b="0" lang="hr-HR" sz="1900" spc="-1" strike="noStrike">
              <a:latin typeface="Arial"/>
            </a:endParaRPr>
          </a:p>
          <a:p>
            <a:pPr marL="343080" indent="-342360">
              <a:lnSpc>
                <a:spcPct val="100000"/>
              </a:lnSpc>
              <a:spcBef>
                <a:spcPts val="1001"/>
              </a:spcBef>
              <a:buClr>
                <a:srgbClr val="a5300f"/>
              </a:buClr>
              <a:buSzPct val="80000"/>
              <a:buFont typeface="Wingdings 3" charset="2"/>
              <a:buChar char=""/>
            </a:pPr>
            <a:r>
              <a:rPr b="1" lang="hr-HR" sz="1900" spc="-1" strike="noStrike">
                <a:solidFill>
                  <a:srgbClr val="404040"/>
                </a:solidFill>
                <a:latin typeface="Trebuchet MS"/>
              </a:rPr>
              <a:t>Odlučivanje o stilu i formi</a:t>
            </a:r>
            <a:endParaRPr b="0" lang="hr-HR" sz="1900" spc="-1" strike="noStrike">
              <a:latin typeface="Arial"/>
            </a:endParaRPr>
          </a:p>
          <a:p>
            <a:pPr>
              <a:lnSpc>
                <a:spcPct val="100000"/>
              </a:lnSpc>
              <a:spcBef>
                <a:spcPts val="1001"/>
              </a:spcBef>
            </a:pPr>
            <a:endParaRPr b="0" lang="hr-HR" sz="1900" spc="-1" strike="noStrike">
              <a:latin typeface="Arial"/>
            </a:endParaRPr>
          </a:p>
          <a:p>
            <a:pPr>
              <a:lnSpc>
                <a:spcPct val="100000"/>
              </a:lnSpc>
              <a:spcBef>
                <a:spcPts val="1001"/>
              </a:spcBef>
            </a:pPr>
            <a:endParaRPr b="0" lang="hr-HR" sz="1900" spc="-1" strike="noStrike">
              <a:latin typeface="Arial"/>
            </a:endParaRPr>
          </a:p>
          <a:p>
            <a:pPr marL="343080" indent="-342360">
              <a:lnSpc>
                <a:spcPct val="100000"/>
              </a:lnSpc>
              <a:spcBef>
                <a:spcPts val="1001"/>
              </a:spcBef>
            </a:pPr>
            <a:r>
              <a:rPr b="0" lang="hr-HR" sz="1800" spc="-1" strike="noStrike">
                <a:solidFill>
                  <a:srgbClr val="404040"/>
                </a:solidFill>
                <a:latin typeface="Trebuchet MS"/>
              </a:rPr>
              <a:t>Ostali bitni aspekti izvještavanja:</a:t>
            </a:r>
            <a:endParaRPr b="0" lang="hr-HR" sz="1800" spc="-1" strike="noStrike">
              <a:latin typeface="Arial"/>
            </a:endParaRPr>
          </a:p>
          <a:p>
            <a:pPr marL="343080" indent="-342360">
              <a:lnSpc>
                <a:spcPct val="180000"/>
              </a:lnSpc>
              <a:spcBef>
                <a:spcPts val="1001"/>
              </a:spcBef>
              <a:buClr>
                <a:srgbClr val="a5300f"/>
              </a:buClr>
              <a:buSzPct val="80000"/>
              <a:buFont typeface="Wingdings 3" charset="2"/>
              <a:buChar char=""/>
            </a:pPr>
            <a:r>
              <a:rPr b="0" lang="hr-HR" sz="1800" spc="-1" strike="noStrike">
                <a:solidFill>
                  <a:srgbClr val="404040"/>
                </a:solidFill>
                <a:latin typeface="Trebuchet MS"/>
              </a:rPr>
              <a:t>stil i jezik izvješćivanja</a:t>
            </a:r>
            <a:endParaRPr b="0" lang="hr-HR" sz="1800" spc="-1" strike="noStrike">
              <a:latin typeface="Arial"/>
            </a:endParaRPr>
          </a:p>
          <a:p>
            <a:pPr marL="343080" indent="-342360">
              <a:lnSpc>
                <a:spcPct val="180000"/>
              </a:lnSpc>
              <a:spcBef>
                <a:spcPts val="1001"/>
              </a:spcBef>
              <a:buClr>
                <a:srgbClr val="a5300f"/>
              </a:buClr>
              <a:buSzPct val="80000"/>
              <a:buFont typeface="Wingdings 3" charset="2"/>
              <a:buChar char=""/>
            </a:pPr>
            <a:r>
              <a:rPr b="0" lang="hr-HR" sz="1800" spc="-1" strike="noStrike">
                <a:solidFill>
                  <a:srgbClr val="404040"/>
                </a:solidFill>
                <a:latin typeface="Trebuchet MS"/>
              </a:rPr>
              <a:t>opisivanje konteksta istraživanja</a:t>
            </a:r>
            <a:endParaRPr b="0" lang="hr-HR" sz="1800" spc="-1" strike="noStrike">
              <a:latin typeface="Arial"/>
            </a:endParaRPr>
          </a:p>
          <a:p>
            <a:pPr marL="343080" indent="-342360">
              <a:lnSpc>
                <a:spcPct val="180000"/>
              </a:lnSpc>
              <a:spcBef>
                <a:spcPts val="1001"/>
              </a:spcBef>
              <a:buClr>
                <a:srgbClr val="a5300f"/>
              </a:buClr>
              <a:buSzPct val="80000"/>
              <a:buFont typeface="Wingdings 3" charset="2"/>
              <a:buChar char=""/>
            </a:pPr>
            <a:r>
              <a:rPr b="0" lang="hr-HR" sz="1800" spc="-1" strike="noStrike">
                <a:solidFill>
                  <a:srgbClr val="404040"/>
                </a:solidFill>
                <a:latin typeface="Trebuchet MS"/>
              </a:rPr>
              <a:t>integriranje kvalitativnih i kvantitativnih nalaza </a:t>
            </a:r>
            <a:endParaRPr b="0" lang="hr-HR" sz="1800" spc="-1" strike="noStrike">
              <a:latin typeface="Arial"/>
            </a:endParaRPr>
          </a:p>
          <a:p>
            <a:pPr marL="343080" indent="-342360">
              <a:lnSpc>
                <a:spcPct val="180000"/>
              </a:lnSpc>
              <a:spcBef>
                <a:spcPts val="1001"/>
              </a:spcBef>
              <a:buClr>
                <a:srgbClr val="a5300f"/>
              </a:buClr>
              <a:buSzPct val="80000"/>
              <a:buFont typeface="Wingdings 3" charset="2"/>
              <a:buChar char=""/>
            </a:pPr>
            <a:r>
              <a:rPr b="0" lang="hr-HR" sz="1800" spc="-1" strike="noStrike">
                <a:solidFill>
                  <a:srgbClr val="404040"/>
                </a:solidFill>
                <a:latin typeface="Trebuchet MS"/>
              </a:rPr>
              <a:t>duljina</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Zaključak po usmenoj prezentaciji</a:t>
            </a:r>
            <a:endParaRPr b="0" lang="hr-HR" sz="3600" spc="-1" strike="noStrike">
              <a:latin typeface="Arial"/>
            </a:endParaRPr>
          </a:p>
        </p:txBody>
      </p:sp>
      <p:sp>
        <p:nvSpPr>
          <p:cNvPr id="352" name="CustomShape 2"/>
          <p:cNvSpPr/>
          <p:nvPr/>
        </p:nvSpPr>
        <p:spPr>
          <a:xfrm>
            <a:off x="677160" y="2160720"/>
            <a:ext cx="8596080" cy="3880080"/>
          </a:xfrm>
          <a:prstGeom prst="rect">
            <a:avLst/>
          </a:prstGeom>
          <a:noFill/>
          <a:ln>
            <a:noFill/>
          </a:ln>
        </p:spPr>
        <p:style>
          <a:lnRef idx="0"/>
          <a:fillRef idx="0"/>
          <a:effectRef idx="0"/>
          <a:fontRef idx="minor"/>
        </p:style>
        <p:txBody>
          <a:bodyPr lIns="90000" rIns="90000" tIns="45000" bIns="45000">
            <a:noAutofit/>
          </a:bodyPr>
          <a:p>
            <a:pPr marL="343080" indent="-342360">
              <a:lnSpc>
                <a:spcPct val="90000"/>
              </a:lnSpc>
              <a:spcBef>
                <a:spcPts val="1001"/>
              </a:spcBef>
              <a:buClr>
                <a:srgbClr val="a5300f"/>
              </a:buClr>
              <a:buSzPct val="80000"/>
              <a:buFont typeface="Wingdings 3" charset="2"/>
              <a:buChar char=""/>
            </a:pPr>
            <a:r>
              <a:rPr b="0" lang="hr-HR" sz="2400" spc="-1" strike="noStrike">
                <a:solidFill>
                  <a:srgbClr val="404040"/>
                </a:solidFill>
                <a:latin typeface="Trebuchet MS"/>
              </a:rPr>
              <a:t>Struktura prezentacije i vježbanje</a:t>
            </a:r>
            <a:endParaRPr b="0" lang="hr-HR" sz="2400" spc="-1" strike="noStrike">
              <a:latin typeface="Arial"/>
            </a:endParaRPr>
          </a:p>
          <a:p>
            <a:pPr lvl="1" marL="743040" indent="-285120">
              <a:lnSpc>
                <a:spcPct val="90000"/>
              </a:lnSpc>
              <a:spcBef>
                <a:spcPts val="1001"/>
              </a:spcBef>
              <a:buClr>
                <a:srgbClr val="a5300f"/>
              </a:buClr>
              <a:buSzPct val="80000"/>
              <a:buFont typeface="Wingdings 3" charset="2"/>
              <a:buChar char=""/>
            </a:pPr>
            <a:r>
              <a:rPr b="0" lang="hr-HR" sz="1800" spc="-1" strike="noStrike">
                <a:solidFill>
                  <a:srgbClr val="404040"/>
                </a:solidFill>
                <a:latin typeface="Trebuchet MS"/>
              </a:rPr>
              <a:t>Ako slideovi sadrže jednostavne poruke, sadrže osnovne logičke misli i koncepte!</a:t>
            </a:r>
            <a:endParaRPr b="0" lang="hr-HR" sz="1800" spc="-1" strike="noStrike">
              <a:latin typeface="Arial"/>
            </a:endParaRPr>
          </a:p>
          <a:p>
            <a:pPr lvl="1" marL="743040" indent="-285120">
              <a:lnSpc>
                <a:spcPct val="90000"/>
              </a:lnSpc>
              <a:spcBef>
                <a:spcPts val="1001"/>
              </a:spcBef>
              <a:buClr>
                <a:srgbClr val="a5300f"/>
              </a:buClr>
              <a:buSzPct val="80000"/>
              <a:buFont typeface="Wingdings 3" charset="2"/>
              <a:buChar char=""/>
            </a:pPr>
            <a:r>
              <a:rPr b="0" lang="hr-HR" sz="1800" spc="-1" strike="noStrike">
                <a:solidFill>
                  <a:srgbClr val="404040"/>
                </a:solidFill>
                <a:latin typeface="Trebuchet MS"/>
              </a:rPr>
              <a:t>Zato izlagač treba pamtiti redoslijed slideova, a ne učiti tekst na pamet kao pripremu prezentacije!</a:t>
            </a:r>
            <a:endParaRPr b="0" lang="hr-HR" sz="1800" spc="-1" strike="noStrike">
              <a:latin typeface="Arial"/>
            </a:endParaRPr>
          </a:p>
          <a:p>
            <a:pPr marL="743040" indent="-285120">
              <a:lnSpc>
                <a:spcPct val="90000"/>
              </a:lnSpc>
              <a:spcBef>
                <a:spcPts val="1001"/>
              </a:spcBef>
            </a:pPr>
            <a:r>
              <a:rPr b="0" lang="hr-HR" sz="1800" spc="-1" strike="noStrike">
                <a:solidFill>
                  <a:srgbClr val="404040"/>
                </a:solidFill>
                <a:latin typeface="Trebuchet MS"/>
              </a:rPr>
              <a:t>	</a:t>
            </a:r>
            <a:endParaRPr b="0" lang="hr-HR" sz="1800" spc="-1" strike="noStrike">
              <a:latin typeface="Arial"/>
            </a:endParaRPr>
          </a:p>
          <a:p>
            <a:pPr marL="743040" indent="-285120">
              <a:lnSpc>
                <a:spcPct val="90000"/>
              </a:lnSpc>
              <a:spcBef>
                <a:spcPts val="1001"/>
              </a:spcBef>
            </a:pPr>
            <a:r>
              <a:rPr b="0" lang="hr-HR" sz="1800" spc="-1" strike="noStrike">
                <a:solidFill>
                  <a:srgbClr val="404040"/>
                </a:solidFill>
                <a:latin typeface="Trebuchet MS"/>
              </a:rPr>
              <a:t>	</a:t>
            </a:r>
            <a:r>
              <a:rPr b="0" lang="hr-HR" sz="1800" spc="-1" strike="noStrike">
                <a:solidFill>
                  <a:srgbClr val="404040"/>
                </a:solidFill>
                <a:latin typeface="Trebuchet MS"/>
              </a:rPr>
              <a:t>	</a:t>
            </a:r>
            <a:r>
              <a:rPr b="0" lang="hr-HR" sz="1800" spc="-1" strike="noStrike">
                <a:solidFill>
                  <a:srgbClr val="404040"/>
                </a:solidFill>
                <a:latin typeface="Trebuchet MS"/>
              </a:rPr>
              <a:t>Uspješan izlagač anticipira slideove koji slijedi, a ne otkriva slideove zajedno sa slušateljstvom!</a:t>
            </a:r>
            <a:endParaRPr b="0" lang="hr-HR" sz="1800" spc="-1" strike="noStrike">
              <a:latin typeface="Arial"/>
            </a:endParaRPr>
          </a:p>
          <a:p>
            <a:pPr marL="343080" indent="-342360">
              <a:lnSpc>
                <a:spcPct val="100000"/>
              </a:lnSpc>
              <a:spcBef>
                <a:spcPts val="1001"/>
              </a:spcBef>
            </a:pPr>
            <a:endParaRPr b="0" lang="hr-HR" sz="1800" spc="-1" strike="noStrike">
              <a:latin typeface="Arial"/>
            </a:endParaRPr>
          </a:p>
        </p:txBody>
      </p:sp>
      <p:sp>
        <p:nvSpPr>
          <p:cNvPr id="353" name="CustomShape 3"/>
          <p:cNvSpPr/>
          <p:nvPr/>
        </p:nvSpPr>
        <p:spPr>
          <a:xfrm>
            <a:off x="671760" y="4304160"/>
            <a:ext cx="646920" cy="377280"/>
          </a:xfrm>
          <a:prstGeom prst="rightArrow">
            <a:avLst>
              <a:gd name="adj1" fmla="val 50000"/>
              <a:gd name="adj2" fmla="val 42857"/>
            </a:avLst>
          </a:prstGeom>
          <a:gradFill rotWithShape="0">
            <a:gsLst>
              <a:gs pos="0">
                <a:srgbClr val="dddddd"/>
              </a:gs>
              <a:gs pos="100000">
                <a:srgbClr val="a5300f"/>
              </a:gs>
            </a:gsLst>
            <a:lin ang="0"/>
          </a:gradFill>
          <a:ln w="9360">
            <a:solidFill>
              <a:schemeClr val="tx1"/>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Znanost</a:t>
            </a:r>
            <a:endParaRPr b="0" lang="hr-HR" sz="4800" spc="-1" strike="noStrike">
              <a:latin typeface="Arial"/>
            </a:endParaRPr>
          </a:p>
        </p:txBody>
      </p:sp>
      <p:sp>
        <p:nvSpPr>
          <p:cNvPr id="315"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rmAutofit/>
          </a:bodyPr>
          <a:p>
            <a:pPr marL="91440" indent="-90720" algn="just">
              <a:lnSpc>
                <a:spcPct val="90000"/>
              </a:lnSpc>
              <a:spcBef>
                <a:spcPts val="1199"/>
              </a:spcBef>
              <a:spcAft>
                <a:spcPts val="201"/>
              </a:spcAft>
              <a:buClr>
                <a:srgbClr val="e48312"/>
              </a:buClr>
              <a:buFont typeface="Calibri"/>
              <a:buChar char=" "/>
            </a:pPr>
            <a:r>
              <a:rPr b="0" lang="hr-HR" sz="3200" spc="-1" strike="noStrike">
                <a:solidFill>
                  <a:srgbClr val="404040"/>
                </a:solidFill>
                <a:latin typeface="Calibri"/>
              </a:rPr>
              <a:t>Skup sistematiziranih i argumentiranih znanja, (…) u određenom povijesnom razdoblju o objektivnoj stvarnosti do kojega se došlo primjenom objektivnih znanstvenih metoda, a kojima je temeljna svrha i cilj spoznaja zakona i zakonitosti (…).</a:t>
            </a:r>
            <a:endParaRPr b="0" lang="hr-HR" sz="3200" spc="-1" strike="noStrike">
              <a:latin typeface="Arial"/>
            </a:endParaRPr>
          </a:p>
          <a:p>
            <a:pPr>
              <a:lnSpc>
                <a:spcPct val="90000"/>
              </a:lnSpc>
              <a:spcBef>
                <a:spcPts val="1199"/>
              </a:spcBef>
              <a:spcAft>
                <a:spcPts val="201"/>
              </a:spcAft>
            </a:pPr>
            <a:r>
              <a:rPr b="0" lang="hr-HR" sz="2000" spc="-1" strike="noStrike">
                <a:solidFill>
                  <a:srgbClr val="404040"/>
                </a:solidFill>
                <a:latin typeface="Calibri"/>
              </a:rPr>
              <a:t>Zaključivanje – misaoni proces kojim se izvodi jedan sud iz jednog ili više drugih sudova</a:t>
            </a:r>
            <a:endParaRPr b="0" lang="hr-HR" sz="2000" spc="-1" strike="noStrike">
              <a:latin typeface="Arial"/>
            </a:endParaRPr>
          </a:p>
          <a:p>
            <a:pPr>
              <a:lnSpc>
                <a:spcPct val="90000"/>
              </a:lnSpc>
              <a:spcBef>
                <a:spcPts val="1199"/>
              </a:spcBef>
              <a:spcAft>
                <a:spcPts val="201"/>
              </a:spcAft>
            </a:pPr>
            <a:r>
              <a:rPr b="0" lang="hr-HR" sz="2000" spc="-1" strike="noStrike">
                <a:solidFill>
                  <a:srgbClr val="404040"/>
                </a:solidFill>
                <a:latin typeface="Calibri"/>
              </a:rPr>
              <a:t>Zaključak – strukturirana misao o dva ili više sudova, logička tvorevina</a:t>
            </a:r>
            <a:endParaRPr b="0" lang="hr-HR" sz="2000" spc="-1" strike="noStrike">
              <a:latin typeface="Arial"/>
            </a:endParaRPr>
          </a:p>
          <a:p>
            <a:pPr>
              <a:lnSpc>
                <a:spcPct val="90000"/>
              </a:lnSpc>
              <a:spcBef>
                <a:spcPts val="1199"/>
              </a:spcBef>
              <a:spcAft>
                <a:spcPts val="201"/>
              </a:spcAft>
            </a:pPr>
            <a:r>
              <a:rPr b="0" lang="hr-HR" sz="2000" spc="-1" strike="noStrike">
                <a:solidFill>
                  <a:srgbClr val="404040"/>
                </a:solidFill>
                <a:latin typeface="Calibri"/>
              </a:rPr>
              <a:t>Znanstveno istraživanje – rješavanje znanstvenih problema</a:t>
            </a:r>
            <a:endParaRPr b="0" lang="hr-HR" sz="2000" spc="-1" strike="noStrike">
              <a:latin typeface="Arial"/>
            </a:endParaRPr>
          </a:p>
          <a:p>
            <a:pPr>
              <a:lnSpc>
                <a:spcPct val="90000"/>
              </a:lnSpc>
              <a:spcBef>
                <a:spcPts val="201"/>
              </a:spcBef>
              <a:spcAft>
                <a:spcPts val="400"/>
              </a:spcAft>
            </a:pPr>
            <a:r>
              <a:rPr b="0" lang="hr-HR" sz="1800" spc="-1" strike="noStrike">
                <a:solidFill>
                  <a:srgbClr val="404040"/>
                </a:solidFill>
                <a:latin typeface="Calibri"/>
              </a:rPr>
              <a:t>Fundamentalno (temeljno)</a:t>
            </a:r>
            <a:endParaRPr b="0" lang="hr-HR" sz="1800" spc="-1" strike="noStrike">
              <a:latin typeface="Arial"/>
            </a:endParaRPr>
          </a:p>
          <a:p>
            <a:pPr>
              <a:lnSpc>
                <a:spcPct val="90000"/>
              </a:lnSpc>
              <a:spcBef>
                <a:spcPts val="201"/>
              </a:spcBef>
              <a:spcAft>
                <a:spcPts val="400"/>
              </a:spcAft>
            </a:pPr>
            <a:r>
              <a:rPr b="0" lang="hr-HR" sz="1800" spc="-1" strike="noStrike">
                <a:solidFill>
                  <a:srgbClr val="404040"/>
                </a:solidFill>
                <a:latin typeface="Calibri"/>
              </a:rPr>
              <a:t>Aplikativno (primijenjeno)</a:t>
            </a:r>
            <a:endParaRPr b="0" lang="hr-HR" sz="1800" spc="-1" strike="noStrike">
              <a:latin typeface="Arial"/>
            </a:endParaRPr>
          </a:p>
          <a:p>
            <a:pPr>
              <a:lnSpc>
                <a:spcPct val="90000"/>
              </a:lnSpc>
              <a:spcBef>
                <a:spcPts val="201"/>
              </a:spcBef>
              <a:spcAft>
                <a:spcPts val="400"/>
              </a:spcAft>
            </a:pPr>
            <a:r>
              <a:rPr b="0" lang="hr-HR" sz="1800" spc="-1" strike="noStrike">
                <a:solidFill>
                  <a:srgbClr val="404040"/>
                </a:solidFill>
                <a:latin typeface="Calibri"/>
              </a:rPr>
              <a:t>Stručno (razvojno)</a:t>
            </a:r>
            <a:endParaRPr b="0" lang="hr-HR" sz="1800" spc="-1" strike="noStrike">
              <a:latin typeface="Arial"/>
            </a:endParaRPr>
          </a:p>
          <a:p>
            <a:pPr algn="just">
              <a:lnSpc>
                <a:spcPct val="90000"/>
              </a:lnSpc>
              <a:spcBef>
                <a:spcPts val="1199"/>
              </a:spcBef>
              <a:spcAft>
                <a:spcPts val="201"/>
              </a:spcAft>
            </a:pPr>
            <a:endParaRPr b="0" lang="hr-HR" sz="1800" spc="-1" strike="noStrike">
              <a:latin typeface="Arial"/>
            </a:endParaRPr>
          </a:p>
          <a:p>
            <a:pPr>
              <a:lnSpc>
                <a:spcPct val="90000"/>
              </a:lnSpc>
              <a:spcBef>
                <a:spcPts val="1199"/>
              </a:spcBef>
              <a:spcAft>
                <a:spcPts val="201"/>
              </a:spcAft>
            </a:pPr>
            <a:endParaRPr b="0" lang="hr-HR" sz="1800" spc="-1" strike="noStrike">
              <a:latin typeface="Arial"/>
            </a:endParaRPr>
          </a:p>
          <a:p>
            <a:pPr>
              <a:lnSpc>
                <a:spcPct val="90000"/>
              </a:lnSpc>
              <a:spcBef>
                <a:spcPts val="1199"/>
              </a:spcBef>
              <a:spcAft>
                <a:spcPts val="201"/>
              </a:spcAft>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Literatura</a:t>
            </a:r>
            <a:endParaRPr b="0" lang="hr-HR" sz="3600" spc="-1" strike="noStrike">
              <a:latin typeface="Arial"/>
            </a:endParaRPr>
          </a:p>
        </p:txBody>
      </p:sp>
      <p:sp>
        <p:nvSpPr>
          <p:cNvPr id="355" name="CustomShape 2"/>
          <p:cNvSpPr/>
          <p:nvPr/>
        </p:nvSpPr>
        <p:spPr>
          <a:xfrm>
            <a:off x="475920" y="1296000"/>
            <a:ext cx="8596080" cy="172728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Ne numerira se</a:t>
            </a:r>
            <a:endParaRPr b="0" lang="hr-HR" sz="1800" spc="-1" strike="noStrike">
              <a:latin typeface="Arial"/>
            </a:endParaRPr>
          </a:p>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Bibliografski izvori</a:t>
            </a:r>
            <a:endParaRPr b="0" lang="hr-HR" sz="1800" spc="-1" strike="noStrike">
              <a:latin typeface="Arial"/>
            </a:endParaRPr>
          </a:p>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Kategorije</a:t>
            </a:r>
            <a:endParaRPr b="0" lang="hr-HR" sz="1800" spc="-1" strike="noStrike">
              <a:latin typeface="Arial"/>
            </a:endParaRPr>
          </a:p>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Abecedni redoslijed prema prezimenu autora</a:t>
            </a:r>
            <a:endParaRPr b="0" lang="hr-HR" sz="1800" spc="-1" strike="noStrike">
              <a:latin typeface="Arial"/>
            </a:endParaRPr>
          </a:p>
          <a:p>
            <a:pPr>
              <a:lnSpc>
                <a:spcPct val="100000"/>
              </a:lnSpc>
              <a:spcBef>
                <a:spcPts val="1001"/>
              </a:spcBef>
            </a:pPr>
            <a:endParaRPr b="0" lang="hr-HR" sz="1800" spc="-1" strike="noStrike">
              <a:latin typeface="Arial"/>
            </a:endParaRPr>
          </a:p>
          <a:p>
            <a:pPr>
              <a:lnSpc>
                <a:spcPct val="100000"/>
              </a:lnSpc>
              <a:spcBef>
                <a:spcPts val="1001"/>
              </a:spcBef>
            </a:pPr>
            <a:endParaRPr b="0" lang="hr-HR" sz="1800" spc="-1" strike="noStrike">
              <a:latin typeface="Arial"/>
            </a:endParaRPr>
          </a:p>
          <a:p>
            <a:pPr>
              <a:lnSpc>
                <a:spcPct val="100000"/>
              </a:lnSpc>
              <a:spcBef>
                <a:spcPts val="1001"/>
              </a:spcBef>
            </a:pPr>
            <a:endParaRPr b="0" lang="hr-HR" sz="1800" spc="-1" strike="noStrike">
              <a:latin typeface="Arial"/>
            </a:endParaRPr>
          </a:p>
          <a:p>
            <a:pPr>
              <a:lnSpc>
                <a:spcPct val="100000"/>
              </a:lnSpc>
              <a:spcBef>
                <a:spcPts val="1001"/>
              </a:spcBef>
            </a:pPr>
            <a:endParaRPr b="0" lang="hr-HR" sz="1800" spc="-1" strike="noStrike">
              <a:latin typeface="Arial"/>
            </a:endParaRPr>
          </a:p>
        </p:txBody>
      </p:sp>
      <p:sp>
        <p:nvSpPr>
          <p:cNvPr id="356" name="CustomShape 3"/>
          <p:cNvSpPr/>
          <p:nvPr/>
        </p:nvSpPr>
        <p:spPr>
          <a:xfrm>
            <a:off x="547920" y="4680720"/>
            <a:ext cx="8596080" cy="179928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U tekstu</a:t>
            </a:r>
            <a:endParaRPr b="0" lang="hr-HR" sz="1800" spc="-1" strike="noStrike">
              <a:latin typeface="Arial"/>
            </a:endParaRPr>
          </a:p>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Fusnote</a:t>
            </a:r>
            <a:endParaRPr b="0" lang="hr-HR" sz="1800" spc="-1" strike="noStrike">
              <a:latin typeface="Arial"/>
            </a:endParaRPr>
          </a:p>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Završne bilješke (eng. </a:t>
            </a:r>
            <a:r>
              <a:rPr b="0" i="1" lang="hr-HR" sz="1800" spc="-1" strike="noStrike">
                <a:solidFill>
                  <a:srgbClr val="404040"/>
                </a:solidFill>
                <a:latin typeface="Trebuchet MS"/>
              </a:rPr>
              <a:t>Endnotes</a:t>
            </a:r>
            <a:r>
              <a:rPr b="0" lang="hr-HR" sz="1800" spc="-1" strike="noStrike">
                <a:solidFill>
                  <a:srgbClr val="404040"/>
                </a:solidFill>
                <a:latin typeface="Trebuchet MS"/>
              </a:rPr>
              <a:t>) – na kraju poglavlja ili na kraju rada</a:t>
            </a:r>
            <a:endParaRPr b="0" lang="hr-HR" sz="1800" spc="-1" strike="noStrike">
              <a:latin typeface="Arial"/>
            </a:endParaRPr>
          </a:p>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Numeričko-abecedni</a:t>
            </a:r>
            <a:endParaRPr b="0" lang="hr-HR" sz="1800" spc="-1" strike="noStrike">
              <a:latin typeface="Arial"/>
            </a:endParaRPr>
          </a:p>
        </p:txBody>
      </p:sp>
      <p:sp>
        <p:nvSpPr>
          <p:cNvPr id="357" name="CustomShape 4"/>
          <p:cNvSpPr/>
          <p:nvPr/>
        </p:nvSpPr>
        <p:spPr>
          <a:xfrm>
            <a:off x="432000" y="32158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Tipovi navođenja literature</a:t>
            </a:r>
            <a:endParaRPr b="0" lang="hr-HR" sz="36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Primjer referiranja – čikaški stil</a:t>
            </a:r>
            <a:endParaRPr b="0" lang="hr-HR" sz="3600" spc="-1" strike="noStrike">
              <a:latin typeface="Arial"/>
            </a:endParaRPr>
          </a:p>
        </p:txBody>
      </p:sp>
      <p:sp>
        <p:nvSpPr>
          <p:cNvPr id="359" name="CustomShape 2"/>
          <p:cNvSpPr/>
          <p:nvPr/>
        </p:nvSpPr>
        <p:spPr>
          <a:xfrm>
            <a:off x="2820600" y="6092280"/>
            <a:ext cx="4908240" cy="765000"/>
          </a:xfrm>
          <a:prstGeom prst="rect">
            <a:avLst/>
          </a:prstGeom>
          <a:noFill/>
          <a:ln>
            <a:noFill/>
          </a:ln>
        </p:spPr>
        <p:style>
          <a:lnRef idx="0"/>
          <a:fillRef idx="0"/>
          <a:effectRef idx="0"/>
          <a:fontRef idx="minor"/>
        </p:style>
        <p:txBody>
          <a:bodyPr lIns="90000" rIns="90000" tIns="45000" bIns="45000">
            <a:normAutofit fontScale="50000"/>
          </a:bodyPr>
          <a:p>
            <a:pPr>
              <a:lnSpc>
                <a:spcPct val="100000"/>
              </a:lnSpc>
              <a:spcBef>
                <a:spcPts val="1001"/>
              </a:spcBef>
            </a:pPr>
            <a:r>
              <a:rPr b="0" lang="hr-HR" sz="1800" spc="-1" strike="noStrike">
                <a:solidFill>
                  <a:srgbClr val="404040"/>
                </a:solidFill>
                <a:latin typeface="Trebuchet MS"/>
              </a:rPr>
              <a:t>Izvadak iz knjige Zelenika, R., Metodologija i tehnologija izrade znanstvenog i stručnog djela, 4. izdanje, Ekonomski fakultet u Rijeci, Rijeka, 2000., str. 113.</a:t>
            </a:r>
            <a:endParaRPr b="0" lang="hr-HR" sz="1800" spc="-1" strike="noStrike">
              <a:latin typeface="Arial"/>
            </a:endParaRPr>
          </a:p>
        </p:txBody>
      </p:sp>
      <p:pic>
        <p:nvPicPr>
          <p:cNvPr id="360" name="Picture 4" descr=""/>
          <p:cNvPicPr/>
          <p:nvPr/>
        </p:nvPicPr>
        <p:blipFill>
          <a:blip r:embed="rId1"/>
          <a:stretch/>
        </p:blipFill>
        <p:spPr>
          <a:xfrm>
            <a:off x="2491920" y="1144080"/>
            <a:ext cx="5565600" cy="45702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Primjer referiranja – harvardski stil</a:t>
            </a:r>
            <a:endParaRPr b="0" lang="hr-HR" sz="3600" spc="-1" strike="noStrike">
              <a:latin typeface="Arial"/>
            </a:endParaRPr>
          </a:p>
        </p:txBody>
      </p:sp>
      <p:sp>
        <p:nvSpPr>
          <p:cNvPr id="362" name="CustomShape 2"/>
          <p:cNvSpPr/>
          <p:nvPr/>
        </p:nvSpPr>
        <p:spPr>
          <a:xfrm>
            <a:off x="223200" y="4561200"/>
            <a:ext cx="6377040" cy="1167120"/>
          </a:xfrm>
          <a:prstGeom prst="rect">
            <a:avLst/>
          </a:prstGeom>
          <a:noFill/>
          <a:ln>
            <a:noFill/>
          </a:ln>
        </p:spPr>
        <p:style>
          <a:lnRef idx="0"/>
          <a:fillRef idx="0"/>
          <a:effectRef idx="0"/>
          <a:fontRef idx="minor"/>
        </p:style>
        <p:txBody>
          <a:bodyPr lIns="90000" rIns="90000" tIns="45000" bIns="45000">
            <a:normAutofit fontScale="73000"/>
          </a:bodyPr>
          <a:p>
            <a:pPr>
              <a:lnSpc>
                <a:spcPct val="100000"/>
              </a:lnSpc>
              <a:spcBef>
                <a:spcPts val="1001"/>
              </a:spcBef>
            </a:pPr>
            <a:r>
              <a:rPr b="0" lang="hr-HR" sz="1800" spc="-1" strike="noStrike">
                <a:solidFill>
                  <a:srgbClr val="404040"/>
                </a:solidFill>
                <a:latin typeface="Trebuchet MS"/>
              </a:rPr>
              <a:t>Izvadak iz članka Krivačić, D., Janković, S., „Čimbenici </a:t>
            </a:r>
            <a:endParaRPr b="0" lang="hr-HR" sz="1800" spc="-1" strike="noStrike">
              <a:latin typeface="Arial"/>
            </a:endParaRPr>
          </a:p>
          <a:p>
            <a:pPr>
              <a:lnSpc>
                <a:spcPct val="100000"/>
              </a:lnSpc>
              <a:spcBef>
                <a:spcPts val="1001"/>
              </a:spcBef>
            </a:pPr>
            <a:r>
              <a:rPr b="0" lang="hr-HR" sz="1800" spc="-1" strike="noStrike">
                <a:solidFill>
                  <a:srgbClr val="404040"/>
                </a:solidFill>
                <a:latin typeface="Trebuchet MS"/>
              </a:rPr>
              <a:t>Izvještavanja o okolišu”, Ekonomski pregled, Vol. 71, No 4, 2020, </a:t>
            </a:r>
            <a:endParaRPr b="0" lang="hr-HR" sz="1800" spc="-1" strike="noStrike">
              <a:latin typeface="Arial"/>
            </a:endParaRPr>
          </a:p>
          <a:p>
            <a:pPr>
              <a:lnSpc>
                <a:spcPct val="100000"/>
              </a:lnSpc>
              <a:spcBef>
                <a:spcPts val="1001"/>
              </a:spcBef>
            </a:pPr>
            <a:r>
              <a:rPr b="0" lang="hr-HR" sz="1800" spc="-1" strike="noStrike">
                <a:solidFill>
                  <a:srgbClr val="404040"/>
                </a:solidFill>
                <a:latin typeface="Trebuchet MS"/>
              </a:rPr>
              <a:t>Str. 384.</a:t>
            </a:r>
            <a:endParaRPr b="0" lang="hr-HR" sz="1800" spc="-1" strike="noStrike">
              <a:latin typeface="Arial"/>
            </a:endParaRPr>
          </a:p>
        </p:txBody>
      </p:sp>
      <p:pic>
        <p:nvPicPr>
          <p:cNvPr id="363" name="Picture 3" descr=""/>
          <p:cNvPicPr/>
          <p:nvPr/>
        </p:nvPicPr>
        <p:blipFill>
          <a:blip r:embed="rId1"/>
          <a:stretch/>
        </p:blipFill>
        <p:spPr>
          <a:xfrm>
            <a:off x="169200" y="1650600"/>
            <a:ext cx="6484680" cy="2909880"/>
          </a:xfrm>
          <a:prstGeom prst="rect">
            <a:avLst/>
          </a:prstGeom>
          <a:ln>
            <a:noFill/>
          </a:ln>
        </p:spPr>
      </p:pic>
      <p:pic>
        <p:nvPicPr>
          <p:cNvPr id="364" name="Picture 4" descr=""/>
          <p:cNvPicPr/>
          <p:nvPr/>
        </p:nvPicPr>
        <p:blipFill>
          <a:blip r:embed="rId2"/>
          <a:stretch/>
        </p:blipFill>
        <p:spPr>
          <a:xfrm>
            <a:off x="8003880" y="1558080"/>
            <a:ext cx="2539800" cy="685080"/>
          </a:xfrm>
          <a:prstGeom prst="rect">
            <a:avLst/>
          </a:prstGeom>
          <a:ln>
            <a:noFill/>
          </a:ln>
        </p:spPr>
      </p:pic>
      <p:pic>
        <p:nvPicPr>
          <p:cNvPr id="365" name="Picture 5" descr=""/>
          <p:cNvPicPr/>
          <p:nvPr/>
        </p:nvPicPr>
        <p:blipFill>
          <a:blip r:embed="rId3"/>
          <a:stretch/>
        </p:blipFill>
        <p:spPr>
          <a:xfrm>
            <a:off x="6835680" y="2280240"/>
            <a:ext cx="5355720" cy="825120"/>
          </a:xfrm>
          <a:prstGeom prst="rect">
            <a:avLst/>
          </a:prstGeom>
          <a:ln>
            <a:noFill/>
          </a:ln>
        </p:spPr>
      </p:pic>
      <p:pic>
        <p:nvPicPr>
          <p:cNvPr id="366" name="Picture 6" descr=""/>
          <p:cNvPicPr/>
          <p:nvPr/>
        </p:nvPicPr>
        <p:blipFill>
          <a:blip r:embed="rId4"/>
          <a:stretch/>
        </p:blipFill>
        <p:spPr>
          <a:xfrm>
            <a:off x="6835680" y="3285000"/>
            <a:ext cx="5355720" cy="774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Citiranje i parafraziranje</a:t>
            </a:r>
            <a:endParaRPr b="0" lang="hr-HR" sz="3600" spc="-1" strike="noStrike">
              <a:latin typeface="Arial"/>
            </a:endParaRPr>
          </a:p>
        </p:txBody>
      </p:sp>
      <p:sp>
        <p:nvSpPr>
          <p:cNvPr id="368" name="CustomShape 2"/>
          <p:cNvSpPr/>
          <p:nvPr/>
        </p:nvSpPr>
        <p:spPr>
          <a:xfrm>
            <a:off x="677160" y="2160720"/>
            <a:ext cx="8596080" cy="388008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CITIRANJE</a:t>
            </a:r>
            <a:endParaRPr b="0" lang="hr-HR" sz="1800" spc="-1" strike="noStrike">
              <a:latin typeface="Arial"/>
            </a:endParaRPr>
          </a:p>
          <a:p>
            <a:pPr lvl="1" marL="743040" indent="-285120">
              <a:lnSpc>
                <a:spcPct val="100000"/>
              </a:lnSpc>
              <a:spcBef>
                <a:spcPts val="1001"/>
              </a:spcBef>
              <a:buClr>
                <a:srgbClr val="a5300f"/>
              </a:buClr>
              <a:buSzPct val="80000"/>
              <a:buFont typeface="Wingdings 3" charset="2"/>
              <a:buChar char=""/>
            </a:pPr>
            <a:r>
              <a:rPr b="0" lang="hr-HR" sz="1600" spc="-1" strike="noStrike">
                <a:solidFill>
                  <a:srgbClr val="404040"/>
                </a:solidFill>
                <a:latin typeface="Trebuchet MS"/>
              </a:rPr>
              <a:t>Preuzimanje teksta od riječi do riječi</a:t>
            </a:r>
            <a:endParaRPr b="0" lang="hr-HR" sz="1600" spc="-1" strike="noStrike">
              <a:latin typeface="Arial"/>
            </a:endParaRPr>
          </a:p>
          <a:p>
            <a:pPr lvl="1" marL="743040" indent="-285120">
              <a:lnSpc>
                <a:spcPct val="100000"/>
              </a:lnSpc>
              <a:spcBef>
                <a:spcPts val="1001"/>
              </a:spcBef>
              <a:buClr>
                <a:srgbClr val="a5300f"/>
              </a:buClr>
              <a:buSzPct val="80000"/>
              <a:buFont typeface="Wingdings 3" charset="2"/>
              <a:buChar char=""/>
            </a:pPr>
            <a:r>
              <a:rPr b="0" lang="hr-HR" sz="1600" spc="-1" strike="noStrike">
                <a:solidFill>
                  <a:srgbClr val="404040"/>
                </a:solidFill>
                <a:latin typeface="Trebuchet MS"/>
              </a:rPr>
              <a:t>Koristiti navodnike</a:t>
            </a:r>
            <a:endParaRPr b="0" lang="hr-HR" sz="1600" spc="-1" strike="noStrike">
              <a:latin typeface="Arial"/>
            </a:endParaRPr>
          </a:p>
          <a:p>
            <a:pPr lvl="1" marL="743040" indent="-285120">
              <a:lnSpc>
                <a:spcPct val="100000"/>
              </a:lnSpc>
              <a:spcBef>
                <a:spcPts val="1001"/>
              </a:spcBef>
              <a:buClr>
                <a:srgbClr val="a5300f"/>
              </a:buClr>
              <a:buSzPct val="80000"/>
              <a:buFont typeface="Wingdings 3" charset="2"/>
              <a:buChar char=""/>
            </a:pPr>
            <a:r>
              <a:rPr b="0" lang="hr-HR" sz="1600" spc="-1" strike="noStrike">
                <a:solidFill>
                  <a:srgbClr val="404040"/>
                </a:solidFill>
                <a:latin typeface="Trebuchet MS"/>
              </a:rPr>
              <a:t>OBAVEZNO navesti izvor – autor, publikacija, broj stranica</a:t>
            </a:r>
            <a:endParaRPr b="0" lang="hr-HR" sz="1600" spc="-1" strike="noStrike">
              <a:latin typeface="Arial"/>
            </a:endParaRPr>
          </a:p>
          <a:p>
            <a:pPr>
              <a:lnSpc>
                <a:spcPct val="100000"/>
              </a:lnSpc>
              <a:spcBef>
                <a:spcPts val="1001"/>
              </a:spcBef>
            </a:pPr>
            <a:endParaRPr b="0" lang="hr-HR" sz="1600" spc="-1" strike="noStrike">
              <a:latin typeface="Arial"/>
            </a:endParaRPr>
          </a:p>
          <a:p>
            <a:pPr marL="343080" indent="-342360">
              <a:lnSpc>
                <a:spcPct val="100000"/>
              </a:lnSpc>
              <a:spcBef>
                <a:spcPts val="1001"/>
              </a:spcBef>
              <a:buClr>
                <a:srgbClr val="a5300f"/>
              </a:buClr>
              <a:buSzPct val="80000"/>
              <a:buFont typeface="Wingdings 3" charset="2"/>
              <a:buChar char=""/>
            </a:pPr>
            <a:r>
              <a:rPr b="0" lang="hr-HR" sz="1800" spc="-1" strike="noStrike">
                <a:solidFill>
                  <a:srgbClr val="404040"/>
                </a:solidFill>
                <a:latin typeface="Trebuchet MS"/>
              </a:rPr>
              <a:t>PARAFRAZIRANJE</a:t>
            </a:r>
            <a:endParaRPr b="0" lang="hr-HR" sz="1800" spc="-1" strike="noStrike">
              <a:latin typeface="Arial"/>
            </a:endParaRPr>
          </a:p>
          <a:p>
            <a:pPr lvl="1" marL="743040" indent="-285120">
              <a:lnSpc>
                <a:spcPct val="100000"/>
              </a:lnSpc>
              <a:spcBef>
                <a:spcPts val="1001"/>
              </a:spcBef>
              <a:buClr>
                <a:srgbClr val="a5300f"/>
              </a:buClr>
              <a:buSzPct val="80000"/>
              <a:buFont typeface="Wingdings 3" charset="2"/>
              <a:buChar char=""/>
            </a:pPr>
            <a:r>
              <a:rPr b="0" lang="hr-HR" sz="1600" spc="-1" strike="noStrike">
                <a:solidFill>
                  <a:srgbClr val="404040"/>
                </a:solidFill>
                <a:latin typeface="Trebuchet MS"/>
              </a:rPr>
              <a:t>Pojašnjavaju se tuđe ideje vlastitim jezikom, na </a:t>
            </a:r>
            <a:r>
              <a:rPr b="0" lang="hr-HR" sz="1600" spc="-1" strike="noStrike" u="sng">
                <a:solidFill>
                  <a:srgbClr val="404040"/>
                </a:solidFill>
                <a:uFillTx/>
                <a:latin typeface="Trebuchet MS"/>
              </a:rPr>
              <a:t>drugačiji </a:t>
            </a:r>
            <a:r>
              <a:rPr b="0" lang="hr-HR" sz="1600" spc="-1" strike="noStrike">
                <a:solidFill>
                  <a:srgbClr val="404040"/>
                </a:solidFill>
                <a:latin typeface="Trebuchet MS"/>
              </a:rPr>
              <a:t>način</a:t>
            </a:r>
            <a:endParaRPr b="0" lang="hr-HR" sz="1600" spc="-1" strike="noStrike">
              <a:latin typeface="Arial"/>
            </a:endParaRPr>
          </a:p>
          <a:p>
            <a:pPr lvl="1" marL="743040" indent="-285120">
              <a:lnSpc>
                <a:spcPct val="100000"/>
              </a:lnSpc>
              <a:spcBef>
                <a:spcPts val="1001"/>
              </a:spcBef>
              <a:buClr>
                <a:srgbClr val="a5300f"/>
              </a:buClr>
              <a:buSzPct val="80000"/>
              <a:buFont typeface="Wingdings 3" charset="2"/>
              <a:buChar char=""/>
            </a:pPr>
            <a:r>
              <a:rPr b="0" lang="hr-HR" sz="1600" spc="-1" strike="noStrike">
                <a:solidFill>
                  <a:srgbClr val="404040"/>
                </a:solidFill>
                <a:latin typeface="Trebuchet MS"/>
              </a:rPr>
              <a:t>Ne preuzima se nečiji tekst od riječi do riječi</a:t>
            </a:r>
            <a:endParaRPr b="0" lang="hr-HR" sz="1600" spc="-1" strike="noStrike">
              <a:latin typeface="Arial"/>
            </a:endParaRPr>
          </a:p>
          <a:p>
            <a:pPr lvl="1" marL="743040" indent="-285120">
              <a:lnSpc>
                <a:spcPct val="100000"/>
              </a:lnSpc>
              <a:spcBef>
                <a:spcPts val="1001"/>
              </a:spcBef>
              <a:buClr>
                <a:srgbClr val="a5300f"/>
              </a:buClr>
              <a:buSzPct val="80000"/>
              <a:buFont typeface="Wingdings 3" charset="2"/>
              <a:buChar char=""/>
            </a:pPr>
            <a:r>
              <a:rPr b="0" lang="hr-HR" sz="1600" spc="-1" strike="noStrike">
                <a:solidFill>
                  <a:srgbClr val="404040"/>
                </a:solidFill>
                <a:latin typeface="Trebuchet MS"/>
              </a:rPr>
              <a:t>Nisu potrebni navodnici</a:t>
            </a:r>
            <a:endParaRPr b="0" lang="hr-HR" sz="1600" spc="-1" strike="noStrike">
              <a:latin typeface="Arial"/>
            </a:endParaRPr>
          </a:p>
          <a:p>
            <a:pPr lvl="1" marL="743040" indent="-285120">
              <a:lnSpc>
                <a:spcPct val="100000"/>
              </a:lnSpc>
              <a:spcBef>
                <a:spcPts val="1001"/>
              </a:spcBef>
              <a:buClr>
                <a:srgbClr val="a5300f"/>
              </a:buClr>
              <a:buSzPct val="80000"/>
              <a:buFont typeface="Wingdings 3" charset="2"/>
              <a:buChar char=""/>
            </a:pPr>
            <a:r>
              <a:rPr b="0" lang="hr-HR" sz="1600" spc="-1" strike="noStrike">
                <a:solidFill>
                  <a:srgbClr val="404040"/>
                </a:solidFill>
                <a:latin typeface="Trebuchet MS"/>
              </a:rPr>
              <a:t>Uputno je navesti izvor</a:t>
            </a:r>
            <a:endParaRPr b="0" lang="hr-HR" sz="1600" spc="-1" strike="noStrike">
              <a:latin typeface="Arial"/>
            </a:endParaRPr>
          </a:p>
          <a:p>
            <a:pPr marL="457200">
              <a:lnSpc>
                <a:spcPct val="100000"/>
              </a:lnSpc>
              <a:spcBef>
                <a:spcPts val="1001"/>
              </a:spcBef>
            </a:pP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a:off x="1187280" y="1988640"/>
            <a:ext cx="7623000" cy="1752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hr-HR" sz="8000" spc="-1" strike="noStrike">
                <a:solidFill>
                  <a:srgbClr val="262626"/>
                </a:solidFill>
                <a:latin typeface="Calibri Light"/>
              </a:rPr>
              <a:t>UZORKOVANJE</a:t>
            </a:r>
            <a:endParaRPr b="0" lang="hr-HR" sz="8000" spc="-1" strike="noStrike">
              <a:latin typeface="Arial"/>
            </a:endParaRPr>
          </a:p>
        </p:txBody>
      </p:sp>
      <p:sp>
        <p:nvSpPr>
          <p:cNvPr id="370" name="CustomShape 2"/>
          <p:cNvSpPr/>
          <p:nvPr/>
        </p:nvSpPr>
        <p:spPr>
          <a:xfrm>
            <a:off x="395280" y="4508640"/>
            <a:ext cx="8424360" cy="916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1" i="1" lang="hr-HR" sz="1800" spc="-1" strike="noStrike">
                <a:solidFill>
                  <a:srgbClr val="000000"/>
                </a:solidFill>
                <a:latin typeface="Palatino Linotype"/>
                <a:ea typeface="DejaVu Sans"/>
              </a:rPr>
              <a:t>Kvaliteta pojedinog istraživanja ‘pada’ ili ‘proIazi’, samo na prikladnosti metodologije i instrumenata, već i na tome je li usvojena odgovarajuća strategija odabira uzorka!!!</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UZORKOVANJE (1)</a:t>
            </a:r>
            <a:endParaRPr b="0" lang="hr-HR" sz="3600" spc="-1" strike="noStrike">
              <a:latin typeface="Arial"/>
            </a:endParaRPr>
          </a:p>
        </p:txBody>
      </p:sp>
      <p:sp>
        <p:nvSpPr>
          <p:cNvPr id="372" name="CustomShape 2"/>
          <p:cNvSpPr/>
          <p:nvPr/>
        </p:nvSpPr>
        <p:spPr>
          <a:xfrm>
            <a:off x="250920" y="1846080"/>
            <a:ext cx="8641800" cy="439056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Dio naše svakodnevice… procjenjujemo nepoznatu karakteristiku populacije!!!</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Zašto odabiremo uzorak na kojemu ćemo vršiti istraživanje?</a:t>
            </a:r>
            <a:endParaRPr b="0" lang="hr-HR" sz="18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Pragmatični razlozi (budžet, vrijeme)</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Točni i pouzdani rezultati</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Razbijanje jedinica promatranja</a:t>
            </a:r>
            <a:endParaRPr b="0" lang="hr-HR" sz="1600" spc="-1" strike="noStrike">
              <a:latin typeface="Arial"/>
            </a:endParaRPr>
          </a:p>
          <a:p>
            <a:pPr marL="382320" indent="-182160">
              <a:lnSpc>
                <a:spcPct val="100000"/>
              </a:lnSpc>
              <a:spcBef>
                <a:spcPts val="198"/>
              </a:spcBef>
              <a:spcAft>
                <a:spcPts val="400"/>
              </a:spcAft>
            </a:pPr>
            <a:endParaRPr b="0" lang="hr-HR" sz="1600" spc="-1" strike="noStrike">
              <a:latin typeface="Arial"/>
            </a:endParaRPr>
          </a:p>
          <a:p>
            <a:pPr marL="342720" indent="-342360">
              <a:lnSpc>
                <a:spcPct val="100000"/>
              </a:lnSpc>
              <a:buClr>
                <a:srgbClr val="a5300f"/>
              </a:buClr>
              <a:buSzPct val="80000"/>
              <a:buFont typeface="Wingdings 3" charset="2"/>
              <a:buChar char=""/>
            </a:pPr>
            <a:r>
              <a:rPr b="0" lang="hr-HR" sz="1800" spc="-1" strike="noStrike">
                <a:solidFill>
                  <a:srgbClr val="404040"/>
                </a:solidFill>
                <a:latin typeface="Trebuchet MS"/>
              </a:rPr>
              <a:t>Uzorkom se dolazi do procjene karakteristika osnovnog skupa, a statističkom metodom određuje se pouzdanost i preciznost te procjene – svi ti postupci čine metodu koja se zove </a:t>
            </a:r>
            <a:r>
              <a:rPr b="1" i="1" lang="hr-HR" sz="1800" spc="-1" strike="noStrike">
                <a:solidFill>
                  <a:srgbClr val="404040"/>
                </a:solidFill>
                <a:latin typeface="Trebuchet MS"/>
              </a:rPr>
              <a:t>metoda uzoraka!!!</a:t>
            </a:r>
            <a:endParaRPr b="0" lang="hr-HR" sz="1800" spc="-1" strike="noStrike">
              <a:latin typeface="Arial"/>
            </a:endParaRPr>
          </a:p>
          <a:p>
            <a:pPr>
              <a:lnSpc>
                <a:spcPct val="100000"/>
              </a:lnSpc>
            </a:pPr>
            <a:endParaRPr b="0" lang="hr-HR" sz="1800" spc="-1" strike="noStrike">
              <a:latin typeface="Arial"/>
            </a:endParaRPr>
          </a:p>
          <a:p>
            <a:pPr marL="342720" indent="-342360">
              <a:lnSpc>
                <a:spcPct val="100000"/>
              </a:lnSpc>
              <a:buClr>
                <a:srgbClr val="a5300f"/>
              </a:buClr>
              <a:buSzPct val="80000"/>
              <a:buFont typeface="Wingdings 3" charset="2"/>
              <a:buChar char=""/>
            </a:pPr>
            <a:r>
              <a:rPr b="0" lang="hr-HR" sz="1800" spc="-1" strike="noStrike">
                <a:solidFill>
                  <a:srgbClr val="404040"/>
                </a:solidFill>
                <a:latin typeface="Trebuchet MS"/>
              </a:rPr>
              <a:t> </a:t>
            </a:r>
            <a:r>
              <a:rPr b="0" lang="hr-HR" sz="1800" spc="-1" strike="noStrike">
                <a:solidFill>
                  <a:srgbClr val="404040"/>
                </a:solidFill>
                <a:latin typeface="Trebuchet MS"/>
              </a:rPr>
              <a:t>Metodu uzoraka koristimo za:</a:t>
            </a:r>
            <a:endParaRPr b="0" lang="hr-HR" sz="1800" spc="-1" strike="noStrike">
              <a:latin typeface="Arial"/>
            </a:endParaRPr>
          </a:p>
          <a:p>
            <a:pPr marL="342720" indent="-342360">
              <a:lnSpc>
                <a:spcPct val="100000"/>
              </a:lnSpc>
              <a:buClr>
                <a:srgbClr val="a5300f"/>
              </a:buClr>
              <a:buSzPct val="80000"/>
              <a:buFont typeface="Wingdings 3" charset="2"/>
              <a:buChar char=""/>
            </a:pPr>
            <a:r>
              <a:rPr b="0" lang="hr-HR" sz="1800" spc="-1" strike="noStrike">
                <a:solidFill>
                  <a:srgbClr val="404040"/>
                </a:solidFill>
                <a:latin typeface="Trebuchet MS"/>
              </a:rPr>
              <a:t>(1) procjenu karakteristika populacije,</a:t>
            </a:r>
            <a:endParaRPr b="0" lang="hr-HR" sz="1800" spc="-1" strike="noStrike">
              <a:latin typeface="Arial"/>
            </a:endParaRPr>
          </a:p>
          <a:p>
            <a:pPr marL="342720" indent="-342360">
              <a:lnSpc>
                <a:spcPct val="100000"/>
              </a:lnSpc>
              <a:buClr>
                <a:srgbClr val="a5300f"/>
              </a:buClr>
              <a:buSzPct val="80000"/>
              <a:buFont typeface="Wingdings 3" charset="2"/>
              <a:buChar char=""/>
            </a:pPr>
            <a:r>
              <a:rPr b="0" lang="hr-HR" sz="1800" spc="-1" strike="noStrike">
                <a:solidFill>
                  <a:srgbClr val="404040"/>
                </a:solidFill>
                <a:latin typeface="Trebuchet MS"/>
              </a:rPr>
              <a:t>(2) donošenje odluke da li da se prihvati ili odbaci odredena pretpostavka (hipoteza) koja se odnosi na neku karakteristiku populacije</a:t>
            </a:r>
            <a:endParaRPr b="0" lang="hr-HR" sz="1800" spc="-1" strike="noStrike">
              <a:latin typeface="Arial"/>
            </a:endParaRPr>
          </a:p>
          <a:p>
            <a:pPr marL="382320" indent="-182160">
              <a:lnSpc>
                <a:spcPct val="100000"/>
              </a:lnSpc>
              <a:spcBef>
                <a:spcPts val="198"/>
              </a:spcBef>
              <a:spcAft>
                <a:spcPts val="400"/>
              </a:spcAft>
            </a:pPr>
            <a:endParaRPr b="0" lang="hr-HR" sz="1800" spc="-1" strike="noStrike">
              <a:latin typeface="Arial"/>
            </a:endParaRPr>
          </a:p>
          <a:p>
            <a:pPr marL="382320" indent="-182160">
              <a:lnSpc>
                <a:spcPct val="100000"/>
              </a:lnSpc>
              <a:spcBef>
                <a:spcPts val="198"/>
              </a:spcBef>
              <a:spcAft>
                <a:spcPts val="400"/>
              </a:spcAft>
            </a:pPr>
            <a:endParaRPr b="0" lang="hr-HR" sz="1800" spc="-1" strike="noStrike">
              <a:latin typeface="Arial"/>
            </a:endParaRPr>
          </a:p>
          <a:p>
            <a:pPr marL="382320" indent="-182160">
              <a:lnSpc>
                <a:spcPct val="100000"/>
              </a:lnSpc>
              <a:spcBef>
                <a:spcPts val="198"/>
              </a:spcBef>
              <a:spcAft>
                <a:spcPts val="400"/>
              </a:spcAft>
            </a:pP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3" presetSubtype="10">
                                  <p:stCondLst>
                                    <p:cond delay="0"/>
                                  </p:stCondLst>
                                  <p:childTnLst>
                                    <p:set>
                                      <p:cBhvr>
                                        <p:cTn id="6" dur="1" fill="hold">
                                          <p:stCondLst>
                                            <p:cond delay="0"/>
                                          </p:stCondLst>
                                        </p:cTn>
                                        <p:tgtEl>
                                          <p:spTgt spid="372">
                                            <p:txEl>
                                              <p:pRg st="2" end="2"/>
                                            </p:txEl>
                                          </p:spTgt>
                                        </p:tgtEl>
                                        <p:attrNameLst>
                                          <p:attrName>style.visibility</p:attrName>
                                        </p:attrNameLst>
                                      </p:cBhvr>
                                      <p:to>
                                        <p:strVal val="visible"/>
                                      </p:to>
                                    </p:set>
                                    <p:animEffect filter="blinds(horizontal)" transition="in">
                                      <p:cBhvr additive="repl">
                                        <p:cTn id="7" dur="500"/>
                                        <p:tgtEl>
                                          <p:spTgt spid="372">
                                            <p:txEl>
                                              <p:pRg st="2" end="2"/>
                                            </p:txEl>
                                          </p:spTgt>
                                        </p:tgtEl>
                                      </p:cBhvr>
                                    </p:animEffect>
                                  </p:childTnLst>
                                </p:cTn>
                              </p:par>
                              <p:par>
                                <p:cTn id="8" nodeType="withEffect" fill="hold" presetClass="entr" presetID="3" presetSubtype="10">
                                  <p:stCondLst>
                                    <p:cond delay="0"/>
                                  </p:stCondLst>
                                  <p:childTnLst>
                                    <p:set>
                                      <p:cBhvr>
                                        <p:cTn id="9" dur="1" fill="hold">
                                          <p:stCondLst>
                                            <p:cond delay="0"/>
                                          </p:stCondLst>
                                        </p:cTn>
                                        <p:tgtEl>
                                          <p:spTgt spid="372">
                                            <p:txEl>
                                              <p:pRg st="3" end="3"/>
                                            </p:txEl>
                                          </p:spTgt>
                                        </p:tgtEl>
                                        <p:attrNameLst>
                                          <p:attrName>style.visibility</p:attrName>
                                        </p:attrNameLst>
                                      </p:cBhvr>
                                      <p:to>
                                        <p:strVal val="visible"/>
                                      </p:to>
                                    </p:set>
                                    <p:animEffect filter="blinds(horizontal)" transition="in">
                                      <p:cBhvr additive="repl">
                                        <p:cTn id="10" dur="500"/>
                                        <p:tgtEl>
                                          <p:spTgt spid="372">
                                            <p:txEl>
                                              <p:pRg st="3" end="3"/>
                                            </p:txEl>
                                          </p:spTgt>
                                        </p:tgtEl>
                                      </p:cBhvr>
                                    </p:animEffect>
                                  </p:childTnLst>
                                </p:cTn>
                              </p:par>
                              <p:par>
                                <p:cTn id="11" nodeType="withEffect" fill="hold" presetClass="entr" presetID="3" presetSubtype="10">
                                  <p:stCondLst>
                                    <p:cond delay="0"/>
                                  </p:stCondLst>
                                  <p:childTnLst>
                                    <p:set>
                                      <p:cBhvr>
                                        <p:cTn id="12" dur="1" fill="hold">
                                          <p:stCondLst>
                                            <p:cond delay="0"/>
                                          </p:stCondLst>
                                        </p:cTn>
                                        <p:tgtEl>
                                          <p:spTgt spid="372">
                                            <p:txEl>
                                              <p:pRg st="4" end="4"/>
                                            </p:txEl>
                                          </p:spTgt>
                                        </p:tgtEl>
                                        <p:attrNameLst>
                                          <p:attrName>style.visibility</p:attrName>
                                        </p:attrNameLst>
                                      </p:cBhvr>
                                      <p:to>
                                        <p:strVal val="visible"/>
                                      </p:to>
                                    </p:set>
                                    <p:animEffect filter="blinds(horizontal)" transition="in">
                                      <p:cBhvr additive="repl">
                                        <p:cTn id="13" dur="500"/>
                                        <p:tgtEl>
                                          <p:spTgt spid="372">
                                            <p:txEl>
                                              <p:pRg st="4" end="4"/>
                                            </p:txEl>
                                          </p:spTgt>
                                        </p:tgtEl>
                                      </p:cBhvr>
                                    </p:animEffect>
                                  </p:childTnLst>
                                </p:cTn>
                              </p:par>
                              <p:par>
                                <p:cTn id="14" nodeType="withEffect" fill="hold" presetClass="entr" presetID="3" presetSubtype="10">
                                  <p:stCondLst>
                                    <p:cond delay="0"/>
                                  </p:stCondLst>
                                  <p:childTnLst>
                                    <p:set>
                                      <p:cBhvr>
                                        <p:cTn id="15" dur="1" fill="hold">
                                          <p:stCondLst>
                                            <p:cond delay="0"/>
                                          </p:stCondLst>
                                        </p:cTn>
                                        <p:tgtEl>
                                          <p:spTgt spid="372">
                                            <p:txEl>
                                              <p:pRg st="6" end="6"/>
                                            </p:txEl>
                                          </p:spTgt>
                                        </p:tgtEl>
                                        <p:attrNameLst>
                                          <p:attrName>style.visibility</p:attrName>
                                        </p:attrNameLst>
                                      </p:cBhvr>
                                      <p:to>
                                        <p:strVal val="visible"/>
                                      </p:to>
                                    </p:set>
                                    <p:animEffect filter="blinds(horizontal)" transition="in">
                                      <p:cBhvr additive="repl">
                                        <p:cTn id="16" dur="500"/>
                                        <p:tgtEl>
                                          <p:spTgt spid="372">
                                            <p:txEl>
                                              <p:pRg st="6" end="6"/>
                                            </p:txEl>
                                          </p:spTgt>
                                        </p:tgtEl>
                                      </p:cBhvr>
                                    </p:animEffect>
                                  </p:childTnLst>
                                </p:cTn>
                              </p:par>
                              <p:par>
                                <p:cTn id="17" nodeType="withEffect" fill="hold" presetClass="entr" presetID="3" presetSubtype="10">
                                  <p:stCondLst>
                                    <p:cond delay="0"/>
                                  </p:stCondLst>
                                  <p:childTnLst>
                                    <p:set>
                                      <p:cBhvr>
                                        <p:cTn id="18" dur="1" fill="hold">
                                          <p:stCondLst>
                                            <p:cond delay="0"/>
                                          </p:stCondLst>
                                        </p:cTn>
                                        <p:tgtEl>
                                          <p:spTgt spid="372">
                                            <p:txEl>
                                              <p:pRg st="8" end="8"/>
                                            </p:txEl>
                                          </p:spTgt>
                                        </p:tgtEl>
                                        <p:attrNameLst>
                                          <p:attrName>style.visibility</p:attrName>
                                        </p:attrNameLst>
                                      </p:cBhvr>
                                      <p:to>
                                        <p:strVal val="visible"/>
                                      </p:to>
                                    </p:set>
                                    <p:animEffect filter="blinds(horizontal)" transition="in">
                                      <p:cBhvr additive="repl">
                                        <p:cTn id="19" dur="500"/>
                                        <p:tgtEl>
                                          <p:spTgt spid="372">
                                            <p:txEl>
                                              <p:pRg st="8" end="8"/>
                                            </p:txEl>
                                          </p:spTgt>
                                        </p:tgtEl>
                                      </p:cBhvr>
                                    </p:animEffect>
                                  </p:childTnLst>
                                </p:cTn>
                              </p:par>
                              <p:par>
                                <p:cTn id="20" nodeType="withEffect" fill="hold" presetClass="entr" presetID="3" presetSubtype="10">
                                  <p:stCondLst>
                                    <p:cond delay="0"/>
                                  </p:stCondLst>
                                  <p:childTnLst>
                                    <p:set>
                                      <p:cBhvr>
                                        <p:cTn id="21" dur="1" fill="hold">
                                          <p:stCondLst>
                                            <p:cond delay="0"/>
                                          </p:stCondLst>
                                        </p:cTn>
                                        <p:tgtEl>
                                          <p:spTgt spid="372">
                                            <p:txEl>
                                              <p:pRg st="9" end="9"/>
                                            </p:txEl>
                                          </p:spTgt>
                                        </p:tgtEl>
                                        <p:attrNameLst>
                                          <p:attrName>style.visibility</p:attrName>
                                        </p:attrNameLst>
                                      </p:cBhvr>
                                      <p:to>
                                        <p:strVal val="visible"/>
                                      </p:to>
                                    </p:set>
                                    <p:animEffect filter="blinds(horizontal)" transition="in">
                                      <p:cBhvr additive="repl">
                                        <p:cTn id="22" dur="500"/>
                                        <p:tgtEl>
                                          <p:spTgt spid="372">
                                            <p:txEl>
                                              <p:pRg st="9" end="9"/>
                                            </p:txEl>
                                          </p:spTgt>
                                        </p:tgtEl>
                                      </p:cBhvr>
                                    </p:animEffect>
                                  </p:childTnLst>
                                </p:cTn>
                              </p:par>
                              <p:par>
                                <p:cTn id="23" nodeType="withEffect" fill="hold" presetClass="entr" presetID="3" presetSubtype="10">
                                  <p:stCondLst>
                                    <p:cond delay="0"/>
                                  </p:stCondLst>
                                  <p:childTnLst>
                                    <p:set>
                                      <p:cBhvr>
                                        <p:cTn id="24" dur="1" fill="hold">
                                          <p:stCondLst>
                                            <p:cond delay="0"/>
                                          </p:stCondLst>
                                        </p:cTn>
                                        <p:tgtEl>
                                          <p:spTgt spid="372">
                                            <p:txEl>
                                              <p:pRg st="10" end="10"/>
                                            </p:txEl>
                                          </p:spTgt>
                                        </p:tgtEl>
                                        <p:attrNameLst>
                                          <p:attrName>style.visibility</p:attrName>
                                        </p:attrNameLst>
                                      </p:cBhvr>
                                      <p:to>
                                        <p:strVal val="visible"/>
                                      </p:to>
                                    </p:set>
                                    <p:animEffect filter="blinds(horizontal)" transition="in">
                                      <p:cBhvr additive="repl">
                                        <p:cTn id="25" dur="500"/>
                                        <p:tgtEl>
                                          <p:spTgt spid="372">
                                            <p:txEl>
                                              <p:pRg st="10" end="1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UZORKOVANJE (2)</a:t>
            </a:r>
            <a:endParaRPr b="0" lang="hr-HR" sz="3600" spc="-1" strike="noStrike">
              <a:latin typeface="Arial"/>
            </a:endParaRPr>
          </a:p>
        </p:txBody>
      </p:sp>
      <p:sp>
        <p:nvSpPr>
          <p:cNvPr id="374" name="CustomShape 2"/>
          <p:cNvSpPr/>
          <p:nvPr/>
        </p:nvSpPr>
        <p:spPr>
          <a:xfrm>
            <a:off x="539280" y="1846440"/>
            <a:ext cx="8208720" cy="4022280"/>
          </a:xfrm>
          <a:prstGeom prst="rect">
            <a:avLst/>
          </a:prstGeom>
          <a:noFill/>
          <a:ln>
            <a:noFill/>
          </a:ln>
        </p:spPr>
        <p:style>
          <a:lnRef idx="0"/>
          <a:fillRef idx="0"/>
          <a:effectRef idx="0"/>
          <a:fontRef idx="minor"/>
        </p:style>
        <p:txBody>
          <a:bodyPr lIns="0" rIns="0" tIns="45000" bIns="45000">
            <a:normAutofit/>
          </a:bodyPr>
          <a:p>
            <a:pPr marL="342720" indent="-342360" algn="just">
              <a:lnSpc>
                <a:spcPct val="100000"/>
              </a:lnSpc>
              <a:spcBef>
                <a:spcPts val="1199"/>
              </a:spcBef>
              <a:spcAft>
                <a:spcPts val="198"/>
              </a:spcAft>
              <a:buClr>
                <a:srgbClr val="a5300f"/>
              </a:buClr>
              <a:buSzPct val="80000"/>
              <a:buFont typeface="Wingdings 3" charset="2"/>
              <a:buChar char=""/>
            </a:pPr>
            <a:r>
              <a:rPr b="1" i="1" lang="hr-HR" sz="1800" spc="-1" strike="noStrike">
                <a:solidFill>
                  <a:srgbClr val="ff0000"/>
                </a:solidFill>
                <a:latin typeface="Trebuchet MS"/>
              </a:rPr>
              <a:t>Populacija</a:t>
            </a:r>
            <a:r>
              <a:rPr b="0" lang="hr-HR" sz="1800" spc="-1" strike="noStrike">
                <a:solidFill>
                  <a:srgbClr val="404040"/>
                </a:solidFill>
                <a:latin typeface="Trebuchet MS"/>
              </a:rPr>
              <a:t> – osnovni skup koji obuhvaća sve ispitanike koji imaju neka zajednička obilježja</a:t>
            </a:r>
            <a:endParaRPr b="0" lang="hr-HR" sz="1800" spc="-1" strike="noStrike">
              <a:latin typeface="Arial"/>
            </a:endParaRPr>
          </a:p>
          <a:p>
            <a:pPr algn="just">
              <a:lnSpc>
                <a:spcPct val="100000"/>
              </a:lnSpc>
              <a:spcBef>
                <a:spcPts val="1199"/>
              </a:spcBef>
              <a:spcAft>
                <a:spcPts val="198"/>
              </a:spcAft>
            </a:pPr>
            <a:endParaRPr b="0" lang="hr-HR" sz="1800" spc="-1" strike="noStrike">
              <a:latin typeface="Arial"/>
            </a:endParaRPr>
          </a:p>
          <a:p>
            <a:pPr marL="342720" indent="-342360" algn="just">
              <a:lnSpc>
                <a:spcPct val="100000"/>
              </a:lnSpc>
              <a:spcBef>
                <a:spcPts val="1199"/>
              </a:spcBef>
              <a:spcAft>
                <a:spcPts val="198"/>
              </a:spcAft>
              <a:buClr>
                <a:srgbClr val="a5300f"/>
              </a:buClr>
              <a:buSzPct val="80000"/>
              <a:buFont typeface="Wingdings 3" charset="2"/>
              <a:buChar char=""/>
            </a:pPr>
            <a:r>
              <a:rPr b="1" i="1" lang="hr-HR" sz="1800" spc="-1" strike="noStrike">
                <a:solidFill>
                  <a:srgbClr val="ff0000"/>
                </a:solidFill>
                <a:latin typeface="Trebuchet MS"/>
              </a:rPr>
              <a:t>Uzorak</a:t>
            </a:r>
            <a:r>
              <a:rPr b="0" lang="hr-HR" sz="1800" spc="-1" strike="noStrike">
                <a:solidFill>
                  <a:srgbClr val="404040"/>
                </a:solidFill>
                <a:latin typeface="Trebuchet MS"/>
              </a:rPr>
              <a:t> – onaj dio populacije koji reprezentativno predstavlja populaciju u svim njenim obilježjima</a:t>
            </a:r>
            <a:endParaRPr b="0" lang="hr-HR" sz="1800" spc="-1" strike="noStrike">
              <a:latin typeface="Arial"/>
            </a:endParaRPr>
          </a:p>
          <a:p>
            <a:pPr algn="just">
              <a:lnSpc>
                <a:spcPct val="100000"/>
              </a:lnSpc>
              <a:spcBef>
                <a:spcPts val="1199"/>
              </a:spcBef>
              <a:spcAft>
                <a:spcPts val="198"/>
              </a:spcAft>
            </a:pPr>
            <a:endParaRPr b="0" lang="hr-HR" sz="1800" spc="-1" strike="noStrike">
              <a:latin typeface="Arial"/>
            </a:endParaRPr>
          </a:p>
          <a:p>
            <a:pPr marL="342720" indent="-342360" algn="just">
              <a:lnSpc>
                <a:spcPct val="100000"/>
              </a:lnSpc>
              <a:spcBef>
                <a:spcPts val="1199"/>
              </a:spcBef>
              <a:spcAft>
                <a:spcPts val="198"/>
              </a:spcAft>
              <a:buClr>
                <a:srgbClr val="a5300f"/>
              </a:buClr>
              <a:buSzPct val="80000"/>
              <a:buFont typeface="Wingdings 3" charset="2"/>
              <a:buChar char=""/>
            </a:pPr>
            <a:r>
              <a:rPr b="1" i="1" lang="hr-HR" sz="1800" spc="-1" strike="noStrike">
                <a:solidFill>
                  <a:srgbClr val="ff0000"/>
                </a:solidFill>
                <a:latin typeface="Trebuchet MS"/>
              </a:rPr>
              <a:t>Uzorkovanje</a:t>
            </a:r>
            <a:r>
              <a:rPr b="0" lang="hr-HR" sz="1800" spc="-1" strike="noStrike">
                <a:solidFill>
                  <a:srgbClr val="404040"/>
                </a:solidFill>
                <a:latin typeface="Trebuchet MS"/>
              </a:rPr>
              <a:t> – proces odabira dijela populacije koji reprezentativno predstavlja cijelu populaciju. Uzorak je reprezentativan ukoliko po svojim osnovnim karakteristikama nalikuje na populaciju, jer tada postaje umanjena slika osnovnog skupa tj. populacije.</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UZORKOVANJE (3)</a:t>
            </a:r>
            <a:endParaRPr b="0" lang="hr-HR" sz="3600" spc="-1" strike="noStrike">
              <a:latin typeface="Arial"/>
            </a:endParaRPr>
          </a:p>
        </p:txBody>
      </p:sp>
      <p:sp>
        <p:nvSpPr>
          <p:cNvPr id="376"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marL="571320" indent="-570960">
              <a:lnSpc>
                <a:spcPct val="100000"/>
              </a:lnSpc>
              <a:spcBef>
                <a:spcPts val="1199"/>
              </a:spcBef>
              <a:spcAft>
                <a:spcPts val="198"/>
              </a:spcAft>
            </a:pPr>
            <a:r>
              <a:rPr b="1" lang="hr-HR" sz="1800" spc="-1" strike="noStrike">
                <a:solidFill>
                  <a:srgbClr val="404040"/>
                </a:solidFill>
                <a:latin typeface="Trebuchet MS"/>
              </a:rPr>
              <a:t>Četiri ključna faktora u odabiru uzorka: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lvl="1" marL="839520" indent="-495000">
              <a:lnSpc>
                <a:spcPct val="100000"/>
              </a:lnSpc>
              <a:spcBef>
                <a:spcPts val="198"/>
              </a:spcBef>
              <a:spcAft>
                <a:spcPts val="400"/>
              </a:spcAft>
              <a:buClr>
                <a:srgbClr val="e48312"/>
              </a:buClr>
              <a:buFont typeface="Calibri"/>
              <a:buAutoNum type="arabicPeriod"/>
            </a:pPr>
            <a:r>
              <a:rPr b="0" lang="hr-HR" sz="1600" spc="-1" strike="noStrike">
                <a:solidFill>
                  <a:srgbClr val="404040"/>
                </a:solidFill>
                <a:latin typeface="Trebuchet MS"/>
              </a:rPr>
              <a:t>Veličina uzorka </a:t>
            </a:r>
            <a:endParaRPr b="0" lang="hr-HR" sz="1600" spc="-1" strike="noStrike">
              <a:latin typeface="Arial"/>
            </a:endParaRPr>
          </a:p>
          <a:p>
            <a:pPr lvl="2" marL="1090440" indent="-418680">
              <a:lnSpc>
                <a:spcPct val="100000"/>
              </a:lnSpc>
              <a:spcBef>
                <a:spcPts val="198"/>
              </a:spcBef>
              <a:spcAft>
                <a:spcPts val="400"/>
              </a:spcAft>
              <a:buClr>
                <a:srgbClr val="e48312"/>
              </a:buClr>
              <a:buFont typeface="Calibri"/>
              <a:buChar char="◦"/>
            </a:pPr>
            <a:r>
              <a:rPr b="0" lang="hr-HR" sz="1400" spc="-1" strike="noStrike">
                <a:solidFill>
                  <a:srgbClr val="404040"/>
                </a:solidFill>
                <a:latin typeface="Trebuchet MS"/>
              </a:rPr>
              <a:t>Priroda populacije (veličina i heterogenost)</a:t>
            </a:r>
            <a:endParaRPr b="0" lang="hr-HR" sz="1400" spc="-1" strike="noStrike">
              <a:latin typeface="Arial"/>
            </a:endParaRPr>
          </a:p>
          <a:p>
            <a:pPr lvl="2" marL="1090440" indent="-418680">
              <a:lnSpc>
                <a:spcPct val="100000"/>
              </a:lnSpc>
              <a:spcBef>
                <a:spcPts val="198"/>
              </a:spcBef>
              <a:spcAft>
                <a:spcPts val="400"/>
              </a:spcAft>
              <a:buClr>
                <a:srgbClr val="e48312"/>
              </a:buClr>
              <a:buFont typeface="Calibri"/>
              <a:buChar char="◦"/>
            </a:pPr>
            <a:r>
              <a:rPr b="0" lang="hr-HR" sz="1400" spc="-1" strike="noStrike">
                <a:solidFill>
                  <a:srgbClr val="404040"/>
                </a:solidFill>
                <a:latin typeface="Trebuchet MS"/>
              </a:rPr>
              <a:t>Vrsta i svrha istraživanja</a:t>
            </a:r>
            <a:endParaRPr b="0" lang="hr-HR" sz="1400" spc="-1" strike="noStrike">
              <a:latin typeface="Arial"/>
            </a:endParaRPr>
          </a:p>
          <a:p>
            <a:pPr lvl="2" marL="1090440" indent="-418680">
              <a:lnSpc>
                <a:spcPct val="100000"/>
              </a:lnSpc>
              <a:spcBef>
                <a:spcPts val="198"/>
              </a:spcBef>
              <a:spcAft>
                <a:spcPts val="400"/>
              </a:spcAft>
              <a:buClr>
                <a:srgbClr val="e48312"/>
              </a:buClr>
              <a:buFont typeface="Calibri"/>
              <a:buChar char="◦"/>
            </a:pPr>
            <a:r>
              <a:rPr b="0" lang="hr-HR" sz="1400" spc="-1" strike="noStrike">
                <a:solidFill>
                  <a:srgbClr val="404040"/>
                </a:solidFill>
                <a:latin typeface="Trebuchet MS"/>
              </a:rPr>
              <a:t>Broj varijabli i statistički testovi</a:t>
            </a:r>
            <a:endParaRPr b="0" lang="hr-HR" sz="1400" spc="-1" strike="noStrike">
              <a:latin typeface="Arial"/>
            </a:endParaRPr>
          </a:p>
          <a:p>
            <a:pPr marL="1090440" indent="-418680">
              <a:lnSpc>
                <a:spcPct val="100000"/>
              </a:lnSpc>
              <a:spcBef>
                <a:spcPts val="198"/>
              </a:spcBef>
              <a:spcAft>
                <a:spcPts val="400"/>
              </a:spcAft>
            </a:pPr>
            <a:endParaRPr b="0" lang="hr-HR" sz="1400" spc="-1" strike="noStrike">
              <a:latin typeface="Arial"/>
            </a:endParaRPr>
          </a:p>
          <a:p>
            <a:pPr lvl="1" marL="839520" indent="-495000">
              <a:lnSpc>
                <a:spcPct val="100000"/>
              </a:lnSpc>
              <a:spcBef>
                <a:spcPts val="198"/>
              </a:spcBef>
              <a:spcAft>
                <a:spcPts val="400"/>
              </a:spcAft>
              <a:buClr>
                <a:srgbClr val="e48312"/>
              </a:buClr>
              <a:buFont typeface="Calibri"/>
              <a:buAutoNum type="arabicPeriod"/>
            </a:pPr>
            <a:r>
              <a:rPr b="0" lang="hr-HR" sz="1600" spc="-1" strike="noStrike">
                <a:solidFill>
                  <a:srgbClr val="404040"/>
                </a:solidFill>
                <a:latin typeface="Trebuchet MS"/>
              </a:rPr>
              <a:t>Reprezentativnost i osnovni parametri uzorka</a:t>
            </a:r>
            <a:endParaRPr b="0" lang="hr-HR" sz="1600" spc="-1" strike="noStrike">
              <a:latin typeface="Arial"/>
            </a:endParaRPr>
          </a:p>
          <a:p>
            <a:pPr>
              <a:lnSpc>
                <a:spcPct val="100000"/>
              </a:lnSpc>
              <a:spcBef>
                <a:spcPts val="198"/>
              </a:spcBef>
              <a:spcAft>
                <a:spcPts val="400"/>
              </a:spcAft>
            </a:pPr>
            <a:endParaRPr b="0" lang="hr-HR" sz="1600" spc="-1" strike="noStrike">
              <a:latin typeface="Arial"/>
            </a:endParaRPr>
          </a:p>
          <a:p>
            <a:pPr lvl="1" marL="839520" indent="-495000">
              <a:lnSpc>
                <a:spcPct val="100000"/>
              </a:lnSpc>
              <a:spcBef>
                <a:spcPts val="198"/>
              </a:spcBef>
              <a:spcAft>
                <a:spcPts val="400"/>
              </a:spcAft>
              <a:buClr>
                <a:srgbClr val="e48312"/>
              </a:buClr>
              <a:buFont typeface="Calibri"/>
              <a:buAutoNum type="arabicPeriod"/>
            </a:pPr>
            <a:r>
              <a:rPr b="0" lang="hr-HR" sz="1600" spc="-1" strike="noStrike">
                <a:solidFill>
                  <a:srgbClr val="404040"/>
                </a:solidFill>
                <a:latin typeface="Trebuchet MS"/>
              </a:rPr>
              <a:t>Pristup uzorku</a:t>
            </a:r>
            <a:endParaRPr b="0" lang="hr-HR" sz="1600" spc="-1" strike="noStrike">
              <a:latin typeface="Arial"/>
            </a:endParaRPr>
          </a:p>
          <a:p>
            <a:pPr>
              <a:lnSpc>
                <a:spcPct val="100000"/>
              </a:lnSpc>
              <a:spcBef>
                <a:spcPts val="198"/>
              </a:spcBef>
              <a:spcAft>
                <a:spcPts val="400"/>
              </a:spcAft>
            </a:pPr>
            <a:endParaRPr b="0" lang="hr-HR" sz="1600" spc="-1" strike="noStrike">
              <a:latin typeface="Arial"/>
            </a:endParaRPr>
          </a:p>
          <a:p>
            <a:pPr lvl="1" marL="839520" indent="-495000">
              <a:lnSpc>
                <a:spcPct val="100000"/>
              </a:lnSpc>
              <a:spcBef>
                <a:spcPts val="198"/>
              </a:spcBef>
              <a:spcAft>
                <a:spcPts val="400"/>
              </a:spcAft>
              <a:buClr>
                <a:srgbClr val="e48312"/>
              </a:buClr>
              <a:buFont typeface="Calibri"/>
              <a:buAutoNum type="arabicPeriod"/>
            </a:pPr>
            <a:r>
              <a:rPr b="0" lang="hr-HR" sz="1600" spc="-1" strike="noStrike">
                <a:solidFill>
                  <a:srgbClr val="404040"/>
                </a:solidFill>
                <a:latin typeface="Trebuchet MS"/>
              </a:rPr>
              <a:t>Strategija odabira uzorka </a:t>
            </a: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CustomShape 1"/>
          <p:cNvSpPr/>
          <p:nvPr/>
        </p:nvSpPr>
        <p:spPr>
          <a:xfrm>
            <a:off x="323640" y="286920"/>
            <a:ext cx="8041680" cy="9806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000" spc="-1" strike="noStrike">
                <a:solidFill>
                  <a:srgbClr val="a5300f"/>
                </a:solidFill>
                <a:latin typeface="Trebuchet MS"/>
              </a:rPr>
              <a:t>Ad 1. Veličina uzorka – nema jasnog odgovara!</a:t>
            </a:r>
            <a:endParaRPr b="0" lang="hr-HR" sz="3000" spc="-1" strike="noStrike">
              <a:latin typeface="Arial"/>
            </a:endParaRPr>
          </a:p>
        </p:txBody>
      </p:sp>
      <p:pic>
        <p:nvPicPr>
          <p:cNvPr id="378" name="Picture 4" descr=""/>
          <p:cNvPicPr/>
          <p:nvPr/>
        </p:nvPicPr>
        <p:blipFill>
          <a:blip r:embed="rId1"/>
          <a:stretch/>
        </p:blipFill>
        <p:spPr>
          <a:xfrm>
            <a:off x="179280" y="1484280"/>
            <a:ext cx="2371320" cy="4706640"/>
          </a:xfrm>
          <a:prstGeom prst="rect">
            <a:avLst/>
          </a:prstGeom>
          <a:ln>
            <a:noFill/>
          </a:ln>
        </p:spPr>
      </p:pic>
      <p:pic>
        <p:nvPicPr>
          <p:cNvPr id="379" name="Picture 5" descr=""/>
          <p:cNvPicPr/>
          <p:nvPr/>
        </p:nvPicPr>
        <p:blipFill>
          <a:blip r:embed="rId2"/>
          <a:stretch/>
        </p:blipFill>
        <p:spPr>
          <a:xfrm>
            <a:off x="2987640" y="1844640"/>
            <a:ext cx="5795640" cy="2862000"/>
          </a:xfrm>
          <a:prstGeom prst="rect">
            <a:avLst/>
          </a:prstGeom>
          <a:ln>
            <a:noFill/>
          </a:ln>
        </p:spPr>
      </p:pic>
      <p:sp>
        <p:nvSpPr>
          <p:cNvPr id="380" name="CustomShape 2"/>
          <p:cNvSpPr/>
          <p:nvPr/>
        </p:nvSpPr>
        <p:spPr>
          <a:xfrm>
            <a:off x="2843280" y="4724280"/>
            <a:ext cx="6121080" cy="146520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hr-HR" sz="1800" spc="-1" strike="noStrike">
                <a:solidFill>
                  <a:srgbClr val="000000"/>
                </a:solidFill>
                <a:latin typeface="Arial"/>
                <a:ea typeface="DejaVu Sans"/>
              </a:rPr>
              <a:t>Što je manji broj slučajeva u široj ukupnoj populaciji, to veća proporcija te populaciie treba biti zastupljena u uzorku. Vrijedi i obrnuto: što je veći broj slučajeva u široj, ukupnoj populaciji, manja proporcija te populacije treba biti zastupljena u uzorku.</a:t>
            </a:r>
            <a:endParaRPr b="0" lang="hr-HR" sz="1800" spc="-1" strike="noStrike">
              <a:latin typeface="Arial"/>
            </a:endParaRPr>
          </a:p>
        </p:txBody>
      </p:sp>
    </p:spTree>
  </p:cSld>
  <mc:AlternateContent>
    <mc:Choice Requires="p14">
      <p:transition spd="slow" p14:dur="2000"/>
    </mc:Choice>
    <mc:Fallback>
      <p:transition spd="slow"/>
    </mc:Fallback>
  </mc:AlternateContent>
  <p:timing>
    <p:tnLst>
      <p:par>
        <p:cTn id="26" dur="indefinite" restart="never" nodeType="tmRoot">
          <p:childTnLst>
            <p:seq>
              <p:cTn id="27" dur="indefinite" nodeType="mainSeq">
                <p:childTnLst>
                  <p:par>
                    <p:cTn id="28" nodeType="clickEffect" fill="hold">
                      <p:stCondLst>
                        <p:cond delay="indefinite"/>
                      </p:stCondLst>
                      <p:childTnLst>
                        <p:par>
                          <p:cTn id="29" nodeType="withEffect" fill="hold">
                            <p:stCondLst>
                              <p:cond delay="0"/>
                            </p:stCondLst>
                            <p:childTnLst>
                              <p:par>
                                <p:cTn id="30" nodeType="clickEffect" fill="hold" presetClass="entr" presetID="3" presetSubtype="10">
                                  <p:stCondLst>
                                    <p:cond delay="0"/>
                                  </p:stCondLst>
                                  <p:childTnLst>
                                    <p:set>
                                      <p:cBhvr>
                                        <p:cTn id="31" dur="1" fill="hold">
                                          <p:stCondLst>
                                            <p:cond delay="0"/>
                                          </p:stCondLst>
                                        </p:cTn>
                                        <p:tgtEl>
                                          <p:spTgt spid="378"/>
                                        </p:tgtEl>
                                        <p:attrNameLst>
                                          <p:attrName>style.visibility</p:attrName>
                                        </p:attrNameLst>
                                      </p:cBhvr>
                                      <p:to>
                                        <p:strVal val="visible"/>
                                      </p:to>
                                    </p:set>
                                    <p:animEffect filter="blinds(horizontal)" transition="in">
                                      <p:cBhvr additive="repl">
                                        <p:cTn id="32" dur="500"/>
                                        <p:tgtEl>
                                          <p:spTgt spid="378"/>
                                        </p:tgtEl>
                                      </p:cBhvr>
                                    </p:animEffect>
                                  </p:childTnLst>
                                </p:cTn>
                              </p:par>
                            </p:childTnLst>
                          </p:cTn>
                        </p:par>
                      </p:childTnLst>
                    </p:cTn>
                  </p:par>
                  <p:par>
                    <p:cTn id="33" nodeType="clickEffect" fill="hold">
                      <p:stCondLst>
                        <p:cond delay="indefinite"/>
                      </p:stCondLst>
                      <p:childTnLst>
                        <p:par>
                          <p:cTn id="34" nodeType="withEffect" fill="hold">
                            <p:stCondLst>
                              <p:cond delay="0"/>
                            </p:stCondLst>
                            <p:childTnLst>
                              <p:par>
                                <p:cTn id="35" nodeType="clickEffect" fill="hold" presetClass="entr" presetID="3" presetSubtype="10">
                                  <p:stCondLst>
                                    <p:cond delay="0"/>
                                  </p:stCondLst>
                                  <p:childTnLst>
                                    <p:set>
                                      <p:cBhvr>
                                        <p:cTn id="36" dur="1" fill="hold">
                                          <p:stCondLst>
                                            <p:cond delay="0"/>
                                          </p:stCondLst>
                                        </p:cTn>
                                        <p:tgtEl>
                                          <p:spTgt spid="379"/>
                                        </p:tgtEl>
                                        <p:attrNameLst>
                                          <p:attrName>style.visibility</p:attrName>
                                        </p:attrNameLst>
                                      </p:cBhvr>
                                      <p:to>
                                        <p:strVal val="visible"/>
                                      </p:to>
                                    </p:set>
                                    <p:animEffect filter="blinds(horizontal)" transition="in">
                                      <p:cBhvr additive="repl">
                                        <p:cTn id="37" dur="500"/>
                                        <p:tgtEl>
                                          <p:spTgt spid="3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CustomShape 1"/>
          <p:cNvSpPr/>
          <p:nvPr/>
        </p:nvSpPr>
        <p:spPr>
          <a:xfrm>
            <a:off x="250560" y="1413000"/>
            <a:ext cx="8568720" cy="446364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Borg i GalI (1979) kažu da općenito uzorka mora biti velik kada: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1. postoji puno varijabli</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2. se očekuju ili predviđaju samo male razlike ili male povezanosti</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3. će se uzorak podijeliti u podskupine</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4. je uzorak heterogen u smislu varijabli koje se proučavaju</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5. nisu dostupne pouzdane mjere zavisne varijable</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1" lang="hr-HR" sz="1800" spc="-1" strike="noStrike">
                <a:solidFill>
                  <a:srgbClr val="404040"/>
                </a:solidFill>
                <a:latin typeface="Trebuchet MS"/>
              </a:rPr>
              <a:t>Kvalitativni podaci </a:t>
            </a:r>
            <a:r>
              <a:rPr b="0" lang="hr-HR" sz="1800" spc="-1" strike="noStrike">
                <a:solidFill>
                  <a:srgbClr val="404040"/>
                </a:solidFill>
                <a:latin typeface="Trebuchet MS"/>
              </a:rPr>
              <a:t>(iskustvo istraživača može odrediti veličinu uzorka) te</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         </a:t>
            </a:r>
            <a:r>
              <a:rPr b="1" lang="hr-HR" sz="1800" spc="-1" strike="noStrike">
                <a:solidFill>
                  <a:srgbClr val="404040"/>
                </a:solidFill>
                <a:latin typeface="Trebuchet MS"/>
              </a:rPr>
              <a:t>kvantitativni podaci </a:t>
            </a:r>
            <a:r>
              <a:rPr b="0" lang="hr-HR" sz="1800" spc="-1" strike="noStrike">
                <a:solidFill>
                  <a:srgbClr val="404040"/>
                </a:solidFill>
                <a:latin typeface="Trebuchet MS"/>
              </a:rPr>
              <a:t>(precizna veličina uzorka može se izračunati).</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258840" y="286560"/>
            <a:ext cx="1089612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Odlike neznanstvene i znanstvene spoznaje</a:t>
            </a:r>
            <a:endParaRPr b="0" lang="hr-HR" sz="4800" spc="-1" strike="noStrike">
              <a:latin typeface="Arial"/>
            </a:endParaRPr>
          </a:p>
        </p:txBody>
      </p:sp>
      <p:graphicFrame>
        <p:nvGraphicFramePr>
          <p:cNvPr id="317" name="Table 2"/>
          <p:cNvGraphicFramePr/>
          <p:nvPr/>
        </p:nvGraphicFramePr>
        <p:xfrm>
          <a:off x="1885320" y="1742400"/>
          <a:ext cx="8127360" cy="4569120"/>
        </p:xfrm>
        <a:graphic>
          <a:graphicData uri="http://schemas.openxmlformats.org/drawingml/2006/table">
            <a:tbl>
              <a:tblPr/>
              <a:tblGrid>
                <a:gridCol w="2077560"/>
                <a:gridCol w="2976480"/>
                <a:gridCol w="3073680"/>
              </a:tblGrid>
              <a:tr h="456840">
                <a:tc>
                  <a:txBody>
                    <a:bodyPr lIns="65520" rIns="65520">
                      <a:noAutofit/>
                    </a:bodyPr>
                    <a:p>
                      <a:pPr>
                        <a:lnSpc>
                          <a:spcPct val="115000"/>
                        </a:lnSpc>
                        <a:spcAft>
                          <a:spcPts val="1001"/>
                        </a:spcAft>
                      </a:pPr>
                      <a:r>
                        <a:rPr b="1" lang="hr-HR" sz="1400" spc="-1" strike="noStrike">
                          <a:solidFill>
                            <a:srgbClr val="ff0000"/>
                          </a:solidFill>
                          <a:latin typeface="Calibri"/>
                          <a:ea typeface="Calibri"/>
                        </a:rPr>
                        <a:t>SVOJSTVA</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1" lang="hr-HR" sz="1400" spc="-1" strike="noStrike">
                          <a:solidFill>
                            <a:srgbClr val="ff0000"/>
                          </a:solidFill>
                          <a:latin typeface="Calibri"/>
                          <a:ea typeface="Calibri"/>
                        </a:rPr>
                        <a:t>NEZNANSTVENA</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1" lang="hr-HR" sz="1400" spc="-1" strike="noStrike">
                          <a:solidFill>
                            <a:srgbClr val="ff0000"/>
                          </a:solidFill>
                          <a:latin typeface="Calibri"/>
                          <a:ea typeface="Calibri"/>
                        </a:rPr>
                        <a:t>ZNANSTVENA</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6840">
                <a:tc>
                  <a:txBody>
                    <a:bodyPr lIns="65520" rIns="65520">
                      <a:noAutofit/>
                    </a:bodyPr>
                    <a:p>
                      <a:pPr>
                        <a:lnSpc>
                          <a:spcPct val="115000"/>
                        </a:lnSpc>
                        <a:spcAft>
                          <a:spcPts val="1001"/>
                        </a:spcAft>
                      </a:pPr>
                      <a:r>
                        <a:rPr b="1" lang="hr-HR" sz="1400" spc="-1" strike="noStrike">
                          <a:solidFill>
                            <a:srgbClr val="000000"/>
                          </a:solidFill>
                          <a:latin typeface="Calibri"/>
                          <a:ea typeface="Calibri"/>
                        </a:rPr>
                        <a:t>Opći pristup</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Intuitivan zdravo-razumski</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Empirijski</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6840">
                <a:tc>
                  <a:txBody>
                    <a:bodyPr lIns="65520" rIns="65520">
                      <a:noAutofit/>
                    </a:bodyPr>
                    <a:p>
                      <a:pPr>
                        <a:lnSpc>
                          <a:spcPct val="115000"/>
                        </a:lnSpc>
                        <a:spcAft>
                          <a:spcPts val="1001"/>
                        </a:spcAft>
                      </a:pPr>
                      <a:r>
                        <a:rPr b="1" lang="hr-HR" sz="1400" spc="-1" strike="noStrike">
                          <a:solidFill>
                            <a:srgbClr val="000000"/>
                          </a:solidFill>
                          <a:latin typeface="Calibri"/>
                          <a:ea typeface="Calibri"/>
                        </a:rPr>
                        <a:t>Definicije pojmova</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Nejasne, dvosmislene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Jasne, operacionalne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6840">
                <a:tc>
                  <a:txBody>
                    <a:bodyPr lIns="65520" rIns="65520">
                      <a:noAutofit/>
                    </a:bodyPr>
                    <a:p>
                      <a:pPr>
                        <a:lnSpc>
                          <a:spcPct val="115000"/>
                        </a:lnSpc>
                        <a:spcAft>
                          <a:spcPts val="1001"/>
                        </a:spcAft>
                      </a:pPr>
                      <a:r>
                        <a:rPr b="1" lang="hr-HR" sz="1400" spc="-1" strike="noStrike">
                          <a:solidFill>
                            <a:srgbClr val="000000"/>
                          </a:solidFill>
                          <a:latin typeface="Calibri"/>
                          <a:ea typeface="Calibri"/>
                        </a:rPr>
                        <a:t>Pretpostavke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Neprovjerljive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Provjerljive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6840">
                <a:tc>
                  <a:txBody>
                    <a:bodyPr lIns="65520" rIns="65520">
                      <a:noAutofit/>
                    </a:bodyPr>
                    <a:p>
                      <a:pPr>
                        <a:lnSpc>
                          <a:spcPct val="115000"/>
                        </a:lnSpc>
                        <a:spcAft>
                          <a:spcPts val="1001"/>
                        </a:spcAft>
                      </a:pPr>
                      <a:r>
                        <a:rPr b="1" lang="hr-HR" sz="1400" spc="-1" strike="noStrike">
                          <a:solidFill>
                            <a:srgbClr val="000000"/>
                          </a:solidFill>
                          <a:latin typeface="Calibri"/>
                          <a:ea typeface="Calibri"/>
                        </a:rPr>
                        <a:t>Opažanje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Prigodno, nesustavno</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Sustavno</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6840">
                <a:tc>
                  <a:txBody>
                    <a:bodyPr lIns="65520" rIns="65520">
                      <a:noAutofit/>
                    </a:bodyPr>
                    <a:p>
                      <a:pPr>
                        <a:lnSpc>
                          <a:spcPct val="115000"/>
                        </a:lnSpc>
                        <a:spcAft>
                          <a:spcPts val="1001"/>
                        </a:spcAft>
                      </a:pPr>
                      <a:r>
                        <a:rPr b="1" lang="hr-HR" sz="1400" spc="-1" strike="noStrike">
                          <a:solidFill>
                            <a:srgbClr val="000000"/>
                          </a:solidFill>
                          <a:latin typeface="Calibri"/>
                          <a:ea typeface="Calibri"/>
                        </a:rPr>
                        <a:t>Mjerenje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Nevaljano, nepouzdano</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Valjano, pouzdano</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6840">
                <a:tc>
                  <a:txBody>
                    <a:bodyPr lIns="65520" rIns="65520">
                      <a:noAutofit/>
                    </a:bodyPr>
                    <a:p>
                      <a:pPr>
                        <a:lnSpc>
                          <a:spcPct val="115000"/>
                        </a:lnSpc>
                        <a:spcAft>
                          <a:spcPts val="1001"/>
                        </a:spcAft>
                      </a:pPr>
                      <a:r>
                        <a:rPr b="1" lang="hr-HR" sz="1400" spc="-1" strike="noStrike">
                          <a:solidFill>
                            <a:srgbClr val="000000"/>
                          </a:solidFill>
                          <a:latin typeface="Calibri"/>
                          <a:ea typeface="Calibri"/>
                        </a:rPr>
                        <a:t>Instrumenti</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Netočni, neprecizni</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Točni, precizni</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6840">
                <a:tc>
                  <a:txBody>
                    <a:bodyPr lIns="65520" rIns="65520">
                      <a:noAutofit/>
                    </a:bodyPr>
                    <a:p>
                      <a:pPr>
                        <a:lnSpc>
                          <a:spcPct val="115000"/>
                        </a:lnSpc>
                        <a:spcAft>
                          <a:spcPts val="1001"/>
                        </a:spcAft>
                      </a:pPr>
                      <a:r>
                        <a:rPr b="1" lang="hr-HR" sz="1400" spc="-1" strike="noStrike">
                          <a:solidFill>
                            <a:srgbClr val="000000"/>
                          </a:solidFill>
                          <a:latin typeface="Calibri"/>
                          <a:ea typeface="Calibri"/>
                        </a:rPr>
                        <a:t>Izvještavanje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Subjektivno</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Objektivno</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6840">
                <a:tc>
                  <a:txBody>
                    <a:bodyPr lIns="65520" rIns="65520">
                      <a:noAutofit/>
                    </a:bodyPr>
                    <a:p>
                      <a:pPr>
                        <a:lnSpc>
                          <a:spcPct val="115000"/>
                        </a:lnSpc>
                        <a:spcAft>
                          <a:spcPts val="1001"/>
                        </a:spcAft>
                      </a:pPr>
                      <a:r>
                        <a:rPr b="1" lang="hr-HR" sz="1400" spc="-1" strike="noStrike">
                          <a:solidFill>
                            <a:srgbClr val="000000"/>
                          </a:solidFill>
                          <a:latin typeface="Calibri"/>
                          <a:ea typeface="Calibri"/>
                        </a:rPr>
                        <a:t>Zaključci</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Subjektivni, impresije</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Utemeljeni na činjenicama</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r h="457920">
                <a:tc>
                  <a:txBody>
                    <a:bodyPr lIns="65520" rIns="65520">
                      <a:noAutofit/>
                    </a:bodyPr>
                    <a:p>
                      <a:pPr>
                        <a:lnSpc>
                          <a:spcPct val="115000"/>
                        </a:lnSpc>
                        <a:spcAft>
                          <a:spcPts val="1001"/>
                        </a:spcAft>
                      </a:pPr>
                      <a:r>
                        <a:rPr b="1" lang="hr-HR" sz="1400" spc="-1" strike="noStrike">
                          <a:solidFill>
                            <a:srgbClr val="000000"/>
                          </a:solidFill>
                          <a:latin typeface="Calibri"/>
                          <a:ea typeface="Calibri"/>
                        </a:rPr>
                        <a:t>Stav</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Nekritičan</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c>
                  <a:txBody>
                    <a:bodyPr lIns="65520" rIns="65520">
                      <a:noAutofit/>
                    </a:bodyPr>
                    <a:p>
                      <a:pPr algn="ctr">
                        <a:lnSpc>
                          <a:spcPct val="115000"/>
                        </a:lnSpc>
                        <a:spcAft>
                          <a:spcPts val="1001"/>
                        </a:spcAft>
                      </a:pPr>
                      <a:r>
                        <a:rPr b="0" lang="hr-HR" sz="1400" spc="-1" strike="noStrike">
                          <a:solidFill>
                            <a:srgbClr val="000000"/>
                          </a:solidFill>
                          <a:latin typeface="Calibri"/>
                          <a:ea typeface="Calibri"/>
                        </a:rPr>
                        <a:t>Kritičan</a:t>
                      </a:r>
                      <a:endParaRPr b="0" lang="hr-HR" sz="1400" spc="-1" strike="noStrike">
                        <a:latin typeface="Arial"/>
                      </a:endParaRPr>
                    </a:p>
                  </a:txBody>
                  <a:tcPr marL="65520" marR="6552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Pogreška pri odabiru uzorka</a:t>
            </a:r>
            <a:endParaRPr b="0" lang="hr-HR" sz="3600" spc="-1" strike="noStrike">
              <a:latin typeface="Arial"/>
            </a:endParaRPr>
          </a:p>
        </p:txBody>
      </p:sp>
      <p:sp>
        <p:nvSpPr>
          <p:cNvPr id="383" name="CustomShape 2"/>
          <p:cNvSpPr/>
          <p:nvPr/>
        </p:nvSpPr>
        <p:spPr>
          <a:xfrm>
            <a:off x="394920" y="1700280"/>
            <a:ext cx="7970400" cy="416844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Razlika između aritmetičke sredine uzorka i aritmetičke sredine populacije</a:t>
            </a:r>
            <a:endParaRPr b="0" lang="hr-HR" sz="1800" spc="-1" strike="noStrike">
              <a:latin typeface="Arial"/>
            </a:endParaRPr>
          </a:p>
        </p:txBody>
      </p:sp>
      <p:pic>
        <p:nvPicPr>
          <p:cNvPr id="384" name="Picture 4" descr=""/>
          <p:cNvPicPr/>
          <p:nvPr/>
        </p:nvPicPr>
        <p:blipFill>
          <a:blip r:embed="rId1"/>
          <a:stretch/>
        </p:blipFill>
        <p:spPr>
          <a:xfrm>
            <a:off x="2771640" y="1989000"/>
            <a:ext cx="3240000" cy="3192120"/>
          </a:xfrm>
          <a:prstGeom prst="rect">
            <a:avLst/>
          </a:prstGeom>
          <a:ln>
            <a:noFill/>
          </a:ln>
        </p:spPr>
      </p:pic>
      <p:sp>
        <p:nvSpPr>
          <p:cNvPr id="385" name="CustomShape 3"/>
          <p:cNvSpPr/>
          <p:nvPr/>
        </p:nvSpPr>
        <p:spPr>
          <a:xfrm>
            <a:off x="324000" y="5229360"/>
            <a:ext cx="8568720" cy="1067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640" algn="just">
              <a:lnSpc>
                <a:spcPct val="100000"/>
              </a:lnSpc>
              <a:buClr>
                <a:srgbClr val="000000"/>
              </a:buClr>
              <a:buSzPct val="45000"/>
              <a:buFont typeface="Wingdings" charset="2"/>
              <a:buChar char=""/>
            </a:pPr>
            <a:r>
              <a:rPr b="0" lang="hr-HR" sz="1600" spc="-1" strike="noStrike">
                <a:solidFill>
                  <a:srgbClr val="000000"/>
                </a:solidFill>
                <a:latin typeface="Arial"/>
                <a:ea typeface="DejaVu Sans"/>
              </a:rPr>
              <a:t>Primjerice, uzmemo li velik broj uzoraka iz populacije i izmjerimo prosječnu vrijednost svakog uzorka, aritmetičke sredine tih uzoraka neće biti iistovjetne. Neke će biti razmjerno visoke, neke razmjerno niske, a mnoge će se grupirati oko prosjeka ili aritmetičke sredine uzoraka.</a:t>
            </a: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Ostali čimbenici</a:t>
            </a:r>
            <a:endParaRPr b="0" lang="hr-HR" sz="3600" spc="-1" strike="noStrike">
              <a:latin typeface="Arial"/>
            </a:endParaRPr>
          </a:p>
        </p:txBody>
      </p:sp>
      <p:sp>
        <p:nvSpPr>
          <p:cNvPr id="387"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lvl="1" marL="839520" indent="-495000">
              <a:lnSpc>
                <a:spcPct val="100000"/>
              </a:lnSpc>
              <a:spcBef>
                <a:spcPts val="198"/>
              </a:spcBef>
              <a:spcAft>
                <a:spcPts val="400"/>
              </a:spcAft>
              <a:buClr>
                <a:srgbClr val="e48312"/>
              </a:buClr>
              <a:buFont typeface="Calibri"/>
              <a:buAutoNum type="arabicPeriod" startAt="2"/>
            </a:pPr>
            <a:r>
              <a:rPr b="0" lang="hr-HR" sz="1600" spc="-1" strike="noStrike">
                <a:solidFill>
                  <a:srgbClr val="404040"/>
                </a:solidFill>
                <a:latin typeface="Trebuchet MS"/>
              </a:rPr>
              <a:t>Reprezentativnost i osnovni parametri uzorka</a:t>
            </a:r>
            <a:endParaRPr b="0" lang="hr-HR" sz="1600" spc="-1" strike="noStrike">
              <a:latin typeface="Arial"/>
            </a:endParaRPr>
          </a:p>
          <a:p>
            <a:pPr lvl="1" marL="839520" indent="-495000">
              <a:lnSpc>
                <a:spcPct val="100000"/>
              </a:lnSpc>
              <a:spcBef>
                <a:spcPts val="198"/>
              </a:spcBef>
              <a:spcAft>
                <a:spcPts val="400"/>
              </a:spcAft>
              <a:buClr>
                <a:srgbClr val="e48312"/>
              </a:buClr>
              <a:buFont typeface="Calibri"/>
              <a:buAutoNum type="arabicPeriod" startAt="2"/>
            </a:pPr>
            <a:r>
              <a:rPr b="0" lang="hr-HR" sz="1600" spc="-1" strike="noStrike">
                <a:solidFill>
                  <a:srgbClr val="404040"/>
                </a:solidFill>
                <a:latin typeface="Trebuchet MS"/>
              </a:rPr>
              <a:t>Pristup uzorku (moguć i praktičan)</a:t>
            </a:r>
            <a:endParaRPr b="0" lang="hr-HR" sz="1600" spc="-1" strike="noStrike">
              <a:latin typeface="Arial"/>
            </a:endParaRPr>
          </a:p>
          <a:p>
            <a:pPr lvl="1" marL="839520" indent="-495000">
              <a:lnSpc>
                <a:spcPct val="100000"/>
              </a:lnSpc>
              <a:spcBef>
                <a:spcPts val="198"/>
              </a:spcBef>
              <a:spcAft>
                <a:spcPts val="400"/>
              </a:spcAft>
              <a:buClr>
                <a:srgbClr val="e48312"/>
              </a:buClr>
              <a:buFont typeface="Calibri"/>
              <a:buAutoNum type="arabicPeriod" startAt="2"/>
            </a:pPr>
            <a:r>
              <a:rPr b="0" lang="hr-HR" sz="1600" spc="-1" strike="noStrike">
                <a:solidFill>
                  <a:srgbClr val="404040"/>
                </a:solidFill>
                <a:latin typeface="Trebuchet MS"/>
              </a:rPr>
              <a:t>Strategija odabira uzorka </a:t>
            </a:r>
            <a:endParaRPr b="0" lang="hr-HR" sz="1600" spc="-1" strike="noStrike">
              <a:latin typeface="Arial"/>
            </a:endParaRPr>
          </a:p>
          <a:p>
            <a:pPr>
              <a:lnSpc>
                <a:spcPct val="100000"/>
              </a:lnSpc>
              <a:spcBef>
                <a:spcPts val="1199"/>
              </a:spcBef>
              <a:spcAft>
                <a:spcPts val="198"/>
              </a:spcAft>
            </a:pPr>
            <a:endParaRPr b="0" lang="hr-HR" sz="1600" spc="-1" strike="noStrike">
              <a:latin typeface="Arial"/>
            </a:endParaRPr>
          </a:p>
        </p:txBody>
      </p:sp>
      <p:pic>
        <p:nvPicPr>
          <p:cNvPr id="388" name="Picture 4" descr=""/>
          <p:cNvPicPr/>
          <p:nvPr/>
        </p:nvPicPr>
        <p:blipFill>
          <a:blip r:embed="rId1"/>
          <a:stretch/>
        </p:blipFill>
        <p:spPr>
          <a:xfrm>
            <a:off x="1979640" y="2924280"/>
            <a:ext cx="4687560" cy="341568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Vrste uzorka</a:t>
            </a:r>
            <a:endParaRPr b="0" lang="hr-HR" sz="3600" spc="-1" strike="noStrike">
              <a:latin typeface="Arial"/>
            </a:endParaRPr>
          </a:p>
        </p:txBody>
      </p:sp>
      <p:pic>
        <p:nvPicPr>
          <p:cNvPr id="390" name="Picture 4" descr=""/>
          <p:cNvPicPr/>
          <p:nvPr/>
        </p:nvPicPr>
        <p:blipFill>
          <a:blip r:embed="rId1"/>
          <a:stretch/>
        </p:blipFill>
        <p:spPr>
          <a:xfrm>
            <a:off x="1187280" y="1844640"/>
            <a:ext cx="6624360" cy="403524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179280" y="188640"/>
            <a:ext cx="8785080" cy="6048000"/>
          </a:xfrm>
          <a:prstGeom prst="rect">
            <a:avLst/>
          </a:prstGeom>
          <a:noFill/>
          <a:ln>
            <a:noFill/>
          </a:ln>
        </p:spPr>
        <p:style>
          <a:lnRef idx="0"/>
          <a:fillRef idx="0"/>
          <a:effectRef idx="0"/>
          <a:fontRef idx="minor"/>
        </p:style>
        <p:txBody>
          <a:bodyPr lIns="0" rIns="0" tIns="45000" bIns="45000">
            <a:normAutofit/>
          </a:bodyPr>
          <a:p>
            <a:pPr marL="342720" indent="-342360" algn="just">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Kod </a:t>
            </a:r>
            <a:r>
              <a:rPr b="1" lang="hr-HR" sz="1800" spc="-1" strike="noStrike">
                <a:solidFill>
                  <a:srgbClr val="404040"/>
                </a:solidFill>
                <a:latin typeface="Trebuchet MS"/>
              </a:rPr>
              <a:t>jednostavnih slučajnih uzoraka</a:t>
            </a:r>
            <a:r>
              <a:rPr b="0" lang="hr-HR" sz="1800" spc="-1" strike="noStrike">
                <a:solidFill>
                  <a:srgbClr val="404040"/>
                </a:solidFill>
                <a:latin typeface="Trebuchet MS"/>
              </a:rPr>
              <a:t>, svaki pripadnik populaciie koia se istražuje ima podjednaku šansu da bude odabran, a vjerojatnost da će biti odabran pojedini pripadnik populacije nije pod utjecajem odabira drugih dlanova populacije, tj. svaki odabir je potpuno nezavisno dd sljedećeg.</a:t>
            </a:r>
            <a:endParaRPr b="0" lang="hr-HR" sz="1800" spc="-1" strike="noStrike">
              <a:latin typeface="Arial"/>
            </a:endParaRPr>
          </a:p>
          <a:p>
            <a:pPr algn="just">
              <a:lnSpc>
                <a:spcPct val="100000"/>
              </a:lnSpc>
              <a:spcBef>
                <a:spcPts val="1199"/>
              </a:spcBef>
              <a:spcAft>
                <a:spcPts val="198"/>
              </a:spcAft>
            </a:pPr>
            <a:endParaRPr b="0" lang="hr-HR" sz="1800" spc="-1" strike="noStrike">
              <a:latin typeface="Arial"/>
            </a:endParaRPr>
          </a:p>
          <a:p>
            <a:pPr marL="342720" indent="-342360" algn="just">
              <a:lnSpc>
                <a:spcPct val="100000"/>
              </a:lnSpc>
              <a:spcBef>
                <a:spcPts val="1199"/>
              </a:spcBef>
              <a:spcAft>
                <a:spcPts val="198"/>
              </a:spcAft>
              <a:buClr>
                <a:srgbClr val="a5300f"/>
              </a:buClr>
              <a:buSzPct val="80000"/>
              <a:buFont typeface="Wingdings 3" charset="2"/>
              <a:buChar char=""/>
            </a:pPr>
            <a:r>
              <a:rPr b="1" lang="hr-HR" sz="1800" spc="-1" strike="noStrike">
                <a:solidFill>
                  <a:srgbClr val="404040"/>
                </a:solidFill>
                <a:latin typeface="Trebuchet MS"/>
              </a:rPr>
              <a:t>Stratificirani odabir uzorka </a:t>
            </a:r>
            <a:r>
              <a:rPr b="0" lang="hr-HR" sz="1800" spc="-1" strike="noStrike">
                <a:solidFill>
                  <a:srgbClr val="404040"/>
                </a:solidFill>
                <a:latin typeface="Trebuchet MS"/>
              </a:rPr>
              <a:t>uključuje podjelu populacije u homogene skupine, a svaka skupina sadrži ispitanike sa sličnim obilježjima. Na primjer, skupina A može sadržavati muškarce, a skupina B žene.</a:t>
            </a:r>
            <a:endParaRPr b="0" lang="hr-HR" sz="1800" spc="-1" strike="noStrike">
              <a:latin typeface="Arial"/>
            </a:endParaRPr>
          </a:p>
          <a:p>
            <a:pPr algn="just">
              <a:lnSpc>
                <a:spcPct val="100000"/>
              </a:lnSpc>
              <a:spcBef>
                <a:spcPts val="1199"/>
              </a:spcBef>
              <a:spcAft>
                <a:spcPts val="198"/>
              </a:spcAft>
            </a:pPr>
            <a:endParaRPr b="0" lang="hr-HR" sz="1800" spc="-1" strike="noStrike">
              <a:latin typeface="Arial"/>
            </a:endParaRPr>
          </a:p>
          <a:p>
            <a:pPr marL="342720" indent="-342360" algn="just">
              <a:lnSpc>
                <a:spcPct val="100000"/>
              </a:lnSpc>
              <a:spcBef>
                <a:spcPts val="1199"/>
              </a:spcBef>
              <a:spcAft>
                <a:spcPts val="198"/>
              </a:spcAft>
              <a:buClr>
                <a:srgbClr val="a5300f"/>
              </a:buClr>
              <a:buSzPct val="80000"/>
              <a:buFont typeface="Wingdings 3" charset="2"/>
              <a:buChar char=""/>
            </a:pPr>
            <a:r>
              <a:rPr b="1" lang="hr-HR" sz="1800" spc="-1" strike="noStrike">
                <a:solidFill>
                  <a:srgbClr val="404040"/>
                </a:solidFill>
                <a:latin typeface="Trebuchet MS"/>
              </a:rPr>
              <a:t>Klasterski uzorak </a:t>
            </a:r>
            <a:r>
              <a:rPr b="0" lang="hr-HR" sz="1800" spc="-1" strike="noStrike">
                <a:solidFill>
                  <a:srgbClr val="404040"/>
                </a:solidFill>
                <a:latin typeface="Trebuchet MS"/>
              </a:rPr>
              <a:t>se koristi kada je populacija vrlo velika i heterogena, pa se izbor slučajnog uzorka temelji na odabiru (strogih) parametara, kako bi generalizacija zaključaka bila opravdana. </a:t>
            </a:r>
            <a:endParaRPr b="0" lang="hr-HR" sz="1800" spc="-1" strike="noStrike">
              <a:latin typeface="Arial"/>
            </a:endParaRPr>
          </a:p>
          <a:p>
            <a:pPr algn="just">
              <a:lnSpc>
                <a:spcPct val="100000"/>
              </a:lnSpc>
              <a:spcBef>
                <a:spcPts val="1199"/>
              </a:spcBef>
              <a:spcAft>
                <a:spcPts val="198"/>
              </a:spcAft>
            </a:pPr>
            <a:endParaRPr b="0" lang="hr-HR" sz="1800" spc="-1" strike="noStrike">
              <a:latin typeface="Arial"/>
            </a:endParaRPr>
          </a:p>
          <a:p>
            <a:pPr marL="342720" indent="-342360" algn="just">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Kod </a:t>
            </a:r>
            <a:r>
              <a:rPr b="1" i="1" lang="hr-HR" sz="1800" spc="-1" strike="noStrike">
                <a:solidFill>
                  <a:srgbClr val="404040"/>
                </a:solidFill>
                <a:latin typeface="Trebuchet MS"/>
              </a:rPr>
              <a:t>intervalnog (sistemskog) uzorka </a:t>
            </a:r>
            <a:r>
              <a:rPr b="0" lang="hr-HR" sz="1800" spc="-1" strike="noStrike">
                <a:solidFill>
                  <a:srgbClr val="404040"/>
                </a:solidFill>
                <a:latin typeface="Trebuchet MS"/>
              </a:rPr>
              <a:t>formiramo interval određene širine, ovisno o željenoj pouzdanosti (ili povjerenju) procjene – što je interval širi, procjena je pouzdanija,  tj. veća je vjerojatnost da će se u njemu naći aritmetičku sredinu populacije.</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90360" indent="-90000">
              <a:lnSpc>
                <a:spcPct val="100000"/>
              </a:lnSpc>
              <a:spcBef>
                <a:spcPts val="1199"/>
              </a:spcBef>
              <a:spcAft>
                <a:spcPts val="198"/>
              </a:spcAft>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CustomShape 1"/>
          <p:cNvSpPr/>
          <p:nvPr/>
        </p:nvSpPr>
        <p:spPr>
          <a:xfrm>
            <a:off x="178920" y="189000"/>
            <a:ext cx="8713440" cy="597636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Odabir </a:t>
            </a:r>
            <a:r>
              <a:rPr b="1" lang="hr-HR" sz="1800" spc="-1" strike="noStrike">
                <a:solidFill>
                  <a:srgbClr val="404040"/>
                </a:solidFill>
                <a:latin typeface="Trebuchet MS"/>
              </a:rPr>
              <a:t>prigodnog uzorka </a:t>
            </a:r>
            <a:r>
              <a:rPr b="0" lang="hr-HR" sz="1800" spc="-1" strike="noStrike">
                <a:solidFill>
                  <a:srgbClr val="404040"/>
                </a:solidFill>
                <a:latin typeface="Trebuchet MS"/>
              </a:rPr>
              <a:t>uključuje odabir najbližih pojedinaca kao ispitanika i nastavljanje tog procesa sve dok se ne dostigne tražena veličina uzorka.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Odabir </a:t>
            </a:r>
            <a:r>
              <a:rPr b="1" lang="hr-HR" sz="1800" spc="-1" strike="noStrike">
                <a:solidFill>
                  <a:srgbClr val="404040"/>
                </a:solidFill>
                <a:latin typeface="Trebuchet MS"/>
              </a:rPr>
              <a:t>kvotnog uzorka </a:t>
            </a:r>
            <a:r>
              <a:rPr b="0" lang="hr-HR" sz="1800" spc="-1" strike="noStrike">
                <a:solidFill>
                  <a:srgbClr val="404040"/>
                </a:solidFill>
                <a:latin typeface="Trebuchet MS"/>
              </a:rPr>
              <a:t>opisuje se kao neslučajni ekvivalent stratificiranog uzorka. Poput stratificiranog uzorka, kvotni uzorak pokušava reprezentirati značajna obilježja (strata) šire populacije; međutim, za razliku od stratificiranog uzorka, namjera je kvotnog uzorka da ta obilježja reprezentira u proporcijama u kojima se ona mogu naći u široj populaciji.</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U odabiru </a:t>
            </a:r>
            <a:r>
              <a:rPr b="1" lang="hr-HR" sz="1800" spc="-1" strike="noStrike">
                <a:solidFill>
                  <a:srgbClr val="404040"/>
                </a:solidFill>
                <a:latin typeface="Trebuchet MS"/>
              </a:rPr>
              <a:t>uzorka lančane reakcije </a:t>
            </a:r>
            <a:r>
              <a:rPr b="0" lang="hr-HR" sz="1800" spc="-1" strike="noStrike">
                <a:solidFill>
                  <a:srgbClr val="404040"/>
                </a:solidFill>
                <a:latin typeface="Trebuchet MS"/>
              </a:rPr>
              <a:t>ili tzv. tipa "lavine" istraživači određuju mali broj osoba koje imaju obilježja koja njih zanimaju. Ti ljudi se zatim koriste kao informatori da bi se prepoznalo ili istaživače stavilo u kontakt s drugima koje se može uključiti, a oni pak identificiraju iduće ispitanike - odatle naziv "uzorak tipa lavine“.</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1" lang="hr-HR" sz="1800" spc="-1" strike="noStrike">
                <a:solidFill>
                  <a:srgbClr val="404040"/>
                </a:solidFill>
                <a:latin typeface="Trebuchet MS"/>
              </a:rPr>
              <a:t>Uzorak prema odluci istraživača </a:t>
            </a:r>
            <a:r>
              <a:rPr b="0" lang="hr-HR" sz="1800" spc="-1" strike="noStrike">
                <a:solidFill>
                  <a:srgbClr val="404040"/>
                </a:solidFill>
                <a:latin typeface="Trebuchet MS"/>
              </a:rPr>
              <a:t>ovisi o znanju, iskustvu i karakteristici istraživanja koje se provodi. Može biti namjerno (neskriveno) ili slučajno selektivan i pristran.</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1"/>
          <p:cNvSpPr/>
          <p:nvPr/>
        </p:nvSpPr>
        <p:spPr>
          <a:xfrm>
            <a:off x="1130400" y="2404800"/>
            <a:ext cx="5827320" cy="1645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r>
              <a:rPr b="1" lang="hr-HR" sz="2400" spc="-1" strike="noStrike">
                <a:solidFill>
                  <a:srgbClr val="e84c22"/>
                </a:solidFill>
                <a:latin typeface="Calibri Light"/>
              </a:rPr>
              <a:t>PRETRAŽIVANJE I ANALIZA LITERATURE S RAZUMIJEVANJEM I KRITIČKIM OSVRTOM</a:t>
            </a:r>
            <a:endParaRPr b="0" lang="hr-HR" sz="24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CustomShape 1"/>
          <p:cNvSpPr/>
          <p:nvPr/>
        </p:nvSpPr>
        <p:spPr>
          <a:xfrm>
            <a:off x="609120" y="609120"/>
            <a:ext cx="6348240" cy="13204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hr-HR" sz="2000" spc="-1" strike="noStrike">
                <a:solidFill>
                  <a:srgbClr val="a5300f"/>
                </a:solidFill>
                <a:latin typeface="Trebuchet MS"/>
              </a:rPr>
              <a:t>PRETRAŽIVANJE I ANALIZA LITERATURE S RAZUMIJEVANJEM I KRITIČKIM OSVRTOM (3)</a:t>
            </a:r>
            <a:endParaRPr b="0" lang="hr-HR" sz="2000" spc="-1" strike="noStrike">
              <a:latin typeface="Arial"/>
            </a:endParaRPr>
          </a:p>
        </p:txBody>
      </p:sp>
      <p:grpSp>
        <p:nvGrpSpPr>
          <p:cNvPr id="395" name="Group 2"/>
          <p:cNvGrpSpPr/>
          <p:nvPr/>
        </p:nvGrpSpPr>
        <p:grpSpPr>
          <a:xfrm>
            <a:off x="762120" y="1981080"/>
            <a:ext cx="7695720" cy="4489200"/>
            <a:chOff x="762120" y="1981080"/>
            <a:chExt cx="7695720" cy="4489200"/>
          </a:xfrm>
        </p:grpSpPr>
        <p:sp>
          <p:nvSpPr>
            <p:cNvPr id="396" name="CustomShape 3"/>
            <p:cNvSpPr/>
            <p:nvPr/>
          </p:nvSpPr>
          <p:spPr>
            <a:xfrm>
              <a:off x="762120" y="1981080"/>
              <a:ext cx="7695720" cy="4489200"/>
            </a:xfrm>
            <a:prstGeom prst="rect">
              <a:avLst/>
            </a:prstGeom>
            <a:noFill/>
            <a:ln>
              <a:noFill/>
            </a:ln>
          </p:spPr>
          <p:style>
            <a:lnRef idx="0"/>
            <a:fillRef idx="0"/>
            <a:effectRef idx="0"/>
            <a:fontRef idx="minor"/>
          </p:style>
        </p:sp>
        <p:sp>
          <p:nvSpPr>
            <p:cNvPr id="397" name="CustomShape 4"/>
            <p:cNvSpPr/>
            <p:nvPr/>
          </p:nvSpPr>
          <p:spPr>
            <a:xfrm>
              <a:off x="2846160" y="4866840"/>
              <a:ext cx="3847680" cy="3207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Veća razina detalja</a:t>
              </a:r>
              <a:endParaRPr b="0" lang="hr-HR" sz="1000" spc="-1" strike="noStrike">
                <a:latin typeface="Arial"/>
              </a:endParaRPr>
            </a:p>
          </p:txBody>
        </p:sp>
        <p:sp>
          <p:nvSpPr>
            <p:cNvPr id="398" name="CustomShape 5"/>
            <p:cNvSpPr/>
            <p:nvPr/>
          </p:nvSpPr>
          <p:spPr>
            <a:xfrm>
              <a:off x="5251320" y="2621880"/>
              <a:ext cx="2404440" cy="2244240"/>
            </a:xfrm>
            <a:prstGeom prst="ellipse">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1" lang="hr-HR" sz="1200" spc="-1" strike="noStrike">
                  <a:solidFill>
                    <a:srgbClr val="000000"/>
                  </a:solidFill>
                  <a:latin typeface="Times New Roman"/>
                  <a:ea typeface="MS Mincho"/>
                </a:rPr>
                <a:t>TERCIJARNI IZVORI</a:t>
              </a:r>
              <a:endParaRPr b="0" lang="hr-HR" sz="1200" spc="-1" strike="noStrike">
                <a:latin typeface="Arial"/>
              </a:endParaRPr>
            </a:p>
            <a:p>
              <a:pPr>
                <a:lnSpc>
                  <a:spcPct val="100000"/>
                </a:lnSpc>
              </a:pP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Sažeci</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Katalozi</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Enciklopedije</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Rječnici</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Bibliografije</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Indeksi citiranosti</a:t>
              </a:r>
              <a:endParaRPr b="0" lang="hr-HR" sz="1200" spc="-1" strike="noStrike">
                <a:latin typeface="Arial"/>
              </a:endParaRPr>
            </a:p>
          </p:txBody>
        </p:sp>
        <p:sp>
          <p:nvSpPr>
            <p:cNvPr id="399" name="CustomShape 6"/>
            <p:cNvSpPr/>
            <p:nvPr/>
          </p:nvSpPr>
          <p:spPr>
            <a:xfrm>
              <a:off x="3166920" y="2621880"/>
              <a:ext cx="2404440" cy="2244240"/>
            </a:xfrm>
            <a:prstGeom prst="ellipse">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1" lang="hr-HR" sz="1200" spc="-1" strike="noStrike">
                  <a:solidFill>
                    <a:srgbClr val="000000"/>
                  </a:solidFill>
                  <a:latin typeface="Times New Roman"/>
                  <a:ea typeface="MS Mincho"/>
                </a:rPr>
                <a:t>SEKUNDARNI IZVORI</a:t>
              </a:r>
              <a:endParaRPr b="0" lang="hr-HR" sz="1200" spc="-1" strike="noStrike">
                <a:latin typeface="Arial"/>
              </a:endParaRPr>
            </a:p>
            <a:p>
              <a:pPr>
                <a:lnSpc>
                  <a:spcPct val="100000"/>
                </a:lnSpc>
              </a:pP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Časopisi</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Knjige</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Novine</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Neke državne publikacije</a:t>
              </a:r>
              <a:endParaRPr b="0" lang="hr-HR" sz="1200" spc="-1" strike="noStrike">
                <a:latin typeface="Arial"/>
              </a:endParaRPr>
            </a:p>
          </p:txBody>
        </p:sp>
        <p:sp>
          <p:nvSpPr>
            <p:cNvPr id="400" name="CustomShape 7"/>
            <p:cNvSpPr/>
            <p:nvPr/>
          </p:nvSpPr>
          <p:spPr>
            <a:xfrm>
              <a:off x="1082520" y="2621880"/>
              <a:ext cx="2404440" cy="2244240"/>
            </a:xfrm>
            <a:prstGeom prst="ellipse">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1" lang="hr-HR" sz="1200" spc="-1" strike="noStrike">
                  <a:solidFill>
                    <a:srgbClr val="000000"/>
                  </a:solidFill>
                  <a:latin typeface="Times New Roman"/>
                  <a:ea typeface="MS Mincho"/>
                </a:rPr>
                <a:t>PRIMARNI IZVORI</a:t>
              </a:r>
              <a:endParaRPr b="0" lang="hr-HR" sz="1200" spc="-1" strike="noStrike">
                <a:latin typeface="Arial"/>
              </a:endParaRPr>
            </a:p>
            <a:p>
              <a:pPr>
                <a:lnSpc>
                  <a:spcPct val="100000"/>
                </a:lnSpc>
              </a:pP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Izvješća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Disertacije</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E-mailovi</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Zbornici s konferencija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Neobjavljeni rukopisi</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Državne publikacije</a:t>
              </a:r>
              <a:endParaRPr b="0" lang="hr-HR" sz="1200" spc="-1" strike="noStrike">
                <a:latin typeface="Arial"/>
              </a:endParaRPr>
            </a:p>
          </p:txBody>
        </p:sp>
        <p:sp>
          <p:nvSpPr>
            <p:cNvPr id="401" name="Line 8"/>
            <p:cNvSpPr/>
            <p:nvPr/>
          </p:nvSpPr>
          <p:spPr>
            <a:xfrm flipH="1">
              <a:off x="1403280" y="5187960"/>
              <a:ext cx="5772240" cy="0"/>
            </a:xfrm>
            <a:prstGeom prst="line">
              <a:avLst/>
            </a:prstGeom>
            <a:ln w="9360">
              <a:solidFill>
                <a:srgbClr val="000000"/>
              </a:solidFill>
              <a:miter/>
              <a:tailEnd len="med" type="triangle" w="med"/>
            </a:ln>
          </p:spPr>
          <p:style>
            <a:lnRef idx="0"/>
            <a:fillRef idx="0"/>
            <a:effectRef idx="0"/>
            <a:fontRef idx="minor"/>
          </p:style>
        </p:sp>
        <p:sp>
          <p:nvSpPr>
            <p:cNvPr id="402" name="Line 9"/>
            <p:cNvSpPr/>
            <p:nvPr/>
          </p:nvSpPr>
          <p:spPr>
            <a:xfrm>
              <a:off x="1403280" y="5829480"/>
              <a:ext cx="5932440" cy="0"/>
            </a:xfrm>
            <a:prstGeom prst="line">
              <a:avLst/>
            </a:prstGeom>
            <a:ln w="9360">
              <a:solidFill>
                <a:srgbClr val="000000"/>
              </a:solidFill>
              <a:miter/>
              <a:tailEnd len="med" type="triangle" w="med"/>
            </a:ln>
          </p:spPr>
          <p:style>
            <a:lnRef idx="0"/>
            <a:fillRef idx="0"/>
            <a:effectRef idx="0"/>
            <a:fontRef idx="minor"/>
          </p:style>
        </p:sp>
        <p:sp>
          <p:nvSpPr>
            <p:cNvPr id="403" name="CustomShape 10"/>
            <p:cNvSpPr/>
            <p:nvPr/>
          </p:nvSpPr>
          <p:spPr>
            <a:xfrm>
              <a:off x="2846160" y="5508000"/>
              <a:ext cx="3847680" cy="3207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Duže vrijeme potrebno za objavu</a:t>
              </a:r>
              <a:endParaRPr b="0" lang="hr-HR" sz="1000" spc="-1" strike="noStrike">
                <a:latin typeface="Arial"/>
              </a:endParaRPr>
            </a:p>
          </p:txBody>
        </p:sp>
      </p:gr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04" name="Table 1"/>
          <p:cNvGraphicFramePr/>
          <p:nvPr/>
        </p:nvGraphicFramePr>
        <p:xfrm>
          <a:off x="0" y="0"/>
          <a:ext cx="9143640" cy="6857640"/>
        </p:xfrm>
        <a:graphic>
          <a:graphicData uri="http://schemas.openxmlformats.org/drawingml/2006/table">
            <a:tbl>
              <a:tblPr/>
              <a:tblGrid>
                <a:gridCol w="865080"/>
                <a:gridCol w="906480"/>
                <a:gridCol w="1077840"/>
                <a:gridCol w="6294600"/>
              </a:tblGrid>
              <a:tr h="700200">
                <a:tc>
                  <a:txBody>
                    <a:bodyPr lIns="90000" rIns="90000">
                      <a:noAutofit/>
                    </a:bodyPr>
                    <a:p>
                      <a:pPr algn="ctr">
                        <a:lnSpc>
                          <a:spcPct val="100000"/>
                        </a:lnSpc>
                      </a:pPr>
                      <a:r>
                        <a:rPr b="1" lang="hr-HR" sz="1000" spc="-1" strike="noStrike">
                          <a:solidFill>
                            <a:srgbClr val="000000"/>
                          </a:solidFill>
                          <a:latin typeface="Times New Roman"/>
                          <a:ea typeface="MS Mincho"/>
                        </a:rPr>
                        <a:t>Izvor</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gn="ctr">
                        <a:lnSpc>
                          <a:spcPct val="100000"/>
                        </a:lnSpc>
                      </a:pPr>
                      <a:r>
                        <a:rPr b="1" lang="hr-HR" sz="1000" spc="-1" strike="noStrike">
                          <a:solidFill>
                            <a:srgbClr val="000000"/>
                          </a:solidFill>
                          <a:latin typeface="Times New Roman"/>
                          <a:ea typeface="MS Mincho"/>
                        </a:rPr>
                        <a:t>Frekvencija objavljivanja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gn="ctr">
                        <a:lnSpc>
                          <a:spcPct val="100000"/>
                        </a:lnSpc>
                      </a:pPr>
                      <a:r>
                        <a:rPr b="1" lang="hr-HR" sz="1000" spc="-1" strike="noStrike">
                          <a:solidFill>
                            <a:srgbClr val="000000"/>
                          </a:solidFill>
                          <a:latin typeface="Times New Roman"/>
                          <a:ea typeface="MS Mincho"/>
                        </a:rPr>
                        <a:t>Format publikacije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gn="ctr">
                        <a:lnSpc>
                          <a:spcPct val="100000"/>
                        </a:lnSpc>
                      </a:pPr>
                      <a:r>
                        <a:rPr b="1" lang="hr-HR" sz="1000" spc="-1" strike="noStrike">
                          <a:solidFill>
                            <a:srgbClr val="000000"/>
                          </a:solidFill>
                          <a:latin typeface="Times New Roman"/>
                          <a:ea typeface="MS Mincho"/>
                        </a:rPr>
                        <a:t>Dostupnost</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699840">
                <a:tc>
                  <a:txBody>
                    <a:bodyPr lIns="90000" rIns="90000">
                      <a:noAutofit/>
                    </a:bodyPr>
                    <a:p>
                      <a:pPr>
                        <a:lnSpc>
                          <a:spcPct val="100000"/>
                        </a:lnSpc>
                      </a:pPr>
                      <a:r>
                        <a:rPr b="0" lang="hr-HR" sz="1000" spc="-1" strike="noStrike">
                          <a:solidFill>
                            <a:srgbClr val="000000"/>
                          </a:solidFill>
                          <a:latin typeface="Times New Roman"/>
                          <a:ea typeface="MS Mincho"/>
                        </a:rPr>
                        <a:t>Citirani akademski časopis</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Kvartalno ili polugodišnje najčešće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rowSpan="2">
                  <a:txBody>
                    <a:bodyPr lIns="90000" rIns="90000">
                      <a:noAutofit/>
                    </a:bodyPr>
                    <a:p>
                      <a:pPr>
                        <a:lnSpc>
                          <a:spcPct val="100000"/>
                        </a:lnSpc>
                      </a:pPr>
                      <a:r>
                        <a:rPr b="0" lang="hr-HR" sz="1000" spc="-1" strike="noStrike">
                          <a:solidFill>
                            <a:srgbClr val="000000"/>
                          </a:solidFill>
                          <a:latin typeface="Times New Roman"/>
                          <a:ea typeface="MS Mincho"/>
                        </a:rPr>
                        <a:t>Najčešće tiskani format no većina je danas dostupna i online. </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rowSpan="2">
                  <a:txBody>
                    <a:bodyPr lIns="90000" rIns="90000">
                      <a:noAutofit/>
                    </a:bodyPr>
                    <a:p>
                      <a:pPr>
                        <a:lnSpc>
                          <a:spcPct val="100000"/>
                        </a:lnSpc>
                      </a:pPr>
                      <a:r>
                        <a:rPr b="0" lang="hr-HR" sz="1000" spc="-1" strike="noStrike">
                          <a:solidFill>
                            <a:srgbClr val="000000"/>
                          </a:solidFill>
                          <a:latin typeface="Times New Roman"/>
                          <a:ea typeface="MS Mincho"/>
                        </a:rPr>
                        <a:t>Većina knjižnica ima pristup bazama s citiranim časopisima. Oni koji nisu lokalno dostupni, mogu se dobaviti međuknjižničnom razmjenom. Profesionalne organizacije mogu nuditi otkup prava na baze u kojima su časopisi citirani.</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700200">
                <a:tc>
                  <a:txBody>
                    <a:bodyPr lIns="90000" rIns="90000">
                      <a:noAutofit/>
                    </a:bodyPr>
                    <a:p>
                      <a:pPr>
                        <a:lnSpc>
                          <a:spcPct val="100000"/>
                        </a:lnSpc>
                      </a:pPr>
                      <a:r>
                        <a:rPr b="0" lang="hr-HR" sz="1000" spc="-1" strike="noStrike">
                          <a:solidFill>
                            <a:srgbClr val="000000"/>
                          </a:solidFill>
                          <a:latin typeface="Times New Roman"/>
                          <a:ea typeface="MS Mincho"/>
                        </a:rPr>
                        <a:t>Stručni časopis</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Tjedno ili mjesečno najčešće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vMerge="1">
                  <a:tcPr marL="90000" marR="90000">
                    <a:solidFill>
                      <a:srgbClr val="729fcf"/>
                    </a:solidFill>
                  </a:tcPr>
                </a:tc>
                <a:tc vMerge="1">
                  <a:tcPr marL="90000" marR="90000">
                    <a:solidFill>
                      <a:srgbClr val="729fcf"/>
                    </a:solidFill>
                  </a:tcPr>
                </a:tc>
              </a:tr>
              <a:tr h="949320">
                <a:tc>
                  <a:txBody>
                    <a:bodyPr lIns="90000" rIns="90000">
                      <a:noAutofit/>
                    </a:bodyPr>
                    <a:p>
                      <a:pPr>
                        <a:lnSpc>
                          <a:spcPct val="100000"/>
                        </a:lnSpc>
                      </a:pPr>
                      <a:r>
                        <a:rPr b="0" lang="hr-HR" sz="1000" spc="-1" strike="noStrike">
                          <a:solidFill>
                            <a:srgbClr val="000000"/>
                          </a:solidFill>
                          <a:latin typeface="Times New Roman"/>
                          <a:ea typeface="MS Mincho"/>
                        </a:rPr>
                        <a:t>Knjige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Jednom. Moguća ponovljena i nova izdanja.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Najčešće tiskani no sve češće se mogu naći i u elektroničkom obliku.</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Široko dostupne. Mogu se dobaviti kupovinom online ili međuknjižničnom razmjenom.</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949320">
                <a:tc>
                  <a:txBody>
                    <a:bodyPr lIns="90000" rIns="90000">
                      <a:noAutofit/>
                    </a:bodyPr>
                    <a:p>
                      <a:pPr>
                        <a:lnSpc>
                          <a:spcPct val="100000"/>
                        </a:lnSpc>
                      </a:pPr>
                      <a:r>
                        <a:rPr b="0" lang="hr-HR" sz="1000" spc="-1" strike="noStrike">
                          <a:solidFill>
                            <a:srgbClr val="000000"/>
                          </a:solidFill>
                          <a:latin typeface="Times New Roman"/>
                          <a:ea typeface="MS Mincho"/>
                        </a:rPr>
                        <a:t>Novine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Dnevno ili tjedno najčešće.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Kvalitetne novine mogu se pronaći i online, često je tražena pretplata.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Domaće tiskovine su dostupne u knjižnicama.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1459080">
                <a:tc>
                  <a:txBody>
                    <a:bodyPr lIns="90000" rIns="90000">
                      <a:noAutofit/>
                    </a:bodyPr>
                    <a:p>
                      <a:pPr>
                        <a:lnSpc>
                          <a:spcPct val="100000"/>
                        </a:lnSpc>
                      </a:pPr>
                      <a:r>
                        <a:rPr b="0" lang="hr-HR" sz="1000" spc="-1" strike="noStrike">
                          <a:solidFill>
                            <a:srgbClr val="000000"/>
                          </a:solidFill>
                          <a:latin typeface="Times New Roman"/>
                          <a:ea typeface="MS Mincho"/>
                        </a:rPr>
                        <a:t>Zbornici s konferencija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Ovisno o učestalosti konferencije, nekada kao dijelovi časopisa.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Može biti objavljena u formi knjige no neke konferencije objavljuju svoje zbornike i online.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Nije rijetka situacija da se zbornik ne može pronaći u knjižnicama pa se koristi međuknjižnična razmjena.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699840">
                <a:tc>
                  <a:txBody>
                    <a:bodyPr lIns="90000" rIns="90000">
                      <a:noAutofit/>
                    </a:bodyPr>
                    <a:p>
                      <a:pPr>
                        <a:lnSpc>
                          <a:spcPct val="100000"/>
                        </a:lnSpc>
                      </a:pPr>
                      <a:r>
                        <a:rPr b="0" lang="hr-HR" sz="1000" spc="-1" strike="noStrike">
                          <a:solidFill>
                            <a:srgbClr val="000000"/>
                          </a:solidFill>
                          <a:latin typeface="Times New Roman"/>
                          <a:ea typeface="MS Mincho"/>
                        </a:rPr>
                        <a:t>Izvješća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Jednom.</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Sve češće dostupno online.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Nije rijetka situacija da se izvješća ne mogu pronaći u knjižnicama pa se koristi međuknjižnična razmjena.</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700200">
                <a:tc>
                  <a:txBody>
                    <a:bodyPr lIns="90000" rIns="90000">
                      <a:noAutofit/>
                    </a:bodyPr>
                    <a:p>
                      <a:pPr>
                        <a:lnSpc>
                          <a:spcPct val="100000"/>
                        </a:lnSpc>
                      </a:pPr>
                      <a:r>
                        <a:rPr b="0" lang="hr-HR" sz="1000" spc="-1" strike="noStrike">
                          <a:solidFill>
                            <a:srgbClr val="000000"/>
                          </a:solidFill>
                          <a:latin typeface="Times New Roman"/>
                          <a:ea typeface="MS Mincho"/>
                        </a:rPr>
                        <a:t>Disertacije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Jednom.</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Najčešće tiskani oblik.</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000" spc="-1" strike="noStrike">
                          <a:solidFill>
                            <a:srgbClr val="000000"/>
                          </a:solidFill>
                          <a:latin typeface="Times New Roman"/>
                          <a:ea typeface="MS Mincho"/>
                        </a:rPr>
                        <a:t>Čest slučaj međuknjižnične posudbe jer postoji jedan primjerak disertacije.</a:t>
                      </a:r>
                      <a:endParaRPr b="0" lang="hr-HR" sz="10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CustomShape 1"/>
          <p:cNvSpPr/>
          <p:nvPr/>
        </p:nvSpPr>
        <p:spPr>
          <a:xfrm>
            <a:off x="500040" y="731880"/>
            <a:ext cx="8229240" cy="1139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r>
              <a:rPr b="0" lang="hr-HR" sz="4200" spc="-1" strike="noStrike">
                <a:solidFill>
                  <a:srgbClr val="003399"/>
                </a:solidFill>
                <a:latin typeface="Garamond"/>
                <a:ea typeface="Droid Sans Fallback"/>
              </a:rPr>
              <a:t>PRIKUPLJANJE LITERATURE</a:t>
            </a:r>
            <a:endParaRPr b="0" lang="hr-HR" sz="4200" spc="-1" strike="noStrike">
              <a:latin typeface="Arial"/>
            </a:endParaRPr>
          </a:p>
        </p:txBody>
      </p:sp>
      <p:sp>
        <p:nvSpPr>
          <p:cNvPr id="406" name="CustomShape 2"/>
          <p:cNvSpPr/>
          <p:nvPr/>
        </p:nvSpPr>
        <p:spPr>
          <a:xfrm>
            <a:off x="304920" y="1905120"/>
            <a:ext cx="8457840" cy="4530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1280" indent="-340920">
              <a:lnSpc>
                <a:spcPct val="80000"/>
              </a:lnSpc>
              <a:spcBef>
                <a:spcPts val="649"/>
              </a:spcBef>
              <a:buClr>
                <a:srgbClr val="009999"/>
              </a:buClr>
              <a:buSzPct val="65000"/>
              <a:buFont typeface="Wingdings" charset="2"/>
              <a:buChar char=""/>
            </a:pPr>
            <a:r>
              <a:rPr b="0" lang="hr-HR" sz="2600" spc="-1" strike="noStrike">
                <a:solidFill>
                  <a:srgbClr val="000000"/>
                </a:solidFill>
                <a:latin typeface="Arial"/>
                <a:ea typeface="Droid Sans Fallback"/>
              </a:rPr>
              <a:t>Strategije za pretraživanje literature </a:t>
            </a:r>
            <a:endParaRPr b="0" lang="hr-HR" sz="2600" spc="-1" strike="noStrike">
              <a:latin typeface="Arial"/>
            </a:endParaRPr>
          </a:p>
          <a:p>
            <a:pPr lvl="1" marL="668160" indent="-325080">
              <a:lnSpc>
                <a:spcPct val="80000"/>
              </a:lnSpc>
              <a:spcBef>
                <a:spcPts val="550"/>
              </a:spcBef>
              <a:buClr>
                <a:srgbClr val="4c6d4e"/>
              </a:buClr>
              <a:buSzPct val="60000"/>
              <a:buFont typeface="Wingdings" charset="2"/>
              <a:buChar char=""/>
            </a:pPr>
            <a:r>
              <a:rPr b="0" lang="hr-HR" sz="2200" spc="-1" strike="noStrike">
                <a:solidFill>
                  <a:srgbClr val="000000"/>
                </a:solidFill>
                <a:latin typeface="Arial"/>
                <a:ea typeface="Droid Sans Fallback"/>
              </a:rPr>
              <a:t>ključne riječi</a:t>
            </a:r>
            <a:endParaRPr b="0" lang="hr-HR" sz="2200" spc="-1" strike="noStrike">
              <a:latin typeface="Arial"/>
            </a:endParaRPr>
          </a:p>
          <a:p>
            <a:pPr marL="668160" indent="-325080">
              <a:lnSpc>
                <a:spcPct val="80000"/>
              </a:lnSpc>
              <a:spcBef>
                <a:spcPts val="550"/>
              </a:spcBef>
            </a:pPr>
            <a:endParaRPr b="0" lang="hr-HR" sz="2200" spc="-1" strike="noStrike">
              <a:latin typeface="Arial"/>
            </a:endParaRPr>
          </a:p>
          <a:p>
            <a:pPr marL="341280" indent="-340920">
              <a:lnSpc>
                <a:spcPct val="80000"/>
              </a:lnSpc>
              <a:spcBef>
                <a:spcPts val="649"/>
              </a:spcBef>
              <a:buClr>
                <a:srgbClr val="009999"/>
              </a:buClr>
              <a:buSzPct val="65000"/>
              <a:buFont typeface="Wingdings" charset="2"/>
              <a:buChar char=""/>
            </a:pPr>
            <a:r>
              <a:rPr b="0" lang="hr-HR" sz="2600" spc="-1" strike="noStrike">
                <a:solidFill>
                  <a:srgbClr val="000000"/>
                </a:solidFill>
                <a:latin typeface="Arial"/>
                <a:ea typeface="Droid Sans Fallback"/>
              </a:rPr>
              <a:t>Informacijska pismenost</a:t>
            </a:r>
            <a:endParaRPr b="0" lang="hr-HR" sz="2600" spc="-1" strike="noStrike">
              <a:latin typeface="Arial"/>
            </a:endParaRPr>
          </a:p>
          <a:p>
            <a:pPr marL="341280" indent="-340920">
              <a:lnSpc>
                <a:spcPct val="80000"/>
              </a:lnSpc>
              <a:spcBef>
                <a:spcPts val="649"/>
              </a:spcBef>
              <a:buClr>
                <a:srgbClr val="009999"/>
              </a:buClr>
              <a:buSzPct val="65000"/>
              <a:buFont typeface="Wingdings" charset="2"/>
              <a:buChar char=""/>
            </a:pPr>
            <a:r>
              <a:rPr b="0" lang="hr-HR" sz="2600" spc="-1" strike="noStrike">
                <a:solidFill>
                  <a:srgbClr val="000000"/>
                </a:solidFill>
                <a:latin typeface="Arial"/>
                <a:ea typeface="Droid Sans Fallback"/>
              </a:rPr>
              <a:t>Knjižnična pismenost</a:t>
            </a:r>
            <a:endParaRPr b="0" lang="hr-HR" sz="2600" spc="-1" strike="noStrike">
              <a:latin typeface="Arial"/>
            </a:endParaRPr>
          </a:p>
          <a:p>
            <a:pPr marL="341280" indent="-340920">
              <a:lnSpc>
                <a:spcPct val="80000"/>
              </a:lnSpc>
              <a:spcBef>
                <a:spcPts val="649"/>
              </a:spcBef>
              <a:buClr>
                <a:srgbClr val="009999"/>
              </a:buClr>
              <a:buSzPct val="65000"/>
              <a:buFont typeface="Wingdings" charset="2"/>
              <a:buChar char=""/>
            </a:pPr>
            <a:r>
              <a:rPr b="0" lang="hr-HR" sz="2600" spc="-1" strike="noStrike">
                <a:solidFill>
                  <a:srgbClr val="000000"/>
                </a:solidFill>
                <a:latin typeface="Arial"/>
                <a:ea typeface="Droid Sans Fallback"/>
              </a:rPr>
              <a:t>Informatička (računalna) pismenost</a:t>
            </a:r>
            <a:endParaRPr b="0" lang="hr-HR" sz="2600" spc="-1" strike="noStrike">
              <a:latin typeface="Arial"/>
            </a:endParaRPr>
          </a:p>
          <a:p>
            <a:pPr marL="341280" indent="-340920">
              <a:lnSpc>
                <a:spcPct val="80000"/>
              </a:lnSpc>
              <a:spcBef>
                <a:spcPts val="649"/>
              </a:spcBef>
              <a:buClr>
                <a:srgbClr val="009999"/>
              </a:buClr>
              <a:buSzPct val="65000"/>
              <a:buFont typeface="Wingdings" charset="2"/>
              <a:buChar char=""/>
            </a:pPr>
            <a:r>
              <a:rPr b="0" lang="hr-HR" sz="2600" spc="-1" strike="noStrike">
                <a:solidFill>
                  <a:srgbClr val="000000"/>
                </a:solidFill>
                <a:latin typeface="Arial"/>
                <a:ea typeface="Droid Sans Fallback"/>
              </a:rPr>
              <a:t>Digitalna pismenost</a:t>
            </a:r>
            <a:endParaRPr b="0" lang="hr-HR" sz="2600" spc="-1" strike="noStrike">
              <a:latin typeface="Arial"/>
            </a:endParaRPr>
          </a:p>
          <a:p>
            <a:pPr marL="341280" indent="-340920">
              <a:lnSpc>
                <a:spcPct val="80000"/>
              </a:lnSpc>
              <a:spcBef>
                <a:spcPts val="649"/>
              </a:spcBef>
              <a:buClr>
                <a:srgbClr val="009999"/>
              </a:buClr>
              <a:buSzPct val="65000"/>
              <a:buFont typeface="Wingdings" charset="2"/>
              <a:buChar char=""/>
            </a:pPr>
            <a:r>
              <a:rPr b="0" lang="hr-HR" sz="2600" spc="-1" strike="noStrike">
                <a:solidFill>
                  <a:srgbClr val="000000"/>
                </a:solidFill>
                <a:latin typeface="Arial"/>
                <a:ea typeface="Droid Sans Fallback"/>
              </a:rPr>
              <a:t>Medijska pismenost</a:t>
            </a:r>
            <a:endParaRPr b="0" lang="hr-HR" sz="2600" spc="-1" strike="noStrike">
              <a:latin typeface="Arial"/>
            </a:endParaRPr>
          </a:p>
          <a:p>
            <a:pPr marL="341280" indent="-340920">
              <a:lnSpc>
                <a:spcPct val="80000"/>
              </a:lnSpc>
              <a:spcBef>
                <a:spcPts val="649"/>
              </a:spcBef>
            </a:pPr>
            <a:endParaRPr b="0" lang="hr-HR" sz="26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1130400" y="2404800"/>
            <a:ext cx="5827320" cy="1645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r>
              <a:rPr b="0" lang="hr-HR" sz="5400" spc="-1" strike="noStrike">
                <a:solidFill>
                  <a:srgbClr val="e84c22"/>
                </a:solidFill>
                <a:latin typeface="Calibri Light"/>
              </a:rPr>
              <a:t>PODACI</a:t>
            </a:r>
            <a:endParaRPr b="0" lang="hr-HR" sz="5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Znanstvene kategorije (1) </a:t>
            </a:r>
            <a:endParaRPr b="0" lang="hr-HR" sz="4800" spc="-1" strike="noStrike">
              <a:latin typeface="Arial"/>
            </a:endParaRPr>
          </a:p>
        </p:txBody>
      </p:sp>
      <p:sp>
        <p:nvSpPr>
          <p:cNvPr id="319" name="CustomShape 2"/>
          <p:cNvSpPr/>
          <p:nvPr/>
        </p:nvSpPr>
        <p:spPr>
          <a:xfrm>
            <a:off x="1097280" y="1845720"/>
            <a:ext cx="10057680" cy="4567680"/>
          </a:xfrm>
          <a:prstGeom prst="rect">
            <a:avLst/>
          </a:prstGeom>
          <a:noFill/>
          <a:ln>
            <a:noFill/>
          </a:ln>
        </p:spPr>
        <p:style>
          <a:lnRef idx="0"/>
          <a:fillRef idx="0"/>
          <a:effectRef idx="0"/>
          <a:fontRef idx="minor"/>
        </p:style>
        <p:txBody>
          <a:bodyPr lIns="0" rIns="0" tIns="45000" bIns="45000">
            <a:norm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Pojam – misao kojom se osmišljava neki predmet, odnosno pojava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Sud – skup pojmova kojim se nešto tvrdi ili poriče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Definicija – sud kojim se nedvosmisleno određuje sadržaj nekog pojma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Deskripcija – opisivanje izgleda predmeta, tijeka nekog događaja (kako?)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Objašnjenje – logički postupak kojim se nešto dovodi u vezu s nečim drugim (zašto?)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Znanstveni problem – neka činjenica ili pojava koja je za istraživača iznenađenje, nepoznanica, koja potiče na razmišljanje i provođenje znanstvenog istraživanja; motiv istraživanja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Znanstveni predmet – objekt našeg istraživanja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Hipoteza – znanstvena pretpostavka postavljena za objašnjenje neke pojave koju treba provjeriti i ‘dokazati’ (ili opovrgnuti) da bi postala vjerodostojna znanstvena teorija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1" i="1" lang="hr-HR" sz="2000" spc="-1" strike="noStrike">
                <a:solidFill>
                  <a:srgbClr val="404040"/>
                </a:solidFill>
                <a:latin typeface="Aharoni"/>
              </a:rPr>
              <a:t>Ne brkati pojam metodologija i metoda!!!</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609120" y="609120"/>
            <a:ext cx="6348240" cy="1320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Vrste podataka</a:t>
            </a:r>
            <a:endParaRPr b="0" lang="hr-HR" sz="3600" spc="-1" strike="noStrike">
              <a:latin typeface="Arial"/>
            </a:endParaRPr>
          </a:p>
        </p:txBody>
      </p:sp>
      <p:sp>
        <p:nvSpPr>
          <p:cNvPr id="409" name="CustomShape 2"/>
          <p:cNvSpPr/>
          <p:nvPr/>
        </p:nvSpPr>
        <p:spPr>
          <a:xfrm>
            <a:off x="0" y="1523880"/>
            <a:ext cx="8229240" cy="4724280"/>
          </a:xfrm>
          <a:prstGeom prst="rect">
            <a:avLst/>
          </a:prstGeom>
          <a:noFill/>
          <a:ln>
            <a:noFill/>
          </a:ln>
        </p:spPr>
        <p:style>
          <a:lnRef idx="0"/>
          <a:fillRef idx="0"/>
          <a:effectRef idx="0"/>
          <a:fontRef idx="minor"/>
        </p:style>
        <p:txBody>
          <a:bodyPr lIns="90000" rIns="90000" tIns="45000" bIns="45000">
            <a:normAutofit/>
          </a:bodyPr>
          <a:p>
            <a:pPr marL="342720" indent="-342360">
              <a:lnSpc>
                <a:spcPct val="100000"/>
              </a:lnSpc>
              <a:spcBef>
                <a:spcPts val="998"/>
              </a:spcBef>
              <a:buClr>
                <a:srgbClr val="a5300f"/>
              </a:buClr>
              <a:buSzPct val="80000"/>
              <a:buFont typeface="Wingdings 3" charset="2"/>
              <a:buChar char=""/>
            </a:pPr>
            <a:r>
              <a:rPr b="1" lang="hr-HR" sz="1800" spc="-1" strike="noStrike">
                <a:solidFill>
                  <a:srgbClr val="404040"/>
                </a:solidFill>
                <a:latin typeface="Trebuchet MS"/>
              </a:rPr>
              <a:t>Primarni </a:t>
            </a:r>
            <a:r>
              <a:rPr b="0" lang="hr-HR" sz="1800" spc="-1" strike="noStrike">
                <a:solidFill>
                  <a:srgbClr val="404040"/>
                </a:solidFill>
                <a:latin typeface="Trebuchet MS"/>
              </a:rPr>
              <a:t>– podaci koji se po prvi put prikupljaju za potrebe nekog istraživanja (iz pisanih sadržaja, anketa, intervjui, dnevnici, promatranja i eksperimenti, audio zapisa, vizualnih zapisa, audiovizualnih zapisa)</a:t>
            </a: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1" lang="hr-HR" sz="1800" spc="-1" strike="noStrike">
                <a:solidFill>
                  <a:srgbClr val="404040"/>
                </a:solidFill>
                <a:latin typeface="Trebuchet MS"/>
              </a:rPr>
              <a:t>Sekundarni </a:t>
            </a:r>
            <a:r>
              <a:rPr b="0" lang="hr-HR" sz="1800" spc="-1" strike="noStrike">
                <a:solidFill>
                  <a:srgbClr val="404040"/>
                </a:solidFill>
                <a:latin typeface="Trebuchet MS"/>
              </a:rPr>
              <a:t>- (kvantitativni i kvalitativni) oni podaci koji su prikupljeni za potrebe nekog ranije provedenog istraživanja kao što su primjerice podaci iz različitih dokumenata, anketa i dr. </a:t>
            </a:r>
            <a:endParaRPr b="0" lang="hr-HR" sz="1800" spc="-1" strike="noStrike">
              <a:latin typeface="Arial"/>
            </a:endParaRPr>
          </a:p>
          <a:p>
            <a:pPr>
              <a:lnSpc>
                <a:spcPct val="100000"/>
              </a:lnSpc>
              <a:spcBef>
                <a:spcPts val="998"/>
              </a:spcBef>
            </a:pP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Prednosti i nedostaci</a:t>
            </a:r>
            <a:endParaRPr b="0" lang="hr-HR" sz="1800" spc="-1" strike="noStrike">
              <a:latin typeface="Arial"/>
            </a:endParaRPr>
          </a:p>
          <a:p>
            <a:pPr marL="342720" indent="-342360" algn="just">
              <a:lnSpc>
                <a:spcPct val="100000"/>
              </a:lnSpc>
              <a:spcBef>
                <a:spcPts val="998"/>
              </a:spcBef>
              <a:buClr>
                <a:srgbClr val="a5300f"/>
              </a:buClr>
              <a:buSzPct val="80000"/>
              <a:buFont typeface="Wingdings 3" charset="2"/>
              <a:buChar char=""/>
            </a:pPr>
            <a:r>
              <a:rPr b="0" i="1" lang="hr-HR" sz="1400" spc="-1" strike="noStrike">
                <a:solidFill>
                  <a:srgbClr val="404040"/>
                </a:solidFill>
                <a:latin typeface="Trebuchet MS"/>
              </a:rPr>
              <a:t>Glavna prednost sekundarnih podataka je njihova dostupnost. Prikupljanje sekundarnih podataka je gotovo uvijek brže i jeftinije od prikupljanja primarnih podataka (samostalno generiranje podataka istraživanjem). Nedostatak je u tomu što sekundarni podaci nisu dizajnirani za specifične potrebe istraživača pa se istraživač treba pitati koliko su podaci primjereni za njegovo istraživanje. Najčešći razlozi zbog čega se sekundarni podaci ne mogu koristiti jesu zastarjelost podataka, varijacije u definiranju koncepata, različite jedinice mjerenja i nedostatak informacija za provjeru točnosti podataka. </a:t>
            </a:r>
            <a:endParaRPr b="0" lang="hr-HR" sz="1400" spc="-1" strike="noStrike">
              <a:latin typeface="Arial"/>
            </a:endParaRPr>
          </a:p>
          <a:p>
            <a:pPr marL="342720" indent="-342360">
              <a:lnSpc>
                <a:spcPct val="100000"/>
              </a:lnSpc>
              <a:spcBef>
                <a:spcPts val="998"/>
              </a:spcBef>
              <a:buClr>
                <a:srgbClr val="a5300f"/>
              </a:buClr>
              <a:buSzPct val="80000"/>
              <a:buFont typeface="Wingdings 3" charset="2"/>
              <a:buChar char=""/>
            </a:pPr>
            <a:r>
              <a:rPr b="0" i="1" lang="hr-HR" sz="1400" spc="-1" strike="noStrike">
                <a:solidFill>
                  <a:srgbClr val="404040"/>
                </a:solidFill>
                <a:latin typeface="Trebuchet MS"/>
              </a:rPr>
              <a:t>Prednosti i nedostatke primarnih podataka – studenti sami pronaći i naučiti!!!</a:t>
            </a:r>
            <a:endParaRPr b="0" lang="hr-HR" sz="1400" spc="-1" strike="noStrike">
              <a:latin typeface="Arial"/>
            </a:endParaRPr>
          </a:p>
          <a:p>
            <a:pPr>
              <a:lnSpc>
                <a:spcPct val="100000"/>
              </a:lnSpc>
              <a:spcBef>
                <a:spcPts val="998"/>
              </a:spcBef>
            </a:pP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609120" y="609120"/>
            <a:ext cx="6348240" cy="1320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Sekundarni podaci</a:t>
            </a:r>
            <a:endParaRPr b="0" lang="hr-HR" sz="3600" spc="-1" strike="noStrike">
              <a:latin typeface="Arial"/>
            </a:endParaRPr>
          </a:p>
        </p:txBody>
      </p:sp>
      <p:sp>
        <p:nvSpPr>
          <p:cNvPr id="411" name="CustomShape 2"/>
          <p:cNvSpPr/>
          <p:nvPr/>
        </p:nvSpPr>
        <p:spPr>
          <a:xfrm>
            <a:off x="609120" y="2361960"/>
            <a:ext cx="6348240" cy="3679200"/>
          </a:xfrm>
          <a:prstGeom prst="rect">
            <a:avLst/>
          </a:prstGeom>
          <a:noFill/>
          <a:ln>
            <a:noFill/>
          </a:ln>
        </p:spPr>
        <p:style>
          <a:lnRef idx="0"/>
          <a:fillRef idx="0"/>
          <a:effectRef idx="0"/>
          <a:fontRef idx="minor"/>
        </p:style>
        <p:txBody>
          <a:bodyPr lIns="90000" rIns="90000" tIns="45000" bIns="45000">
            <a:normAutofit/>
          </a:bodyPr>
          <a:p>
            <a:pPr marL="342720" indent="-342360">
              <a:lnSpc>
                <a:spcPct val="90000"/>
              </a:lnSpc>
              <a:spcBef>
                <a:spcPts val="998"/>
              </a:spcBef>
              <a:buClr>
                <a:srgbClr val="a5300f"/>
              </a:buClr>
              <a:buSzPct val="80000"/>
              <a:buFont typeface="Wingdings 3" charset="2"/>
              <a:buChar char=""/>
            </a:pPr>
            <a:r>
              <a:rPr b="0" lang="hr-HR" sz="1800" spc="-1" strike="noStrike">
                <a:solidFill>
                  <a:srgbClr val="404040"/>
                </a:solidFill>
                <a:latin typeface="Trebuchet MS"/>
              </a:rPr>
              <a:t>Ne koriste se zbog:</a:t>
            </a:r>
            <a:endParaRPr b="0" lang="hr-HR" sz="1800" spc="-1" strike="noStrike">
              <a:latin typeface="Arial"/>
            </a:endParaRPr>
          </a:p>
          <a:p>
            <a:pPr lvl="1" marL="742680" indent="-285120">
              <a:lnSpc>
                <a:spcPct val="90000"/>
              </a:lnSpc>
              <a:spcBef>
                <a:spcPts val="998"/>
              </a:spcBef>
              <a:buClr>
                <a:srgbClr val="a5300f"/>
              </a:buClr>
              <a:buSzPct val="80000"/>
              <a:buFont typeface="Wingdings 3" charset="2"/>
              <a:buChar char=""/>
            </a:pPr>
            <a:r>
              <a:rPr b="0" lang="hr-HR" sz="1600" spc="-1" strike="noStrike">
                <a:solidFill>
                  <a:srgbClr val="404040"/>
                </a:solidFill>
                <a:latin typeface="Trebuchet MS"/>
              </a:rPr>
              <a:t>Zastarjelosti podataka</a:t>
            </a:r>
            <a:endParaRPr b="0" lang="hr-HR" sz="1600" spc="-1" strike="noStrike">
              <a:latin typeface="Arial"/>
            </a:endParaRPr>
          </a:p>
          <a:p>
            <a:pPr lvl="1" marL="742680" indent="-285120">
              <a:lnSpc>
                <a:spcPct val="90000"/>
              </a:lnSpc>
              <a:spcBef>
                <a:spcPts val="998"/>
              </a:spcBef>
              <a:buClr>
                <a:srgbClr val="a5300f"/>
              </a:buClr>
              <a:buSzPct val="80000"/>
              <a:buFont typeface="Wingdings 3" charset="2"/>
              <a:buChar char=""/>
            </a:pPr>
            <a:r>
              <a:rPr b="0" lang="hr-HR" sz="1600" spc="-1" strike="noStrike">
                <a:solidFill>
                  <a:srgbClr val="404040"/>
                </a:solidFill>
                <a:latin typeface="Trebuchet MS"/>
              </a:rPr>
              <a:t>Varijacija u definiranju koncepata</a:t>
            </a:r>
            <a:endParaRPr b="0" lang="hr-HR" sz="1600" spc="-1" strike="noStrike">
              <a:latin typeface="Arial"/>
            </a:endParaRPr>
          </a:p>
          <a:p>
            <a:pPr lvl="1" marL="742680" indent="-285120">
              <a:lnSpc>
                <a:spcPct val="90000"/>
              </a:lnSpc>
              <a:spcBef>
                <a:spcPts val="998"/>
              </a:spcBef>
              <a:buClr>
                <a:srgbClr val="a5300f"/>
              </a:buClr>
              <a:buSzPct val="80000"/>
              <a:buFont typeface="Wingdings 3" charset="2"/>
              <a:buChar char=""/>
            </a:pPr>
            <a:r>
              <a:rPr b="0" lang="hr-HR" sz="1600" spc="-1" strike="noStrike">
                <a:solidFill>
                  <a:srgbClr val="404040"/>
                </a:solidFill>
                <a:latin typeface="Trebuchet MS"/>
              </a:rPr>
              <a:t>Različite jedinice mjerenja</a:t>
            </a:r>
            <a:endParaRPr b="0" lang="hr-HR" sz="1600" spc="-1" strike="noStrike">
              <a:latin typeface="Arial"/>
            </a:endParaRPr>
          </a:p>
          <a:p>
            <a:pPr lvl="1" marL="742680" indent="-285120">
              <a:lnSpc>
                <a:spcPct val="90000"/>
              </a:lnSpc>
              <a:spcBef>
                <a:spcPts val="998"/>
              </a:spcBef>
              <a:buClr>
                <a:srgbClr val="a5300f"/>
              </a:buClr>
              <a:buSzPct val="80000"/>
              <a:buFont typeface="Wingdings 3" charset="2"/>
              <a:buChar char=""/>
            </a:pPr>
            <a:r>
              <a:rPr b="0" lang="hr-HR" sz="1600" spc="-1" strike="noStrike">
                <a:solidFill>
                  <a:srgbClr val="404040"/>
                </a:solidFill>
                <a:latin typeface="Trebuchet MS"/>
              </a:rPr>
              <a:t>Nedostatka informacija za provjeru točnosti podataka</a:t>
            </a:r>
            <a:endParaRPr b="0" lang="hr-HR" sz="1600" spc="-1" strike="noStrike">
              <a:latin typeface="Arial"/>
            </a:endParaRPr>
          </a:p>
        </p:txBody>
      </p:sp>
      <p:sp>
        <p:nvSpPr>
          <p:cNvPr id="412" name="CustomShape 3"/>
          <p:cNvSpPr/>
          <p:nvPr/>
        </p:nvSpPr>
        <p:spPr>
          <a:xfrm>
            <a:off x="609120" y="4674600"/>
            <a:ext cx="6348240" cy="1229040"/>
          </a:xfrm>
          <a:prstGeom prst="rect">
            <a:avLst/>
          </a:prstGeom>
          <a:noFill/>
          <a:ln>
            <a:noFill/>
          </a:ln>
        </p:spPr>
        <p:style>
          <a:lnRef idx="0"/>
          <a:fillRef idx="0"/>
          <a:effectRef idx="0"/>
          <a:fontRef idx="minor"/>
        </p:style>
        <p:txBody>
          <a:bodyPr lIns="90000" rIns="90000" tIns="45000" bIns="45000">
            <a:normAutofit fontScale="69000"/>
          </a:bodyPr>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Ciljevi  korištenja sekundarnih podataka</a:t>
            </a: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Pronalaženje činjenica i trendova</a:t>
            </a: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Kreiranje modela (</a:t>
            </a:r>
            <a:r>
              <a:rPr b="0" i="1" lang="hr-HR" sz="1800" spc="-1" strike="noStrike">
                <a:solidFill>
                  <a:srgbClr val="404040"/>
                </a:solidFill>
                <a:latin typeface="Trebuchet MS"/>
              </a:rPr>
              <a:t>data mining </a:t>
            </a:r>
            <a:r>
              <a:rPr b="0" lang="hr-HR" sz="1800" spc="-1" strike="noStrike">
                <a:solidFill>
                  <a:srgbClr val="404040"/>
                </a:solidFill>
                <a:latin typeface="Trebuchet MS"/>
              </a:rPr>
              <a:t>ili </a:t>
            </a:r>
            <a:r>
              <a:rPr b="0" i="1" lang="hr-HR" sz="1800" spc="-1" strike="noStrike">
                <a:solidFill>
                  <a:srgbClr val="404040"/>
                </a:solidFill>
                <a:latin typeface="Trebuchet MS"/>
              </a:rPr>
              <a:t>neuralne mreže</a:t>
            </a:r>
            <a:r>
              <a:rPr b="0" lang="hr-HR" sz="1800" spc="-1" strike="noStrike">
                <a:solidFill>
                  <a:srgbClr val="404040"/>
                </a:solidFill>
                <a:latin typeface="Trebuchet MS"/>
              </a:rPr>
              <a:t>)</a:t>
            </a:r>
            <a:endParaRPr b="0" lang="hr-HR" sz="1800" spc="-1" strike="noStrike">
              <a:latin typeface="Arial"/>
            </a:endParaRPr>
          </a:p>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Stvaranje baze</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609120" y="609120"/>
            <a:ext cx="6348240" cy="1320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Vrste sekundarnih podataka</a:t>
            </a:r>
            <a:endParaRPr b="0" lang="hr-HR" sz="3600" spc="-1" strike="noStrike">
              <a:latin typeface="Arial"/>
            </a:endParaRPr>
          </a:p>
        </p:txBody>
      </p:sp>
      <p:sp>
        <p:nvSpPr>
          <p:cNvPr id="414" name="CustomShape 2"/>
          <p:cNvSpPr/>
          <p:nvPr/>
        </p:nvSpPr>
        <p:spPr>
          <a:xfrm>
            <a:off x="609120" y="2160360"/>
            <a:ext cx="6348240" cy="3880800"/>
          </a:xfrm>
          <a:prstGeom prst="rect">
            <a:avLst/>
          </a:prstGeom>
          <a:noFill/>
          <a:ln>
            <a:noFill/>
          </a:ln>
        </p:spPr>
        <p:style>
          <a:lnRef idx="0"/>
          <a:fillRef idx="0"/>
          <a:effectRef idx="0"/>
          <a:fontRef idx="minor"/>
        </p:style>
        <p:txBody>
          <a:bodyPr lIns="90000" rIns="90000" tIns="45000" bIns="45000">
            <a:normAutofit/>
          </a:bodyPr>
          <a:p>
            <a:pPr marL="342720" indent="-342360">
              <a:lnSpc>
                <a:spcPct val="100000"/>
              </a:lnSpc>
              <a:spcBef>
                <a:spcPts val="998"/>
              </a:spcBef>
              <a:buClr>
                <a:srgbClr val="a5300f"/>
              </a:buClr>
              <a:buSzPct val="80000"/>
              <a:buFont typeface="Wingdings 3" charset="2"/>
              <a:buChar char=""/>
            </a:pPr>
            <a:r>
              <a:rPr b="0" lang="hr-HR" sz="1800" spc="-1" strike="noStrike">
                <a:solidFill>
                  <a:srgbClr val="404040"/>
                </a:solidFill>
                <a:latin typeface="Trebuchet MS"/>
              </a:rPr>
              <a:t>Sirovi i obrađeni</a:t>
            </a:r>
            <a:endParaRPr b="0" lang="hr-HR" sz="1800" spc="-1" strike="noStrike">
              <a:latin typeface="Arial"/>
            </a:endParaRPr>
          </a:p>
        </p:txBody>
      </p:sp>
      <p:grpSp>
        <p:nvGrpSpPr>
          <p:cNvPr id="415" name="Group 3"/>
          <p:cNvGrpSpPr/>
          <p:nvPr/>
        </p:nvGrpSpPr>
        <p:grpSpPr>
          <a:xfrm>
            <a:off x="838080" y="2819520"/>
            <a:ext cx="7467480" cy="1828440"/>
            <a:chOff x="838080" y="2819520"/>
            <a:chExt cx="7467480" cy="1828440"/>
          </a:xfrm>
        </p:grpSpPr>
        <p:sp>
          <p:nvSpPr>
            <p:cNvPr id="416" name="CustomShape 4"/>
            <p:cNvSpPr/>
            <p:nvPr/>
          </p:nvSpPr>
          <p:spPr>
            <a:xfrm>
              <a:off x="838080" y="2819520"/>
              <a:ext cx="7467480" cy="1828440"/>
            </a:xfrm>
            <a:prstGeom prst="rect">
              <a:avLst/>
            </a:prstGeom>
            <a:noFill/>
            <a:ln>
              <a:noFill/>
            </a:ln>
          </p:spPr>
          <p:style>
            <a:lnRef idx="0"/>
            <a:fillRef idx="0"/>
            <a:effectRef idx="0"/>
            <a:fontRef idx="minor"/>
          </p:style>
        </p:sp>
        <p:sp>
          <p:nvSpPr>
            <p:cNvPr id="417" name="CustomShape 5"/>
            <p:cNvSpPr/>
            <p:nvPr/>
          </p:nvSpPr>
          <p:spPr>
            <a:xfrm>
              <a:off x="1142640" y="2971440"/>
              <a:ext cx="1828440" cy="4572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Dokumentarni</a:t>
              </a:r>
              <a:endParaRPr b="0" lang="hr-HR" sz="1000" spc="-1" strike="noStrike">
                <a:latin typeface="Arial"/>
              </a:endParaRPr>
            </a:p>
            <a:p>
              <a:pPr>
                <a:lnSpc>
                  <a:spcPct val="100000"/>
                </a:lnSpc>
              </a:pPr>
              <a:endParaRPr b="0" lang="hr-HR" sz="1000" spc="-1" strike="noStrike">
                <a:latin typeface="Arial"/>
              </a:endParaRPr>
            </a:p>
          </p:txBody>
        </p:sp>
        <p:sp>
          <p:nvSpPr>
            <p:cNvPr id="418" name="CustomShape 6"/>
            <p:cNvSpPr/>
            <p:nvPr/>
          </p:nvSpPr>
          <p:spPr>
            <a:xfrm>
              <a:off x="3429000" y="2971440"/>
              <a:ext cx="1828440" cy="4572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Višestruko izvorni</a:t>
              </a:r>
              <a:endParaRPr b="0" lang="hr-HR" sz="1000" spc="-1" strike="noStrike">
                <a:latin typeface="Arial"/>
              </a:endParaRPr>
            </a:p>
            <a:p>
              <a:pPr>
                <a:lnSpc>
                  <a:spcPct val="100000"/>
                </a:lnSpc>
              </a:pPr>
              <a:endParaRPr b="0" lang="hr-HR" sz="1000" spc="-1" strike="noStrike">
                <a:latin typeface="Arial"/>
              </a:endParaRPr>
            </a:p>
          </p:txBody>
        </p:sp>
        <p:sp>
          <p:nvSpPr>
            <p:cNvPr id="419" name="CustomShape 7"/>
            <p:cNvSpPr/>
            <p:nvPr/>
          </p:nvSpPr>
          <p:spPr>
            <a:xfrm>
              <a:off x="5715000" y="2971440"/>
              <a:ext cx="1828440" cy="4572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Anketni</a:t>
              </a:r>
              <a:endParaRPr b="0" lang="hr-HR" sz="1000" spc="-1" strike="noStrike">
                <a:latin typeface="Arial"/>
              </a:endParaRPr>
            </a:p>
            <a:p>
              <a:pPr>
                <a:lnSpc>
                  <a:spcPct val="100000"/>
                </a:lnSpc>
              </a:pPr>
              <a:endParaRPr b="0" lang="hr-HR" sz="1000" spc="-1" strike="noStrike">
                <a:latin typeface="Arial"/>
              </a:endParaRPr>
            </a:p>
          </p:txBody>
        </p:sp>
        <p:sp>
          <p:nvSpPr>
            <p:cNvPr id="420" name="Line 8"/>
            <p:cNvSpPr/>
            <p:nvPr/>
          </p:nvSpPr>
          <p:spPr>
            <a:xfrm flipH="1">
              <a:off x="1447560" y="3429000"/>
              <a:ext cx="304560" cy="304920"/>
            </a:xfrm>
            <a:prstGeom prst="line">
              <a:avLst/>
            </a:prstGeom>
            <a:ln w="9360">
              <a:solidFill>
                <a:srgbClr val="000000"/>
              </a:solidFill>
              <a:miter/>
              <a:tailEnd len="med" type="triangle" w="med"/>
            </a:ln>
          </p:spPr>
          <p:style>
            <a:lnRef idx="0"/>
            <a:fillRef idx="0"/>
            <a:effectRef idx="0"/>
            <a:fontRef idx="minor"/>
          </p:style>
        </p:sp>
        <p:sp>
          <p:nvSpPr>
            <p:cNvPr id="421" name="Line 9"/>
            <p:cNvSpPr/>
            <p:nvPr/>
          </p:nvSpPr>
          <p:spPr>
            <a:xfrm>
              <a:off x="2361960" y="3429000"/>
              <a:ext cx="152280" cy="304920"/>
            </a:xfrm>
            <a:prstGeom prst="line">
              <a:avLst/>
            </a:prstGeom>
            <a:ln w="9360">
              <a:solidFill>
                <a:srgbClr val="000000"/>
              </a:solidFill>
              <a:miter/>
              <a:tailEnd len="med" type="triangle" w="med"/>
            </a:ln>
          </p:spPr>
          <p:style>
            <a:lnRef idx="0"/>
            <a:fillRef idx="0"/>
            <a:effectRef idx="0"/>
            <a:fontRef idx="minor"/>
          </p:style>
        </p:sp>
        <p:sp>
          <p:nvSpPr>
            <p:cNvPr id="422" name="Line 10"/>
            <p:cNvSpPr/>
            <p:nvPr/>
          </p:nvSpPr>
          <p:spPr>
            <a:xfrm flipH="1">
              <a:off x="3428640" y="3429000"/>
              <a:ext cx="152280" cy="304920"/>
            </a:xfrm>
            <a:prstGeom prst="line">
              <a:avLst/>
            </a:prstGeom>
            <a:ln w="9360">
              <a:solidFill>
                <a:srgbClr val="000000"/>
              </a:solidFill>
              <a:miter/>
              <a:tailEnd len="med" type="triangle" w="med"/>
            </a:ln>
          </p:spPr>
          <p:style>
            <a:lnRef idx="0"/>
            <a:fillRef idx="0"/>
            <a:effectRef idx="0"/>
            <a:fontRef idx="minor"/>
          </p:style>
        </p:sp>
        <p:sp>
          <p:nvSpPr>
            <p:cNvPr id="423" name="Line 11"/>
            <p:cNvSpPr/>
            <p:nvPr/>
          </p:nvSpPr>
          <p:spPr>
            <a:xfrm>
              <a:off x="4343400" y="3429000"/>
              <a:ext cx="152280" cy="304920"/>
            </a:xfrm>
            <a:prstGeom prst="line">
              <a:avLst/>
            </a:prstGeom>
            <a:ln w="9360">
              <a:solidFill>
                <a:srgbClr val="000000"/>
              </a:solidFill>
              <a:miter/>
              <a:tailEnd len="med" type="triangle" w="med"/>
            </a:ln>
          </p:spPr>
          <p:style>
            <a:lnRef idx="0"/>
            <a:fillRef idx="0"/>
            <a:effectRef idx="0"/>
            <a:fontRef idx="minor"/>
          </p:style>
        </p:sp>
        <p:sp>
          <p:nvSpPr>
            <p:cNvPr id="424" name="Line 12"/>
            <p:cNvSpPr/>
            <p:nvPr/>
          </p:nvSpPr>
          <p:spPr>
            <a:xfrm flipH="1">
              <a:off x="5562360" y="3429000"/>
              <a:ext cx="152280" cy="304920"/>
            </a:xfrm>
            <a:prstGeom prst="line">
              <a:avLst/>
            </a:prstGeom>
            <a:ln w="9360">
              <a:solidFill>
                <a:srgbClr val="000000"/>
              </a:solidFill>
              <a:miter/>
              <a:tailEnd len="med" type="triangle" w="med"/>
            </a:ln>
          </p:spPr>
          <p:style>
            <a:lnRef idx="0"/>
            <a:fillRef idx="0"/>
            <a:effectRef idx="0"/>
            <a:fontRef idx="minor"/>
          </p:style>
        </p:sp>
        <p:sp>
          <p:nvSpPr>
            <p:cNvPr id="425" name="Line 13"/>
            <p:cNvSpPr/>
            <p:nvPr/>
          </p:nvSpPr>
          <p:spPr>
            <a:xfrm>
              <a:off x="6781680" y="3429000"/>
              <a:ext cx="1080" cy="304920"/>
            </a:xfrm>
            <a:prstGeom prst="line">
              <a:avLst/>
            </a:prstGeom>
            <a:ln w="9360">
              <a:solidFill>
                <a:srgbClr val="000000"/>
              </a:solidFill>
              <a:miter/>
              <a:tailEnd len="med" type="triangle" w="med"/>
            </a:ln>
          </p:spPr>
          <p:style>
            <a:lnRef idx="0"/>
            <a:fillRef idx="0"/>
            <a:effectRef idx="0"/>
            <a:fontRef idx="minor"/>
          </p:style>
        </p:sp>
        <p:sp>
          <p:nvSpPr>
            <p:cNvPr id="426" name="Line 14"/>
            <p:cNvSpPr/>
            <p:nvPr/>
          </p:nvSpPr>
          <p:spPr>
            <a:xfrm>
              <a:off x="7391520" y="3429000"/>
              <a:ext cx="304560" cy="304920"/>
            </a:xfrm>
            <a:prstGeom prst="line">
              <a:avLst/>
            </a:prstGeom>
            <a:ln w="9360">
              <a:solidFill>
                <a:srgbClr val="000000"/>
              </a:solidFill>
              <a:miter/>
              <a:tailEnd len="med" type="triangle" w="med"/>
            </a:ln>
          </p:spPr>
          <p:style>
            <a:lnRef idx="0"/>
            <a:fillRef idx="0"/>
            <a:effectRef idx="0"/>
            <a:fontRef idx="minor"/>
          </p:style>
        </p:sp>
        <p:sp>
          <p:nvSpPr>
            <p:cNvPr id="427" name="CustomShape 15"/>
            <p:cNvSpPr/>
            <p:nvPr/>
          </p:nvSpPr>
          <p:spPr>
            <a:xfrm>
              <a:off x="838080" y="3734280"/>
              <a:ext cx="914040" cy="60912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Pisani</a:t>
              </a:r>
              <a:endParaRPr b="0" lang="hr-HR" sz="1000" spc="-1" strike="noStrike">
                <a:latin typeface="Arial"/>
              </a:endParaRPr>
            </a:p>
            <a:p>
              <a:pPr algn="ctr">
                <a:lnSpc>
                  <a:spcPct val="100000"/>
                </a:lnSpc>
              </a:pPr>
              <a:r>
                <a:rPr b="0" lang="hr-HR" sz="1000" spc="-1" strike="noStrike">
                  <a:solidFill>
                    <a:srgbClr val="000000"/>
                  </a:solidFill>
                  <a:latin typeface="Times New Roman"/>
                  <a:ea typeface="MS Mincho"/>
                </a:rPr>
                <a:t>materijali</a:t>
              </a:r>
              <a:endParaRPr b="0" lang="hr-HR" sz="1000" spc="-1" strike="noStrike">
                <a:latin typeface="Arial"/>
              </a:endParaRPr>
            </a:p>
          </p:txBody>
        </p:sp>
        <p:sp>
          <p:nvSpPr>
            <p:cNvPr id="428" name="CustomShape 16"/>
            <p:cNvSpPr/>
            <p:nvPr/>
          </p:nvSpPr>
          <p:spPr>
            <a:xfrm>
              <a:off x="1904760" y="3734280"/>
              <a:ext cx="913680" cy="60912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Nepisani</a:t>
              </a:r>
              <a:endParaRPr b="0" lang="hr-HR" sz="1000" spc="-1" strike="noStrike">
                <a:latin typeface="Arial"/>
              </a:endParaRPr>
            </a:p>
            <a:p>
              <a:pPr algn="ctr">
                <a:lnSpc>
                  <a:spcPct val="100000"/>
                </a:lnSpc>
              </a:pPr>
              <a:r>
                <a:rPr b="0" lang="hr-HR" sz="1000" spc="-1" strike="noStrike">
                  <a:solidFill>
                    <a:srgbClr val="000000"/>
                  </a:solidFill>
                  <a:latin typeface="Times New Roman"/>
                  <a:ea typeface="MS Mincho"/>
                </a:rPr>
                <a:t>materijali</a:t>
              </a:r>
              <a:endParaRPr b="0" lang="hr-HR" sz="1000" spc="-1" strike="noStrike">
                <a:latin typeface="Arial"/>
              </a:endParaRPr>
            </a:p>
          </p:txBody>
        </p:sp>
        <p:sp>
          <p:nvSpPr>
            <p:cNvPr id="429" name="CustomShape 17"/>
            <p:cNvSpPr/>
            <p:nvPr/>
          </p:nvSpPr>
          <p:spPr>
            <a:xfrm>
              <a:off x="2971800" y="3734280"/>
              <a:ext cx="914040" cy="6102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Područni</a:t>
              </a:r>
              <a:endParaRPr b="0" lang="hr-HR" sz="1000" spc="-1" strike="noStrike">
                <a:latin typeface="Arial"/>
              </a:endParaRPr>
            </a:p>
          </p:txBody>
        </p:sp>
        <p:sp>
          <p:nvSpPr>
            <p:cNvPr id="430" name="CustomShape 18"/>
            <p:cNvSpPr/>
            <p:nvPr/>
          </p:nvSpPr>
          <p:spPr>
            <a:xfrm>
              <a:off x="4038480" y="3734280"/>
              <a:ext cx="1066320" cy="6102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Vremenske serije</a:t>
              </a:r>
              <a:endParaRPr b="0" lang="hr-HR" sz="1000" spc="-1" strike="noStrike">
                <a:latin typeface="Arial"/>
              </a:endParaRPr>
            </a:p>
          </p:txBody>
        </p:sp>
        <p:sp>
          <p:nvSpPr>
            <p:cNvPr id="431" name="CustomShape 19"/>
            <p:cNvSpPr/>
            <p:nvPr/>
          </p:nvSpPr>
          <p:spPr>
            <a:xfrm>
              <a:off x="5257800" y="3734280"/>
              <a:ext cx="761400" cy="6102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Popisi</a:t>
              </a:r>
              <a:endParaRPr b="0" lang="hr-HR" sz="1000" spc="-1" strike="noStrike">
                <a:latin typeface="Arial"/>
              </a:endParaRPr>
            </a:p>
          </p:txBody>
        </p:sp>
        <p:sp>
          <p:nvSpPr>
            <p:cNvPr id="432" name="CustomShape 20"/>
            <p:cNvSpPr/>
            <p:nvPr/>
          </p:nvSpPr>
          <p:spPr>
            <a:xfrm>
              <a:off x="6172200" y="3734280"/>
              <a:ext cx="1066320" cy="6102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Regularne ankete</a:t>
              </a:r>
              <a:endParaRPr b="0" lang="hr-HR" sz="1000" spc="-1" strike="noStrike">
                <a:latin typeface="Arial"/>
              </a:endParaRPr>
            </a:p>
          </p:txBody>
        </p:sp>
        <p:sp>
          <p:nvSpPr>
            <p:cNvPr id="433" name="CustomShape 21"/>
            <p:cNvSpPr/>
            <p:nvPr/>
          </p:nvSpPr>
          <p:spPr>
            <a:xfrm>
              <a:off x="7391520" y="3734280"/>
              <a:ext cx="761400" cy="6102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i="1" lang="hr-HR" sz="1000" spc="-1" strike="noStrike">
                  <a:solidFill>
                    <a:srgbClr val="000000"/>
                  </a:solidFill>
                  <a:latin typeface="Times New Roman"/>
                  <a:ea typeface="MS Mincho"/>
                </a:rPr>
                <a:t>Ad hoc</a:t>
              </a:r>
              <a:r>
                <a:rPr b="0" lang="hr-HR" sz="1000" spc="-1" strike="noStrike">
                  <a:solidFill>
                    <a:srgbClr val="000000"/>
                  </a:solidFill>
                  <a:latin typeface="Times New Roman"/>
                  <a:ea typeface="MS Mincho"/>
                </a:rPr>
                <a:t> ankete</a:t>
              </a:r>
              <a:endParaRPr b="0" lang="hr-HR" sz="1000" spc="-1" strike="noStrike">
                <a:latin typeface="Arial"/>
              </a:endParaRPr>
            </a:p>
          </p:txBody>
        </p:sp>
      </p:gr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685800" y="380880"/>
            <a:ext cx="6171840" cy="855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r>
              <a:rPr b="0" lang="hr-HR" sz="3100" spc="-1" strike="noStrike">
                <a:solidFill>
                  <a:srgbClr val="003399"/>
                </a:solidFill>
                <a:latin typeface="Garamond"/>
                <a:ea typeface="Droid Sans Fallback"/>
              </a:rPr>
              <a:t>Promišljanje 1</a:t>
            </a:r>
            <a:endParaRPr b="0" lang="hr-HR" sz="3100" spc="-1" strike="noStrike">
              <a:latin typeface="Arial"/>
            </a:endParaRPr>
          </a:p>
        </p:txBody>
      </p:sp>
      <p:sp>
        <p:nvSpPr>
          <p:cNvPr id="435" name="CustomShape 2"/>
          <p:cNvSpPr/>
          <p:nvPr/>
        </p:nvSpPr>
        <p:spPr>
          <a:xfrm>
            <a:off x="228600" y="1219320"/>
            <a:ext cx="7467120" cy="533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98160" indent="-397800">
              <a:lnSpc>
                <a:spcPct val="90000"/>
              </a:lnSpc>
              <a:spcBef>
                <a:spcPts val="400"/>
              </a:spcBef>
            </a:pPr>
            <a:r>
              <a:rPr b="0" lang="hr-HR" sz="1500" spc="-1" strike="noStrike">
                <a:solidFill>
                  <a:srgbClr val="000000"/>
                </a:solidFill>
                <a:latin typeface="Arial"/>
                <a:ea typeface="Droid Sans Fallback"/>
              </a:rPr>
              <a:t>Pokušajte formulirati nul i alternativnu hipotezu na primjeru teme dobivene za istraživački rad.</a:t>
            </a:r>
            <a:endParaRPr b="0" lang="hr-HR" sz="1500" spc="-1" strike="noStrike">
              <a:latin typeface="Arial"/>
            </a:endParaRPr>
          </a:p>
          <a:p>
            <a:pPr>
              <a:lnSpc>
                <a:spcPct val="90000"/>
              </a:lnSpc>
              <a:spcBef>
                <a:spcPts val="400"/>
              </a:spcBef>
            </a:pPr>
            <a:endParaRPr b="0" lang="hr-HR" sz="15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1. Nul hipoteza: pijući kavu ujutro duže ćemo biti budni navečer. </a:t>
            </a: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Alternativna hipoteza: nigdje nije dokazano da pijenje kave ujutro produžuje budnost ljudi uvečer. </a:t>
            </a: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H0 – Kvaliteta zdravlja utječe na zdravlje</a:t>
            </a: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H1 – Kvaliteta zdravlja ne utječe na zdravlje</a:t>
            </a: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2. Nul hipoteza: online oblik nastave utječe na zadovoljstvo i koncentraciju studenata u uvjetima pandemije</a:t>
            </a: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Alternativna hipoteza: online nastava ima utjecaj na zadovoljstvo studenata te na njihov rad i koncentraciju u uvjetima pandemije</a:t>
            </a: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3. Alternativna hipoteza: postoji statisticki znacajna veza između postovanja socijalne distance i sirenja zaraze</a:t>
            </a: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Nul hipoteza: ne postoji statisticki znacajna veza između postovanja socijalne distance i sirenja zaraze</a:t>
            </a: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4. Alternativna hipoteza: postoji statisticki znacajna veza izmedu postovanja socijalne distance i sirenja zaraze </a:t>
            </a: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Nul hipoteza: ne postoji statisticki znacajna veza izmedu postovanja socijalne distance i sirenja zaraze</a:t>
            </a: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5. Nul hipoteza (h0) – siromaštvo ne utječe na zdravstvo</a:t>
            </a: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Alternativna hipoteza – siromaštvo utječe na zdravstvo</a:t>
            </a: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r>
              <a:rPr b="0" lang="hr-HR" sz="1100" spc="-1" strike="noStrike">
                <a:solidFill>
                  <a:srgbClr val="000000"/>
                </a:solidFill>
                <a:latin typeface="Arial"/>
                <a:ea typeface="Droid Sans Fallback"/>
              </a:rPr>
              <a:t>Nul hipoteza ovog istraživanja bi bili ispitanici koji nisu htjeli izreći svoje mišljenje (7/130). Uz to bi se mogli smatrati odgovori koji su u relativno brzom vremenu odgovoreni što nam ne odgovara jer time nismo sigurni da smo dobili točne podatke. Alternativnom hipotezom smatramo sva pitanja koja su u realnom vremenu odgovorena i koja su dale informacije koje možemo iskoristiti da bi istraživanje bilo uspješno. Dobili smo različito opisane odgovore koje smo iskoristili ii povezali u jedno. </a:t>
            </a: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endParaRPr b="0" lang="hr-HR" sz="1100" spc="-1" strike="noStrike">
              <a:latin typeface="Arial"/>
            </a:endParaRPr>
          </a:p>
          <a:p>
            <a:pPr marL="398160" indent="-397800">
              <a:lnSpc>
                <a:spcPct val="90000"/>
              </a:lnSpc>
              <a:spcBef>
                <a:spcPts val="400"/>
              </a:spcBef>
            </a:pPr>
            <a:endParaRPr b="0" lang="hr-HR" sz="11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CustomShape 1"/>
          <p:cNvSpPr/>
          <p:nvPr/>
        </p:nvSpPr>
        <p:spPr>
          <a:xfrm>
            <a:off x="1130400" y="2404800"/>
            <a:ext cx="5827320" cy="1645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r>
              <a:rPr b="0" lang="hr-HR" sz="3200" spc="-1" strike="noStrike">
                <a:solidFill>
                  <a:srgbClr val="e84c22"/>
                </a:solidFill>
                <a:latin typeface="Calibri Light"/>
              </a:rPr>
              <a:t>KVANTITATIVNO VS. KVALITATIVNO ISTRAŽIVANJE</a:t>
            </a: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7" name="Picture 2" descr=""/>
          <p:cNvPicPr/>
          <p:nvPr/>
        </p:nvPicPr>
        <p:blipFill>
          <a:blip r:embed="rId1"/>
          <a:stretch/>
        </p:blipFill>
        <p:spPr>
          <a:xfrm>
            <a:off x="228600" y="990720"/>
            <a:ext cx="6771960" cy="4466880"/>
          </a:xfrm>
          <a:prstGeom prst="rect">
            <a:avLst/>
          </a:prstGeom>
          <a:ln>
            <a:noFill/>
          </a:ln>
        </p:spPr>
      </p:pic>
      <p:graphicFrame>
        <p:nvGraphicFramePr>
          <p:cNvPr id="438" name="Object 1"/>
          <p:cNvGraphicFramePr/>
          <p:nvPr/>
        </p:nvGraphicFramePr>
        <p:xfrm>
          <a:off x="7021440" y="4060800"/>
          <a:ext cx="2122200" cy="2796840"/>
        </p:xfrm>
        <a:graphic>
          <a:graphicData uri="http://schemas.openxmlformats.org/presentationml/2006/ole">
            <p:oleObj r:id="rId2" spid="">
              <p:embed/>
              <p:pic>
                <p:nvPicPr>
                  <p:cNvPr id="439" name="Object 2" descr=""/>
                  <p:cNvPicPr/>
                  <p:nvPr/>
                </p:nvPicPr>
                <p:blipFill>
                  <a:blip r:embed="rId3"/>
                  <a:stretch/>
                </p:blipFill>
                <p:spPr>
                  <a:xfrm>
                    <a:off x="7021440" y="4060800"/>
                    <a:ext cx="2122200" cy="2796840"/>
                  </a:xfrm>
                  <a:prstGeom prst="rect">
                    <a:avLst/>
                  </a:prstGeom>
                  <a:ln>
                    <a:noFill/>
                  </a:ln>
                </p:spPr>
              </p:pic>
            </p:oleObj>
          </a:graphicData>
        </a:graphic>
      </p:graphicFrame>
    </p:spTree>
  </p:cSld>
  <mc:AlternateContent>
    <mc:Choice Requires="p14">
      <p:transition spd="slow" p14:dur="2000"/>
    </mc:Choice>
    <mc:Fallback>
      <p:transition spd="slow"/>
    </mc:Fallback>
  </mc:AlternateContent>
  <p:timing>
    <p:tnLst>
      <p:par>
        <p:cTn id="38" dur="indefinite" restart="never" nodeType="tmRoot">
          <p:childTnLst>
            <p:seq>
              <p:cTn id="39" dur="indefinite" nodeType="mainSeq">
                <p:childTnLst>
                  <p:par>
                    <p:cTn id="40" nodeType="clickEffect" fill="hold">
                      <p:stCondLst>
                        <p:cond delay="indefinite"/>
                      </p:stCondLst>
                      <p:childTnLst>
                        <p:par>
                          <p:cTn id="41" nodeType="withEffect" fill="hold">
                            <p:stCondLst>
                              <p:cond delay="0"/>
                            </p:stCondLst>
                            <p:childTnLst>
                              <p:par>
                                <p:cTn id="42" nodeType="clickEffect" fill="hold" presetClass="entr" presetID="22" presetSubtype="4">
                                  <p:stCondLst>
                                    <p:cond delay="0"/>
                                  </p:stCondLst>
                                  <p:childTnLst>
                                    <p:set>
                                      <p:cBhvr>
                                        <p:cTn id="43" dur="1" fill="hold">
                                          <p:stCondLst>
                                            <p:cond delay="0"/>
                                          </p:stCondLst>
                                        </p:cTn>
                                        <p:tgtEl>
                                          <p:spTgt spid="439"/>
                                        </p:tgtEl>
                                        <p:attrNameLst>
                                          <p:attrName>style.visibility</p:attrName>
                                        </p:attrNameLst>
                                      </p:cBhvr>
                                      <p:to>
                                        <p:strVal val="visible"/>
                                      </p:to>
                                    </p:set>
                                    <p:animEffect filter="wipe(down)" transition="in">
                                      <p:cBhvr additive="repl">
                                        <p:cTn id="44" dur="500"/>
                                        <p:tgtEl>
                                          <p:spTgt spid="4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533520" y="837720"/>
            <a:ext cx="6347880" cy="1320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2200" spc="-1" strike="noStrike">
                <a:solidFill>
                  <a:srgbClr val="a5300f"/>
                </a:solidFill>
                <a:latin typeface="Trebuchet MS"/>
              </a:rPr>
              <a:t>Kvalitativno istraživanje – kada se koristi</a:t>
            </a:r>
            <a:endParaRPr b="0" lang="hr-HR" sz="2200" spc="-1" strike="noStrike">
              <a:latin typeface="Arial"/>
            </a:endParaRPr>
          </a:p>
        </p:txBody>
      </p:sp>
      <p:sp>
        <p:nvSpPr>
          <p:cNvPr id="441" name="CustomShape 2"/>
          <p:cNvSpPr/>
          <p:nvPr/>
        </p:nvSpPr>
        <p:spPr>
          <a:xfrm>
            <a:off x="380880" y="2057040"/>
            <a:ext cx="6576840" cy="4289040"/>
          </a:xfrm>
          <a:prstGeom prst="rect">
            <a:avLst/>
          </a:prstGeom>
          <a:noFill/>
          <a:ln>
            <a:noFill/>
          </a:ln>
        </p:spPr>
        <p:style>
          <a:lnRef idx="0"/>
          <a:fillRef idx="0"/>
          <a:effectRef idx="0"/>
          <a:fontRef idx="minor"/>
        </p:style>
        <p:txBody>
          <a:bodyPr lIns="90000" rIns="90000" tIns="45000" bIns="45000">
            <a:normAutofit/>
          </a:bodyPr>
          <a:p>
            <a:pPr marL="609480" indent="-609120">
              <a:lnSpc>
                <a:spcPct val="80000"/>
              </a:lnSpc>
              <a:spcBef>
                <a:spcPts val="998"/>
              </a:spcBef>
              <a:buClr>
                <a:srgbClr val="e84c22"/>
              </a:buClr>
              <a:buSzPct val="80000"/>
              <a:buFont typeface="Wingdings 3" charset="2"/>
              <a:buChar char=""/>
            </a:pPr>
            <a:r>
              <a:rPr b="0" lang="hr-HR" sz="2200" spc="-1" strike="noStrike">
                <a:solidFill>
                  <a:srgbClr val="404040"/>
                </a:solidFill>
                <a:latin typeface="Trebuchet MS"/>
              </a:rPr>
              <a:t>Što je manje specifičan cilj</a:t>
            </a:r>
            <a:endParaRPr b="0" lang="hr-HR" sz="2200" spc="-1" strike="noStrike">
              <a:latin typeface="Arial"/>
            </a:endParaRPr>
          </a:p>
          <a:p>
            <a:pPr marL="609480" indent="-609120">
              <a:lnSpc>
                <a:spcPct val="80000"/>
              </a:lnSpc>
              <a:spcBef>
                <a:spcPts val="998"/>
              </a:spcBef>
              <a:buClr>
                <a:srgbClr val="e84c22"/>
              </a:buClr>
              <a:buSzPct val="80000"/>
              <a:buFont typeface="Wingdings 3" charset="2"/>
              <a:buChar char=""/>
            </a:pPr>
            <a:r>
              <a:rPr b="0" lang="hr-HR" sz="2200" spc="-1" strike="noStrike">
                <a:solidFill>
                  <a:srgbClr val="404040"/>
                </a:solidFill>
                <a:latin typeface="Trebuchet MS"/>
              </a:rPr>
              <a:t>Razumijevanje motivacije i novih koncepata</a:t>
            </a:r>
            <a:endParaRPr b="0" lang="hr-HR" sz="2200" spc="-1" strike="noStrike">
              <a:latin typeface="Arial"/>
            </a:endParaRPr>
          </a:p>
          <a:p>
            <a:pPr marL="609480" indent="-609120">
              <a:lnSpc>
                <a:spcPct val="80000"/>
              </a:lnSpc>
              <a:spcBef>
                <a:spcPts val="998"/>
              </a:spcBef>
            </a:pPr>
            <a:endParaRPr b="0" lang="hr-HR" sz="2200" spc="-1" strike="noStrike">
              <a:latin typeface="Arial"/>
            </a:endParaRPr>
          </a:p>
          <a:p>
            <a:pPr lvl="1" marL="982440" indent="-533160">
              <a:lnSpc>
                <a:spcPct val="80000"/>
              </a:lnSpc>
              <a:spcBef>
                <a:spcPts val="998"/>
              </a:spcBef>
              <a:buClr>
                <a:srgbClr val="e84c22"/>
              </a:buClr>
              <a:buSzPct val="80000"/>
              <a:buFont typeface="Wingdings 3" charset="2"/>
              <a:buChar char=""/>
            </a:pPr>
            <a:r>
              <a:rPr b="0" lang="hr-HR" sz="1800" spc="-1" strike="noStrike">
                <a:solidFill>
                  <a:srgbClr val="404040"/>
                </a:solidFill>
                <a:latin typeface="Trebuchet MS"/>
              </a:rPr>
              <a:t>Kada je teško razviti specifične problemske tvrdnje ili istraživačke ciljeve</a:t>
            </a:r>
            <a:endParaRPr b="0" lang="hr-HR" sz="1800" spc="-1" strike="noStrike">
              <a:latin typeface="Arial"/>
            </a:endParaRPr>
          </a:p>
          <a:p>
            <a:pPr lvl="1" marL="982440" indent="-533160">
              <a:lnSpc>
                <a:spcPct val="80000"/>
              </a:lnSpc>
              <a:spcBef>
                <a:spcPts val="998"/>
              </a:spcBef>
              <a:buClr>
                <a:srgbClr val="e84c22"/>
              </a:buClr>
              <a:buSzPct val="80000"/>
              <a:buFont typeface="Wingdings 3" charset="2"/>
              <a:buChar char=""/>
            </a:pPr>
            <a:r>
              <a:rPr b="0" lang="hr-HR" sz="1800" spc="-1" strike="noStrike">
                <a:solidFill>
                  <a:srgbClr val="404040"/>
                </a:solidFill>
                <a:latin typeface="Trebuchet MS"/>
              </a:rPr>
              <a:t>Kada je istraživački cilj razumjeti dublje fenomen </a:t>
            </a:r>
            <a:endParaRPr b="0" lang="hr-HR" sz="1800" spc="-1" strike="noStrike">
              <a:latin typeface="Arial"/>
            </a:endParaRPr>
          </a:p>
          <a:p>
            <a:pPr lvl="1" marL="982440" indent="-533160">
              <a:lnSpc>
                <a:spcPct val="80000"/>
              </a:lnSpc>
              <a:spcBef>
                <a:spcPts val="998"/>
              </a:spcBef>
              <a:buClr>
                <a:srgbClr val="e84c22"/>
              </a:buClr>
              <a:buSzPct val="80000"/>
              <a:buFont typeface="Wingdings 3" charset="2"/>
              <a:buChar char=""/>
            </a:pPr>
            <a:r>
              <a:rPr b="0" lang="hr-HR" sz="1800" spc="-1" strike="noStrike">
                <a:solidFill>
                  <a:srgbClr val="404040"/>
                </a:solidFill>
                <a:latin typeface="Trebuchet MS"/>
              </a:rPr>
              <a:t>Kada je istraživački cilj saznati kako se neki fenomen odvija u prirodnom okruženju ili saznati kako izraziti neke termine svakodnevnim jezikom</a:t>
            </a:r>
            <a:endParaRPr b="0" lang="hr-HR" sz="1800" spc="-1" strike="noStrike">
              <a:latin typeface="Arial"/>
            </a:endParaRPr>
          </a:p>
          <a:p>
            <a:pPr lvl="1" marL="982440" indent="-533160">
              <a:lnSpc>
                <a:spcPct val="80000"/>
              </a:lnSpc>
              <a:spcBef>
                <a:spcPts val="998"/>
              </a:spcBef>
              <a:buClr>
                <a:srgbClr val="e84c22"/>
              </a:buClr>
              <a:buSzPct val="80000"/>
              <a:buFont typeface="Wingdings 3" charset="2"/>
              <a:buChar char=""/>
            </a:pPr>
            <a:r>
              <a:rPr b="0" lang="hr-HR" sz="1800" spc="-1" strike="noStrike">
                <a:solidFill>
                  <a:srgbClr val="404040"/>
                </a:solidFill>
                <a:latin typeface="Trebuchet MS"/>
              </a:rPr>
              <a:t>Kada je ponašanje koje se istražuje ovisno o kontekstu</a:t>
            </a:r>
            <a:endParaRPr b="0" lang="hr-HR" sz="1800" spc="-1" strike="noStrike">
              <a:latin typeface="Arial"/>
            </a:endParaRPr>
          </a:p>
          <a:p>
            <a:pPr lvl="1" marL="982440" indent="-533160">
              <a:lnSpc>
                <a:spcPct val="80000"/>
              </a:lnSpc>
              <a:spcBef>
                <a:spcPts val="998"/>
              </a:spcBef>
              <a:buClr>
                <a:srgbClr val="e84c22"/>
              </a:buClr>
              <a:buSzPct val="80000"/>
              <a:buFont typeface="Wingdings 3" charset="2"/>
              <a:buChar char=""/>
            </a:pPr>
            <a:r>
              <a:rPr b="0" lang="hr-HR" sz="1800" spc="-1" strike="noStrike">
                <a:solidFill>
                  <a:srgbClr val="404040"/>
                </a:solidFill>
                <a:latin typeface="Trebuchet MS"/>
              </a:rPr>
              <a:t>Kada je potreban „svježi“ pristup nekome predmetu istraživanja</a:t>
            </a:r>
            <a:endParaRPr b="0" lang="hr-HR" sz="1800" spc="-1" strike="noStrike">
              <a:latin typeface="Arial"/>
            </a:endParaRPr>
          </a:p>
          <a:p>
            <a:pPr>
              <a:lnSpc>
                <a:spcPct val="80000"/>
              </a:lnSpc>
              <a:spcBef>
                <a:spcPts val="998"/>
              </a:spcBef>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42" name="Table 1"/>
          <p:cNvGraphicFramePr/>
          <p:nvPr/>
        </p:nvGraphicFramePr>
        <p:xfrm>
          <a:off x="0" y="0"/>
          <a:ext cx="9143640" cy="7103880"/>
        </p:xfrm>
        <a:graphic>
          <a:graphicData uri="http://schemas.openxmlformats.org/drawingml/2006/table">
            <a:tbl>
              <a:tblPr/>
              <a:tblGrid>
                <a:gridCol w="2286000"/>
                <a:gridCol w="2286000"/>
                <a:gridCol w="2286000"/>
                <a:gridCol w="2286000"/>
              </a:tblGrid>
              <a:tr h="333360">
                <a:tc>
                  <a:txBody>
                    <a:bodyPr lIns="90000" rIns="90000">
                      <a:noAutofit/>
                    </a:bodyPr>
                    <a:p>
                      <a:pPr algn="ctr">
                        <a:lnSpc>
                          <a:spcPct val="100000"/>
                        </a:lnSpc>
                      </a:pPr>
                      <a:r>
                        <a:rPr b="1" lang="hr-HR" sz="1200" spc="-1" strike="noStrike">
                          <a:solidFill>
                            <a:srgbClr val="000000"/>
                          </a:solidFill>
                          <a:latin typeface="Times New Roman"/>
                          <a:ea typeface="MS Mincho"/>
                        </a:rPr>
                        <a:t>Alat</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gn="ctr">
                        <a:lnSpc>
                          <a:spcPct val="100000"/>
                        </a:lnSpc>
                      </a:pPr>
                      <a:r>
                        <a:rPr b="1" lang="hr-HR" sz="1200" spc="-1" strike="noStrike">
                          <a:solidFill>
                            <a:srgbClr val="000000"/>
                          </a:solidFill>
                          <a:latin typeface="Times New Roman"/>
                          <a:ea typeface="MS Mincho"/>
                        </a:rPr>
                        <a:t>Opis</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gn="ctr">
                        <a:lnSpc>
                          <a:spcPct val="100000"/>
                        </a:lnSpc>
                      </a:pPr>
                      <a:r>
                        <a:rPr b="1" lang="hr-HR" sz="1200" spc="-1" strike="noStrike">
                          <a:solidFill>
                            <a:srgbClr val="000000"/>
                          </a:solidFill>
                          <a:latin typeface="Times New Roman"/>
                          <a:ea typeface="MS Mincho"/>
                        </a:rPr>
                        <a:t>Prednosti</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gn="ctr">
                        <a:lnSpc>
                          <a:spcPct val="100000"/>
                        </a:lnSpc>
                      </a:pPr>
                      <a:r>
                        <a:rPr b="1" lang="hr-HR" sz="1200" spc="-1" strike="noStrike">
                          <a:solidFill>
                            <a:srgbClr val="000000"/>
                          </a:solidFill>
                          <a:latin typeface="Times New Roman"/>
                          <a:ea typeface="MS Mincho"/>
                        </a:rPr>
                        <a:t>Nedostaci</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1405080">
                <a:tc>
                  <a:txBody>
                    <a:bodyPr lIns="90000" rIns="90000">
                      <a:noAutofit/>
                    </a:bodyPr>
                    <a:p>
                      <a:pPr>
                        <a:lnSpc>
                          <a:spcPct val="100000"/>
                        </a:lnSpc>
                      </a:pPr>
                      <a:r>
                        <a:rPr b="0" lang="hr-HR" sz="1200" spc="-1" strike="noStrike">
                          <a:solidFill>
                            <a:srgbClr val="000000"/>
                          </a:solidFill>
                          <a:latin typeface="Times New Roman"/>
                          <a:ea typeface="MS Mincho"/>
                        </a:rPr>
                        <a:t>Intervju s fokus grupom</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Diskusije unutar male grupe koje vodi obučeni moderator</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Brzo se može provesti</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Mnogo perspektiva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Fleksibilnost</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Rezultati su ovisni o moderatoru</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Rezultati se ne generaliziraju na cijelu populaciju</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Teško provedivo u slučaju osjetljivih tema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Skupo</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1191960">
                <a:tc>
                  <a:txBody>
                    <a:bodyPr lIns="90000" rIns="90000">
                      <a:noAutofit/>
                    </a:bodyPr>
                    <a:p>
                      <a:pPr>
                        <a:lnSpc>
                          <a:spcPct val="100000"/>
                        </a:lnSpc>
                      </a:pPr>
                      <a:r>
                        <a:rPr b="0" lang="hr-HR" sz="1200" spc="-1" strike="noStrike">
                          <a:solidFill>
                            <a:srgbClr val="000000"/>
                          </a:solidFill>
                          <a:latin typeface="Times New Roman"/>
                          <a:ea typeface="MS Mincho"/>
                        </a:rPr>
                        <a:t>Dubinski intervjui</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Jedan na jedan intervju</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Istraživač i ispitanik</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Dobiva se uvid od svakog pojedinca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Dobro za razumijevanje neobičnog ponašanja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Rezultati ovisni o interpretaciji istraživača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Rezultati nisu prilagođeni poopćavanju</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Vrlo skupo</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762120">
                <a:tc>
                  <a:txBody>
                    <a:bodyPr lIns="90000" rIns="90000">
                      <a:noAutofit/>
                    </a:bodyPr>
                    <a:p>
                      <a:pPr>
                        <a:lnSpc>
                          <a:spcPct val="100000"/>
                        </a:lnSpc>
                      </a:pPr>
                      <a:r>
                        <a:rPr b="0" lang="hr-HR" sz="1200" spc="-1" strike="noStrike">
                          <a:solidFill>
                            <a:srgbClr val="000000"/>
                          </a:solidFill>
                          <a:latin typeface="Times New Roman"/>
                          <a:ea typeface="MS Mincho"/>
                        </a:rPr>
                        <a:t>Razgovori</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Nestrukturirani dijalog koji snima istraživač</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Dobiva se jedinstven uvid</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Može pokriti osjetljive teme</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Manje skupo </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Lako „skrenuti“ s teme</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Interpretacija ovisi o istraživaču</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822240">
                <a:tc>
                  <a:txBody>
                    <a:bodyPr lIns="90000" rIns="90000">
                      <a:noAutofit/>
                    </a:bodyPr>
                    <a:p>
                      <a:pPr>
                        <a:lnSpc>
                          <a:spcPct val="100000"/>
                        </a:lnSpc>
                      </a:pPr>
                      <a:r>
                        <a:rPr b="0" lang="hr-HR" sz="1200" spc="-1" strike="noStrike">
                          <a:solidFill>
                            <a:srgbClr val="000000"/>
                          </a:solidFill>
                          <a:latin typeface="Times New Roman"/>
                          <a:ea typeface="MS Mincho"/>
                        </a:rPr>
                        <a:t>Polu-strukturirani intervjui</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Otvorena pitanja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Često pisani oblik</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Često se pita esejski tip odgovora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Može se dotaknuti više problema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Rezultati se mogu lako interpretirati</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Troškovna prednost</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Nedostaje fleksibilnosti za nova saznanja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547920">
                <a:tc>
                  <a:txBody>
                    <a:bodyPr lIns="90000" rIns="90000">
                      <a:noAutofit/>
                    </a:bodyPr>
                    <a:p>
                      <a:pPr>
                        <a:lnSpc>
                          <a:spcPct val="100000"/>
                        </a:lnSpc>
                      </a:pPr>
                      <a:r>
                        <a:rPr b="0" lang="hr-HR" sz="1200" spc="-1" strike="noStrike">
                          <a:solidFill>
                            <a:srgbClr val="000000"/>
                          </a:solidFill>
                          <a:latin typeface="Times New Roman"/>
                          <a:ea typeface="MS Mincho"/>
                        </a:rPr>
                        <a:t>Asocijacije riječi/dovršavanje rečenica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Bilježi prve misli koje dolaze zbog stimulusa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Ekonomično</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Brzo se može poduzeti</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Nedostaje fleksibilnosti za nova saznanja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641160">
                <a:tc>
                  <a:txBody>
                    <a:bodyPr lIns="90000" rIns="90000">
                      <a:noAutofit/>
                    </a:bodyPr>
                    <a:p>
                      <a:pPr>
                        <a:lnSpc>
                          <a:spcPct val="100000"/>
                        </a:lnSpc>
                      </a:pPr>
                      <a:r>
                        <a:rPr b="0" lang="hr-HR" sz="1200" spc="-1" strike="noStrike">
                          <a:solidFill>
                            <a:srgbClr val="000000"/>
                          </a:solidFill>
                          <a:latin typeface="Times New Roman"/>
                          <a:ea typeface="MS Mincho"/>
                        </a:rPr>
                        <a:t>Promatranje</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Bilježi opise promatranih događaja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Može biti nenametljivo</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Mogu se saznati uzorci u ponašanju</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Može biti vrlo skupo</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639720">
                <a:tc>
                  <a:txBody>
                    <a:bodyPr lIns="90000" rIns="90000">
                      <a:noAutofit/>
                    </a:bodyPr>
                    <a:p>
                      <a:pPr>
                        <a:lnSpc>
                          <a:spcPct val="100000"/>
                        </a:lnSpc>
                      </a:pPr>
                      <a:r>
                        <a:rPr b="0" lang="hr-HR" sz="1200" spc="-1" strike="noStrike">
                          <a:solidFill>
                            <a:srgbClr val="000000"/>
                          </a:solidFill>
                          <a:latin typeface="Times New Roman"/>
                          <a:ea typeface="MS Mincho"/>
                        </a:rPr>
                        <a:t>Kolaži</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Ispitanici daju slike koje prikazuju njihova iskustva i osjećaje</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Fleksibilno za nova saznanja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Vrlo ovisno o interpretaciji istraživača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r h="760320">
                <a:tc>
                  <a:txBody>
                    <a:bodyPr lIns="90000" rIns="90000">
                      <a:noAutofit/>
                    </a:bodyPr>
                    <a:p>
                      <a:pPr>
                        <a:lnSpc>
                          <a:spcPct val="100000"/>
                        </a:lnSpc>
                      </a:pPr>
                      <a:r>
                        <a:rPr b="0" lang="hr-HR" sz="1200" spc="-1" strike="noStrike">
                          <a:solidFill>
                            <a:srgbClr val="000000"/>
                          </a:solidFill>
                          <a:latin typeface="Times New Roman"/>
                          <a:ea typeface="MS Mincho"/>
                        </a:rPr>
                        <a:t>Tematska apercepcija/crtani test</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Istraživač prikazuje dvosmislene slike o kojima ispitanik priča priču</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Projekcijska, dozvoljava govorenje o osjetljivim pitanjima</a:t>
                      </a:r>
                      <a:endParaRPr b="0" lang="hr-HR" sz="1200" spc="-1" strike="noStrike">
                        <a:latin typeface="Arial"/>
                      </a:endParaRPr>
                    </a:p>
                    <a:p>
                      <a:pPr>
                        <a:lnSpc>
                          <a:spcPct val="100000"/>
                        </a:lnSpc>
                      </a:pPr>
                      <a:r>
                        <a:rPr b="0" lang="hr-HR" sz="1200" spc="-1" strike="noStrike">
                          <a:solidFill>
                            <a:srgbClr val="000000"/>
                          </a:solidFill>
                          <a:latin typeface="Times New Roman"/>
                          <a:ea typeface="MS Mincho"/>
                        </a:rPr>
                        <a:t>Fleksibilna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pPr>
                      <a:r>
                        <a:rPr b="0" lang="hr-HR" sz="1200" spc="-1" strike="noStrike">
                          <a:solidFill>
                            <a:srgbClr val="000000"/>
                          </a:solidFill>
                          <a:latin typeface="Times New Roman"/>
                          <a:ea typeface="MS Mincho"/>
                        </a:rPr>
                        <a:t>Vrlo ovisno o interpretaciji istraživača</a:t>
                      </a:r>
                      <a:endParaRPr b="0" lang="hr-HR" sz="12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a:off x="609120" y="609120"/>
            <a:ext cx="6348240" cy="13204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3600" spc="-1" strike="noStrike">
                <a:solidFill>
                  <a:srgbClr val="a5300f"/>
                </a:solidFill>
                <a:latin typeface="Trebuchet MS"/>
              </a:rPr>
              <a:t>2. Kvantitativno istraživanje</a:t>
            </a:r>
            <a:endParaRPr b="0" lang="hr-HR" sz="3600" spc="-1" strike="noStrike">
              <a:latin typeface="Arial"/>
            </a:endParaRPr>
          </a:p>
        </p:txBody>
      </p:sp>
      <p:sp>
        <p:nvSpPr>
          <p:cNvPr id="444" name="CustomShape 2"/>
          <p:cNvSpPr/>
          <p:nvPr/>
        </p:nvSpPr>
        <p:spPr>
          <a:xfrm>
            <a:off x="76320" y="1676160"/>
            <a:ext cx="7619400" cy="3733200"/>
          </a:xfrm>
          <a:prstGeom prst="rect">
            <a:avLst/>
          </a:prstGeom>
          <a:noFill/>
          <a:ln>
            <a:noFill/>
          </a:ln>
        </p:spPr>
        <p:style>
          <a:lnRef idx="0"/>
          <a:fillRef idx="0"/>
          <a:effectRef idx="0"/>
          <a:fontRef idx="minor"/>
        </p:style>
        <p:txBody>
          <a:bodyPr lIns="90000" rIns="90000" tIns="45000" bIns="45000">
            <a:normAutofit fontScale="68000"/>
          </a:bodyPr>
          <a:p>
            <a:pPr marL="342720" indent="-342360">
              <a:lnSpc>
                <a:spcPct val="100000"/>
              </a:lnSpc>
              <a:spcBef>
                <a:spcPts val="998"/>
              </a:spcBef>
            </a:pPr>
            <a:r>
              <a:rPr b="0" lang="hr-HR" sz="1800" spc="-1" strike="noStrike">
                <a:solidFill>
                  <a:srgbClr val="404040"/>
                </a:solidFill>
                <a:latin typeface="Trebuchet MS"/>
              </a:rPr>
              <a:t>Kvantitativno istraživanje je sustavno empirijsko istraživanje opažljivih fenomena pomoću statističkih, matematičkih ili računalnih tehnika.</a:t>
            </a:r>
            <a:endParaRPr b="0" lang="hr-HR" sz="1800" spc="-1" strike="noStrike">
              <a:latin typeface="Arial"/>
            </a:endParaRPr>
          </a:p>
          <a:p>
            <a:pPr marL="342720" indent="-342360">
              <a:lnSpc>
                <a:spcPct val="100000"/>
              </a:lnSpc>
              <a:spcBef>
                <a:spcPts val="998"/>
              </a:spcBef>
            </a:pPr>
            <a:r>
              <a:rPr b="0" lang="hr-HR" sz="1800" spc="-1" strike="noStrike">
                <a:solidFill>
                  <a:srgbClr val="404040"/>
                </a:solidFill>
                <a:latin typeface="Trebuchet MS"/>
              </a:rPr>
              <a:t>Cilj  kvantitativnih istraživanja je razviti i upotrijebiti matematičke modele, teorije i/ili hipoteze povezane s društvenim fenomenima.</a:t>
            </a:r>
            <a:endParaRPr b="0" lang="hr-HR" sz="1800" spc="-1" strike="noStrike">
              <a:latin typeface="Arial"/>
            </a:endParaRPr>
          </a:p>
          <a:p>
            <a:pPr marL="342720" indent="-342360">
              <a:lnSpc>
                <a:spcPct val="100000"/>
              </a:lnSpc>
              <a:spcBef>
                <a:spcPts val="998"/>
              </a:spcBef>
            </a:pPr>
            <a:r>
              <a:rPr b="0" lang="hr-HR" sz="1800" spc="-1" strike="noStrike">
                <a:solidFill>
                  <a:srgbClr val="404040"/>
                </a:solidFill>
                <a:latin typeface="Trebuchet MS"/>
              </a:rPr>
              <a:t>Središnji proces kvantitativnih istraživanja je proces mjerenja jer omogućava povezivanje empirijskih opažanja i matematičkog iskaza kvantitativnih odnosa.</a:t>
            </a:r>
            <a:endParaRPr b="0" lang="hr-HR" sz="1800" spc="-1" strike="noStrike">
              <a:latin typeface="Arial"/>
            </a:endParaRPr>
          </a:p>
          <a:p>
            <a:pPr marL="342720" indent="-342360">
              <a:lnSpc>
                <a:spcPct val="100000"/>
              </a:lnSpc>
              <a:spcBef>
                <a:spcPts val="998"/>
              </a:spcBef>
            </a:pPr>
            <a:r>
              <a:rPr b="0" lang="hr-HR" sz="1800" spc="-1" strike="noStrike">
                <a:solidFill>
                  <a:srgbClr val="404040"/>
                </a:solidFill>
                <a:latin typeface="Trebuchet MS"/>
              </a:rPr>
              <a:t>Najčešće se vrše na uzorku, s nadom da se rezultati mogu poopćiti na populaciju.</a:t>
            </a:r>
            <a:endParaRPr b="0" lang="hr-HR" sz="1800" spc="-1" strike="noStrike">
              <a:latin typeface="Arial"/>
            </a:endParaRPr>
          </a:p>
          <a:p>
            <a:pPr>
              <a:lnSpc>
                <a:spcPct val="100000"/>
              </a:lnSpc>
              <a:spcBef>
                <a:spcPts val="998"/>
              </a:spcBef>
            </a:pPr>
            <a:endParaRPr b="0" lang="hr-HR" sz="1800" spc="-1" strike="noStrike">
              <a:latin typeface="Arial"/>
            </a:endParaRPr>
          </a:p>
          <a:p>
            <a:pPr>
              <a:lnSpc>
                <a:spcPct val="100000"/>
              </a:lnSpc>
              <a:spcBef>
                <a:spcPts val="998"/>
              </a:spcBef>
            </a:pPr>
            <a:endParaRPr b="0" lang="hr-HR" sz="1800" spc="-1" strike="noStrike">
              <a:latin typeface="Arial"/>
            </a:endParaRPr>
          </a:p>
          <a:p>
            <a:pPr lvl="1" marL="742680" indent="-285120">
              <a:lnSpc>
                <a:spcPct val="100000"/>
              </a:lnSpc>
              <a:spcBef>
                <a:spcPts val="998"/>
              </a:spcBef>
              <a:buClr>
                <a:srgbClr val="a5300f"/>
              </a:buClr>
              <a:buSzPct val="80000"/>
              <a:buFont typeface="Wingdings 3" charset="2"/>
              <a:buChar char=""/>
            </a:pPr>
            <a:r>
              <a:rPr b="0" lang="hr-HR" sz="1600" spc="-1" strike="noStrike">
                <a:solidFill>
                  <a:srgbClr val="404040"/>
                </a:solidFill>
                <a:latin typeface="Trebuchet MS"/>
              </a:rPr>
              <a:t>Empirijska procjena</a:t>
            </a:r>
            <a:endParaRPr b="0" lang="hr-HR" sz="1600" spc="-1" strike="noStrike">
              <a:latin typeface="Arial"/>
            </a:endParaRPr>
          </a:p>
          <a:p>
            <a:pPr lvl="1" marL="742680" indent="-285120">
              <a:lnSpc>
                <a:spcPct val="100000"/>
              </a:lnSpc>
              <a:spcBef>
                <a:spcPts val="998"/>
              </a:spcBef>
              <a:buClr>
                <a:srgbClr val="a5300f"/>
              </a:buClr>
              <a:buSzPct val="80000"/>
              <a:buFont typeface="Wingdings 3" charset="2"/>
              <a:buChar char=""/>
            </a:pPr>
            <a:r>
              <a:rPr b="0" lang="hr-HR" sz="1600" spc="-1" strike="noStrike">
                <a:solidFill>
                  <a:srgbClr val="404040"/>
                </a:solidFill>
                <a:latin typeface="Trebuchet MS"/>
              </a:rPr>
              <a:t>Numerička rješenja</a:t>
            </a:r>
            <a:endParaRPr b="0" lang="hr-HR" sz="1600" spc="-1" strike="noStrike">
              <a:latin typeface="Arial"/>
            </a:endParaRPr>
          </a:p>
          <a:p>
            <a:pPr lvl="1" marL="742680" indent="-285120">
              <a:lnSpc>
                <a:spcPct val="100000"/>
              </a:lnSpc>
              <a:spcBef>
                <a:spcPts val="998"/>
              </a:spcBef>
              <a:buClr>
                <a:srgbClr val="a5300f"/>
              </a:buClr>
              <a:buSzPct val="80000"/>
              <a:buFont typeface="Wingdings 3" charset="2"/>
              <a:buChar char=""/>
            </a:pPr>
            <a:r>
              <a:rPr b="0" lang="hr-HR" sz="1600" spc="-1" strike="noStrike">
                <a:solidFill>
                  <a:srgbClr val="404040"/>
                </a:solidFill>
                <a:latin typeface="Trebuchet MS"/>
              </a:rPr>
              <a:t>Analitički procesi</a:t>
            </a:r>
            <a:endParaRPr b="0" lang="hr-HR" sz="1600" spc="-1" strike="noStrike">
              <a:latin typeface="Arial"/>
            </a:endParaRPr>
          </a:p>
          <a:p>
            <a:pPr>
              <a:lnSpc>
                <a:spcPct val="100000"/>
              </a:lnSpc>
              <a:spcBef>
                <a:spcPts val="998"/>
              </a:spcBef>
            </a:pPr>
            <a:endParaRPr b="0" lang="hr-HR" sz="1600" spc="-1" strike="noStrike">
              <a:latin typeface="Arial"/>
            </a:endParaRPr>
          </a:p>
          <a:p>
            <a:pPr marL="342720" indent="-342360">
              <a:lnSpc>
                <a:spcPct val="100000"/>
              </a:lnSpc>
              <a:spcBef>
                <a:spcPts val="998"/>
              </a:spcBef>
            </a:pP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228600" y="1218960"/>
            <a:ext cx="6933960" cy="863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2800" spc="-1" strike="noStrike">
                <a:solidFill>
                  <a:srgbClr val="a5300f"/>
                </a:solidFill>
                <a:latin typeface="Trebuchet MS"/>
              </a:rPr>
              <a:t>Pretpostavke kvantitativnih (nomotetskih) objašnjenja</a:t>
            </a:r>
            <a:endParaRPr b="0" lang="hr-HR" sz="2800" spc="-1" strike="noStrike">
              <a:latin typeface="Arial"/>
            </a:endParaRPr>
          </a:p>
        </p:txBody>
      </p:sp>
      <p:sp>
        <p:nvSpPr>
          <p:cNvPr id="446" name="CustomShape 2"/>
          <p:cNvSpPr/>
          <p:nvPr/>
        </p:nvSpPr>
        <p:spPr>
          <a:xfrm>
            <a:off x="609120" y="2742840"/>
            <a:ext cx="6348240" cy="3298320"/>
          </a:xfrm>
          <a:prstGeom prst="rect">
            <a:avLst/>
          </a:prstGeom>
          <a:noFill/>
          <a:ln>
            <a:noFill/>
          </a:ln>
        </p:spPr>
        <p:style>
          <a:lnRef idx="0"/>
          <a:fillRef idx="0"/>
          <a:effectRef idx="0"/>
          <a:fontRef idx="minor"/>
        </p:style>
        <p:txBody>
          <a:bodyPr lIns="90000" rIns="90000" tIns="45000" bIns="45000">
            <a:normAutofit/>
          </a:bodyPr>
          <a:p>
            <a:pPr marL="514080" indent="-513720">
              <a:lnSpc>
                <a:spcPct val="100000"/>
              </a:lnSpc>
              <a:spcBef>
                <a:spcPts val="998"/>
              </a:spcBef>
              <a:buClr>
                <a:srgbClr val="e84c22"/>
              </a:buClr>
              <a:buSzPct val="80000"/>
              <a:buFont typeface="Trebuchet MS"/>
              <a:buAutoNum type="arabicPeriod"/>
            </a:pPr>
            <a:r>
              <a:rPr b="0" lang="hr-HR" sz="1800" spc="-1" strike="noStrike">
                <a:solidFill>
                  <a:srgbClr val="404040"/>
                </a:solidFill>
                <a:latin typeface="Trebuchet MS"/>
              </a:rPr>
              <a:t>Povezanost</a:t>
            </a:r>
            <a:endParaRPr b="0" lang="hr-HR" sz="1800" spc="-1" strike="noStrike">
              <a:latin typeface="Arial"/>
            </a:endParaRPr>
          </a:p>
          <a:p>
            <a:pPr marL="514080" indent="-513720">
              <a:lnSpc>
                <a:spcPct val="100000"/>
              </a:lnSpc>
              <a:spcBef>
                <a:spcPts val="998"/>
              </a:spcBef>
              <a:buClr>
                <a:srgbClr val="e84c22"/>
              </a:buClr>
              <a:buSzPct val="80000"/>
              <a:buFont typeface="Trebuchet MS"/>
              <a:buAutoNum type="arabicPeriod"/>
            </a:pPr>
            <a:r>
              <a:rPr b="0" lang="hr-HR" sz="1800" spc="-1" strike="noStrike">
                <a:solidFill>
                  <a:srgbClr val="404040"/>
                </a:solidFill>
                <a:latin typeface="Trebuchet MS"/>
              </a:rPr>
              <a:t>Vremenski slijed</a:t>
            </a:r>
            <a:endParaRPr b="0" lang="hr-HR" sz="1800" spc="-1" strike="noStrike">
              <a:latin typeface="Arial"/>
            </a:endParaRPr>
          </a:p>
          <a:p>
            <a:pPr marL="514080" indent="-513720">
              <a:lnSpc>
                <a:spcPct val="100000"/>
              </a:lnSpc>
              <a:spcBef>
                <a:spcPts val="998"/>
              </a:spcBef>
              <a:buClr>
                <a:srgbClr val="e84c22"/>
              </a:buClr>
              <a:buSzPct val="80000"/>
              <a:buFont typeface="Trebuchet MS"/>
              <a:buAutoNum type="arabicPeriod"/>
            </a:pPr>
            <a:r>
              <a:rPr b="0" lang="hr-HR" sz="1800" spc="-1" strike="noStrike">
                <a:solidFill>
                  <a:srgbClr val="404040"/>
                </a:solidFill>
                <a:latin typeface="Trebuchet MS"/>
              </a:rPr>
              <a:t>Nepatvorenost (</a:t>
            </a:r>
            <a:r>
              <a:rPr b="0" i="1" lang="hr-HR" sz="1800" spc="-1" strike="noStrike">
                <a:solidFill>
                  <a:srgbClr val="404040"/>
                </a:solidFill>
                <a:latin typeface="Trebuchet MS"/>
              </a:rPr>
              <a:t>Nonspuriousness</a:t>
            </a:r>
            <a:r>
              <a:rPr b="0" lang="hr-HR" sz="1800" spc="-1" strike="noStrike">
                <a:solidFill>
                  <a:srgbClr val="404040"/>
                </a:solidFill>
                <a:latin typeface="Trebuchet MS"/>
              </a:rPr>
              <a:t>)</a:t>
            </a:r>
            <a:endParaRPr b="0" lang="hr-HR" sz="1800" spc="-1" strike="noStrike">
              <a:latin typeface="Arial"/>
            </a:endParaRPr>
          </a:p>
          <a:p>
            <a:pPr marL="514080" indent="-513720">
              <a:lnSpc>
                <a:spcPct val="100000"/>
              </a:lnSpc>
              <a:spcBef>
                <a:spcPts val="998"/>
              </a:spcBef>
              <a:buClr>
                <a:srgbClr val="e84c22"/>
              </a:buClr>
              <a:buSzPct val="80000"/>
              <a:buFont typeface="Trebuchet MS"/>
              <a:buAutoNum type="arabicPeriod"/>
            </a:pPr>
            <a:r>
              <a:rPr b="0" lang="hr-HR" sz="1800" spc="-1" strike="noStrike">
                <a:solidFill>
                  <a:srgbClr val="404040"/>
                </a:solidFill>
                <a:latin typeface="Trebuchet MS"/>
              </a:rPr>
              <a:t>Mehanizam</a:t>
            </a:r>
            <a:endParaRPr b="0" lang="hr-HR" sz="1800" spc="-1" strike="noStrike">
              <a:latin typeface="Arial"/>
            </a:endParaRPr>
          </a:p>
          <a:p>
            <a:pPr marL="514080" indent="-513720">
              <a:lnSpc>
                <a:spcPct val="100000"/>
              </a:lnSpc>
              <a:spcBef>
                <a:spcPts val="998"/>
              </a:spcBef>
              <a:buClr>
                <a:srgbClr val="e84c22"/>
              </a:buClr>
              <a:buSzPct val="80000"/>
              <a:buFont typeface="Trebuchet MS"/>
              <a:buAutoNum type="arabicPeriod"/>
            </a:pPr>
            <a:r>
              <a:rPr b="0" lang="hr-HR" sz="1800" spc="-1" strike="noStrike">
                <a:solidFill>
                  <a:srgbClr val="404040"/>
                </a:solidFill>
                <a:latin typeface="Trebuchet MS"/>
              </a:rPr>
              <a:t>Kontekst</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Znanstvene kategorije (2)</a:t>
            </a:r>
            <a:endParaRPr b="0" lang="hr-HR" sz="4800" spc="-1" strike="noStrike">
              <a:latin typeface="Arial"/>
            </a:endParaRPr>
          </a:p>
        </p:txBody>
      </p:sp>
      <p:graphicFrame>
        <p:nvGraphicFramePr>
          <p:cNvPr id="321" name="Table 2"/>
          <p:cNvGraphicFramePr/>
          <p:nvPr/>
        </p:nvGraphicFramePr>
        <p:xfrm>
          <a:off x="759960" y="1855080"/>
          <a:ext cx="10875240" cy="4385880"/>
        </p:xfrm>
        <a:graphic>
          <a:graphicData uri="http://schemas.openxmlformats.org/drawingml/2006/table">
            <a:tbl>
              <a:tblPr/>
              <a:tblGrid>
                <a:gridCol w="5437800"/>
                <a:gridCol w="5437800"/>
              </a:tblGrid>
              <a:tr h="311040">
                <a:tc>
                  <a:txBody>
                    <a:bodyPr>
                      <a:noAutofit/>
                    </a:bodyPr>
                    <a:p>
                      <a:pPr algn="ctr">
                        <a:lnSpc>
                          <a:spcPct val="100000"/>
                        </a:lnSpc>
                      </a:pPr>
                      <a:r>
                        <a:rPr b="1" lang="hr-HR" sz="1600" spc="-1" strike="noStrike">
                          <a:solidFill>
                            <a:srgbClr val="ffffff"/>
                          </a:solidFill>
                          <a:latin typeface="Calibri"/>
                        </a:rPr>
                        <a:t>Pojam</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a:noAutofit/>
                    </a:bodyPr>
                    <a:p>
                      <a:pPr algn="ctr">
                        <a:lnSpc>
                          <a:spcPct val="100000"/>
                        </a:lnSpc>
                      </a:pPr>
                      <a:r>
                        <a:rPr b="1" lang="hr-HR" sz="1600" spc="-1" strike="noStrike">
                          <a:solidFill>
                            <a:srgbClr val="ffffff"/>
                          </a:solidFill>
                          <a:latin typeface="Calibri"/>
                        </a:rPr>
                        <a:t>Primjer</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r>
              <a:tr h="311040">
                <a:tc>
                  <a:txBody>
                    <a:bodyPr>
                      <a:noAutofit/>
                    </a:bodyPr>
                    <a:p>
                      <a:pPr>
                        <a:lnSpc>
                          <a:spcPct val="100000"/>
                        </a:lnSpc>
                      </a:pPr>
                      <a:r>
                        <a:rPr b="0" lang="hr-HR" sz="1600" spc="-1" strike="noStrike">
                          <a:solidFill>
                            <a:srgbClr val="000000"/>
                          </a:solidFill>
                          <a:latin typeface="Calibri"/>
                        </a:rPr>
                        <a:t>Pojam</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noAutofit/>
                    </a:bodyPr>
                    <a:p>
                      <a:pPr>
                        <a:lnSpc>
                          <a:spcPct val="100000"/>
                        </a:lnSpc>
                      </a:pPr>
                      <a:r>
                        <a:rPr b="0" i="1" lang="hr-HR" sz="1600" spc="-1" strike="noStrike">
                          <a:solidFill>
                            <a:srgbClr val="000000"/>
                          </a:solidFill>
                          <a:latin typeface="Calibri"/>
                        </a:rPr>
                        <a:t>„</a:t>
                      </a:r>
                      <a:r>
                        <a:rPr b="0" i="1" lang="hr-HR" sz="1600" spc="-1" strike="noStrike">
                          <a:solidFill>
                            <a:srgbClr val="000000"/>
                          </a:solidFill>
                          <a:latin typeface="Calibri"/>
                        </a:rPr>
                        <a:t>Ekonomija”</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r>
              <a:tr h="311040">
                <a:tc>
                  <a:txBody>
                    <a:bodyPr>
                      <a:noAutofit/>
                    </a:bodyPr>
                    <a:p>
                      <a:pPr>
                        <a:lnSpc>
                          <a:spcPct val="100000"/>
                        </a:lnSpc>
                      </a:pPr>
                      <a:r>
                        <a:rPr b="0" lang="hr-HR" sz="1600" spc="-1" strike="noStrike">
                          <a:solidFill>
                            <a:srgbClr val="000000"/>
                          </a:solidFill>
                          <a:latin typeface="Calibri"/>
                        </a:rPr>
                        <a:t>Sud</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noAutofit/>
                    </a:bodyPr>
                    <a:p>
                      <a:pPr>
                        <a:lnSpc>
                          <a:spcPct val="100000"/>
                        </a:lnSpc>
                      </a:pPr>
                      <a:r>
                        <a:rPr b="0" lang="hr-HR" sz="1600" spc="-1" strike="noStrike">
                          <a:solidFill>
                            <a:srgbClr val="000000"/>
                          </a:solidFill>
                          <a:latin typeface="Calibri"/>
                        </a:rPr>
                        <a:t>„</a:t>
                      </a:r>
                      <a:r>
                        <a:rPr b="0" lang="hr-HR" sz="1600" spc="-1" strike="noStrike">
                          <a:solidFill>
                            <a:srgbClr val="000000"/>
                          </a:solidFill>
                          <a:latin typeface="Calibri"/>
                        </a:rPr>
                        <a:t>Ekonomija je korisna znanost”</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r>
              <a:tr h="763920">
                <a:tc>
                  <a:txBody>
                    <a:bodyPr>
                      <a:noAutofit/>
                    </a:bodyPr>
                    <a:p>
                      <a:pPr>
                        <a:lnSpc>
                          <a:spcPct val="100000"/>
                        </a:lnSpc>
                      </a:pPr>
                      <a:r>
                        <a:rPr b="0" lang="hr-HR" sz="1600" spc="-1" strike="noStrike">
                          <a:solidFill>
                            <a:srgbClr val="000000"/>
                          </a:solidFill>
                          <a:latin typeface="Calibri"/>
                        </a:rPr>
                        <a:t>Definicija</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noAutofit/>
                    </a:bodyPr>
                    <a:p>
                      <a:pPr>
                        <a:lnSpc>
                          <a:spcPct val="100000"/>
                        </a:lnSpc>
                      </a:pPr>
                      <a:r>
                        <a:rPr b="0" i="1" lang="hr-HR" sz="1600" spc="-1" strike="noStrike">
                          <a:solidFill>
                            <a:srgbClr val="000000"/>
                          </a:solidFill>
                          <a:latin typeface="Calibri"/>
                        </a:rPr>
                        <a:t>„</a:t>
                      </a:r>
                      <a:r>
                        <a:rPr b="0" i="1" lang="hr-HR" sz="1600" spc="-1" strike="noStrike">
                          <a:solidFill>
                            <a:srgbClr val="000000"/>
                          </a:solidFill>
                          <a:latin typeface="Calibri"/>
                        </a:rPr>
                        <a:t>Ekonomija je društvena znanost koja proučava načine na koje pojedinci i društvo nastoje zadovoljiti svoje potrebe uz ograničene resurse.”</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r>
              <a:tr h="537480">
                <a:tc>
                  <a:txBody>
                    <a:bodyPr>
                      <a:noAutofit/>
                    </a:bodyPr>
                    <a:p>
                      <a:pPr>
                        <a:lnSpc>
                          <a:spcPct val="100000"/>
                        </a:lnSpc>
                      </a:pPr>
                      <a:r>
                        <a:rPr b="0" lang="hr-HR" sz="1600" spc="-1" strike="noStrike">
                          <a:solidFill>
                            <a:srgbClr val="000000"/>
                          </a:solidFill>
                          <a:latin typeface="Calibri"/>
                        </a:rPr>
                        <a:t>Deskripcija</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noAutofit/>
                    </a:bodyPr>
                    <a:p>
                      <a:pPr>
                        <a:lnSpc>
                          <a:spcPct val="100000"/>
                        </a:lnSpc>
                      </a:pPr>
                      <a:r>
                        <a:rPr b="0" i="1" lang="hr-HR" sz="1600" spc="-1" strike="noStrike">
                          <a:solidFill>
                            <a:srgbClr val="000000"/>
                          </a:solidFill>
                          <a:latin typeface="Calibri"/>
                        </a:rPr>
                        <a:t>„</a:t>
                      </a:r>
                      <a:r>
                        <a:rPr b="0" i="1" lang="hr-HR" sz="1600" spc="-1" strike="noStrike">
                          <a:solidFill>
                            <a:srgbClr val="000000"/>
                          </a:solidFill>
                          <a:latin typeface="Calibri"/>
                        </a:rPr>
                        <a:t>Drugorazredni krediti jedan su od razloga pojave svjetske ekonomske krize 2007. godine.”</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r>
              <a:tr h="763920">
                <a:tc>
                  <a:txBody>
                    <a:bodyPr>
                      <a:noAutofit/>
                    </a:bodyPr>
                    <a:p>
                      <a:pPr>
                        <a:lnSpc>
                          <a:spcPct val="100000"/>
                        </a:lnSpc>
                      </a:pPr>
                      <a:r>
                        <a:rPr b="0" lang="hr-HR" sz="1600" spc="-1" strike="noStrike">
                          <a:solidFill>
                            <a:srgbClr val="000000"/>
                          </a:solidFill>
                          <a:latin typeface="Calibri"/>
                        </a:rPr>
                        <a:t>Objašnjenje</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noAutofit/>
                    </a:bodyPr>
                    <a:p>
                      <a:pPr>
                        <a:lnSpc>
                          <a:spcPct val="100000"/>
                        </a:lnSpc>
                      </a:pPr>
                      <a:r>
                        <a:rPr b="0" i="1" lang="hr-HR" sz="1600" spc="-1" strike="noStrike">
                          <a:solidFill>
                            <a:srgbClr val="000000"/>
                          </a:solidFill>
                          <a:latin typeface="Calibri"/>
                        </a:rPr>
                        <a:t>„</a:t>
                      </a:r>
                      <a:r>
                        <a:rPr b="0" i="1" lang="hr-HR" sz="1600" spc="-1" strike="noStrike">
                          <a:solidFill>
                            <a:srgbClr val="000000"/>
                          </a:solidFill>
                          <a:latin typeface="Calibri"/>
                        </a:rPr>
                        <a:t>Odobravanje kredita osobama koje nisu kreditno sposobne i koje nisu dovoljno financijski pismene predstavlja rizik za stabilnost financijskog sustava.”</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r>
              <a:tr h="537480">
                <a:tc>
                  <a:txBody>
                    <a:bodyPr>
                      <a:noAutofit/>
                    </a:bodyPr>
                    <a:p>
                      <a:pPr>
                        <a:lnSpc>
                          <a:spcPct val="100000"/>
                        </a:lnSpc>
                      </a:pPr>
                      <a:r>
                        <a:rPr b="0" lang="hr-HR" sz="1600" spc="-1" strike="noStrike">
                          <a:solidFill>
                            <a:srgbClr val="000000"/>
                          </a:solidFill>
                          <a:latin typeface="Calibri"/>
                        </a:rPr>
                        <a:t>Znanstveni problem</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noAutofit/>
                    </a:bodyPr>
                    <a:p>
                      <a:pPr>
                        <a:lnSpc>
                          <a:spcPct val="100000"/>
                        </a:lnSpc>
                      </a:pPr>
                      <a:r>
                        <a:rPr b="0" i="1" lang="hr-HR" sz="1600" spc="-1" strike="noStrike">
                          <a:solidFill>
                            <a:srgbClr val="000000"/>
                          </a:solidFill>
                          <a:latin typeface="Calibri"/>
                        </a:rPr>
                        <a:t>„</a:t>
                      </a:r>
                      <a:r>
                        <a:rPr b="0" i="1" lang="hr-HR" sz="1600" spc="-1" strike="noStrike">
                          <a:solidFill>
                            <a:srgbClr val="000000"/>
                          </a:solidFill>
                          <a:latin typeface="Calibri"/>
                        </a:rPr>
                        <a:t>Ekonomski i društveni trošak zatvaranja gospodarstva uslijed COVID-19 pandemije.”</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r>
              <a:tr h="311040">
                <a:tc>
                  <a:txBody>
                    <a:bodyPr>
                      <a:noAutofit/>
                    </a:bodyPr>
                    <a:p>
                      <a:pPr>
                        <a:lnSpc>
                          <a:spcPct val="100000"/>
                        </a:lnSpc>
                      </a:pPr>
                      <a:r>
                        <a:rPr b="0" lang="hr-HR" sz="1600" spc="-1" strike="noStrike">
                          <a:solidFill>
                            <a:srgbClr val="000000"/>
                          </a:solidFill>
                          <a:latin typeface="Calibri"/>
                        </a:rPr>
                        <a:t>Znanstveni predmet</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a:noAutofit/>
                    </a:bodyPr>
                    <a:p>
                      <a:pPr>
                        <a:lnSpc>
                          <a:spcPct val="100000"/>
                        </a:lnSpc>
                      </a:pPr>
                      <a:r>
                        <a:rPr b="0" lang="hr-HR" sz="1600" spc="-1" strike="noStrike">
                          <a:solidFill>
                            <a:srgbClr val="000000"/>
                          </a:solidFill>
                          <a:latin typeface="Calibri"/>
                        </a:rPr>
                        <a:t>„</a:t>
                      </a:r>
                      <a:r>
                        <a:rPr b="0" lang="hr-HR" sz="1600" spc="-1" strike="noStrike">
                          <a:solidFill>
                            <a:srgbClr val="000000"/>
                          </a:solidFill>
                          <a:latin typeface="Calibri"/>
                        </a:rPr>
                        <a:t>Siromaštvo u RH”</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r>
              <a:tr h="538920">
                <a:tc>
                  <a:txBody>
                    <a:bodyPr>
                      <a:noAutofit/>
                    </a:bodyPr>
                    <a:p>
                      <a:pPr>
                        <a:lnSpc>
                          <a:spcPct val="100000"/>
                        </a:lnSpc>
                      </a:pPr>
                      <a:r>
                        <a:rPr b="0" lang="hr-HR" sz="1600" spc="-1" strike="noStrike">
                          <a:solidFill>
                            <a:srgbClr val="000000"/>
                          </a:solidFill>
                          <a:latin typeface="Calibri"/>
                        </a:rPr>
                        <a:t>Hipoteza</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noAutofit/>
                    </a:bodyPr>
                    <a:p>
                      <a:pPr>
                        <a:lnSpc>
                          <a:spcPct val="100000"/>
                        </a:lnSpc>
                      </a:pPr>
                      <a:r>
                        <a:rPr b="0" lang="hr-HR" sz="1600" spc="-1" strike="noStrike">
                          <a:solidFill>
                            <a:srgbClr val="000000"/>
                          </a:solidFill>
                          <a:latin typeface="Calibri"/>
                        </a:rPr>
                        <a:t>„</a:t>
                      </a:r>
                      <a:r>
                        <a:rPr b="0" lang="hr-HR" sz="1600" spc="-1" strike="noStrike">
                          <a:solidFill>
                            <a:srgbClr val="000000"/>
                          </a:solidFill>
                          <a:latin typeface="Calibri"/>
                        </a:rPr>
                        <a:t>Ne postoji statistički značajna veza između ekonomskog rasta i ulaganja u obrazovanje”</a:t>
                      </a:r>
                      <a:endParaRPr b="0" lang="hr-H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r>
            </a:tbl>
          </a:graphicData>
        </a:graphic>
      </p:graphicFrame>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380880" y="1294920"/>
            <a:ext cx="6933960" cy="5203440"/>
          </a:xfrm>
          <a:prstGeom prst="rect">
            <a:avLst/>
          </a:prstGeom>
          <a:noFill/>
          <a:ln>
            <a:noFill/>
          </a:ln>
        </p:spPr>
        <p:style>
          <a:lnRef idx="0"/>
          <a:fillRef idx="0"/>
          <a:effectRef idx="0"/>
          <a:fontRef idx="minor"/>
        </p:style>
        <p:txBody>
          <a:bodyPr lIns="90000" rIns="90000" tIns="45000" bIns="45000">
            <a:normAutofit/>
          </a:bodyPr>
          <a:p>
            <a:pPr marL="342720" indent="-342360">
              <a:lnSpc>
                <a:spcPct val="100000"/>
              </a:lnSpc>
              <a:spcBef>
                <a:spcPts val="998"/>
              </a:spcBef>
              <a:buClr>
                <a:srgbClr val="a5300f"/>
              </a:buClr>
              <a:buSzPct val="80000"/>
              <a:buFont typeface="Wingdings 3" charset="2"/>
              <a:buChar char=""/>
            </a:pPr>
            <a:r>
              <a:rPr b="1" lang="hr-HR" sz="1500" spc="-1" strike="noStrike">
                <a:solidFill>
                  <a:srgbClr val="404040"/>
                </a:solidFill>
                <a:latin typeface="Trebuchet MS"/>
              </a:rPr>
              <a:t>Multivarijantne metode</a:t>
            </a:r>
            <a:r>
              <a:rPr b="0" lang="hr-HR" sz="1500" spc="-1" strike="noStrike">
                <a:solidFill>
                  <a:srgbClr val="404040"/>
                </a:solidFill>
                <a:latin typeface="Trebuchet MS"/>
              </a:rPr>
              <a:t>; metode faktorske analize (faktorska analiza zajedničkih faktora, analiza glavnih komponenti, izlučivanje faktora, ortogonalna, varimax i kosokutna rotacija faktora); model diskriminacijske analize (preduvjeti primjene, razvijanje diskriminacijske funkcije, direktna i stepwise metoda diskriminacijske analize). Naglasak je na interpretaciji i validaciji rezultata. </a:t>
            </a:r>
            <a:endParaRPr b="0" lang="hr-HR" sz="1500" spc="-1" strike="noStrike">
              <a:latin typeface="Arial"/>
            </a:endParaRPr>
          </a:p>
          <a:p>
            <a:pPr marL="342720" indent="-342360">
              <a:lnSpc>
                <a:spcPct val="100000"/>
              </a:lnSpc>
              <a:spcBef>
                <a:spcPts val="998"/>
              </a:spcBef>
              <a:buClr>
                <a:srgbClr val="a5300f"/>
              </a:buClr>
              <a:buSzPct val="80000"/>
              <a:buFont typeface="Wingdings 3" charset="2"/>
              <a:buChar char=""/>
            </a:pPr>
            <a:r>
              <a:rPr b="1" lang="hr-HR" sz="1500" spc="-1" strike="noStrike">
                <a:solidFill>
                  <a:srgbClr val="404040"/>
                </a:solidFill>
                <a:latin typeface="Trebuchet MS"/>
              </a:rPr>
              <a:t>Linearno programiranje </a:t>
            </a:r>
            <a:r>
              <a:rPr b="0" lang="hr-HR" sz="1500" spc="-1" strike="noStrike">
                <a:solidFill>
                  <a:srgbClr val="404040"/>
                </a:solidFill>
                <a:latin typeface="Trebuchet MS"/>
              </a:rPr>
              <a:t>(geometrija linearnog programiranja, simpleks metoda, Charnesova Big-M metoda, dualitet i ekonomska interpretacija, analiza osjetljivosti, problemi transporta i dodjeljivanja, cjelobrojno linearno programiranje); klasična optimizacija bez ograničenja i s ograničenjima u obliku jednadžbi, Lagrangeovih multiplikatora, te odabrane metode numeričke optimizacije; nelinearno programiranje (Karush-Kuhn-Tuckerovi uvjeti optimalnosti, konveksno i kvadratno programiranje). Naglasak je na programskoj podršci za rješavanje ilustrativnih ekonomskih i poslovnih problema na računalu, uz naglasak na interpretaciji rezultata.</a:t>
            </a:r>
            <a:endParaRPr b="0" lang="hr-HR" sz="1500" spc="-1" strike="noStrike">
              <a:latin typeface="Arial"/>
            </a:endParaRPr>
          </a:p>
          <a:p>
            <a:pPr marL="342720" indent="-342360">
              <a:lnSpc>
                <a:spcPct val="100000"/>
              </a:lnSpc>
              <a:spcBef>
                <a:spcPts val="998"/>
              </a:spcBef>
              <a:buClr>
                <a:srgbClr val="a5300f"/>
              </a:buClr>
              <a:buSzPct val="80000"/>
              <a:buFont typeface="Wingdings 3" charset="2"/>
              <a:buChar char=""/>
            </a:pPr>
            <a:r>
              <a:rPr b="1" lang="hr-HR" sz="1500" spc="-1" strike="noStrike">
                <a:solidFill>
                  <a:srgbClr val="404040"/>
                </a:solidFill>
                <a:latin typeface="Trebuchet MS"/>
              </a:rPr>
              <a:t>Vremenske serije</a:t>
            </a:r>
            <a:r>
              <a:rPr b="0" lang="hr-HR" sz="1500" spc="-1" strike="noStrike">
                <a:solidFill>
                  <a:srgbClr val="404040"/>
                </a:solidFill>
                <a:latin typeface="Trebuchet MS"/>
              </a:rPr>
              <a:t>; metoda najmanjih kvadrata (OLS), ARMA, ARIMA, GARCH, MIDAS, vektorska autoregresija, kointegracija, strukturni modeli itd.</a:t>
            </a:r>
            <a:endParaRPr b="0" lang="hr-HR" sz="1500" spc="-1" strike="noStrike">
              <a:latin typeface="Arial"/>
            </a:endParaRPr>
          </a:p>
          <a:p>
            <a:pPr marL="342720" indent="-342360">
              <a:lnSpc>
                <a:spcPct val="100000"/>
              </a:lnSpc>
              <a:spcBef>
                <a:spcPts val="998"/>
              </a:spcBef>
              <a:buClr>
                <a:srgbClr val="a5300f"/>
              </a:buClr>
              <a:buSzPct val="80000"/>
              <a:buFont typeface="Wingdings 3" charset="2"/>
              <a:buChar char=""/>
            </a:pPr>
            <a:r>
              <a:rPr b="1" lang="hr-HR" sz="1500" spc="-1" strike="noStrike">
                <a:solidFill>
                  <a:srgbClr val="404040"/>
                </a:solidFill>
                <a:latin typeface="Trebuchet MS"/>
              </a:rPr>
              <a:t>Panel analize</a:t>
            </a:r>
            <a:r>
              <a:rPr b="0" lang="hr-HR" sz="1500" spc="-1" strike="noStrike">
                <a:solidFill>
                  <a:srgbClr val="404040"/>
                </a:solidFill>
                <a:latin typeface="Trebuchet MS"/>
              </a:rPr>
              <a:t>: panel metoda, GMM, kointegracijski panel itd.</a:t>
            </a:r>
            <a:endParaRPr b="0" lang="hr-HR" sz="1500" spc="-1" strike="noStrike">
              <a:latin typeface="Arial"/>
            </a:endParaRPr>
          </a:p>
          <a:p>
            <a:pPr>
              <a:lnSpc>
                <a:spcPct val="100000"/>
              </a:lnSpc>
              <a:spcBef>
                <a:spcPts val="998"/>
              </a:spcBef>
            </a:pPr>
            <a:endParaRPr b="0" lang="hr-HR" sz="1500" spc="-1" strike="noStrike">
              <a:latin typeface="Arial"/>
            </a:endParaRPr>
          </a:p>
        </p:txBody>
      </p:sp>
      <p:sp>
        <p:nvSpPr>
          <p:cNvPr id="448" name="CustomShape 2"/>
          <p:cNvSpPr/>
          <p:nvPr/>
        </p:nvSpPr>
        <p:spPr>
          <a:xfrm>
            <a:off x="228600" y="533160"/>
            <a:ext cx="6933960" cy="863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2800" spc="-1" strike="noStrike">
                <a:solidFill>
                  <a:srgbClr val="a5300f"/>
                </a:solidFill>
                <a:latin typeface="Trebuchet MS"/>
              </a:rPr>
              <a:t>Vrste kvantitativnih analiza</a:t>
            </a:r>
            <a:endParaRPr b="0" lang="hr-HR" sz="28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228240" y="685440"/>
            <a:ext cx="7086240" cy="1244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hr-HR" sz="2800" spc="-1" strike="noStrike">
                <a:solidFill>
                  <a:srgbClr val="a5300f"/>
                </a:solidFill>
                <a:latin typeface="Trebuchet MS"/>
              </a:rPr>
              <a:t>Kvalitativno vs. kvantitativno istraživanje</a:t>
            </a:r>
            <a:endParaRPr b="0" lang="hr-HR" sz="2800" spc="-1" strike="noStrike">
              <a:latin typeface="Arial"/>
            </a:endParaRPr>
          </a:p>
        </p:txBody>
      </p:sp>
      <p:graphicFrame>
        <p:nvGraphicFramePr>
          <p:cNvPr id="450" name="Table 2"/>
          <p:cNvGraphicFramePr/>
          <p:nvPr/>
        </p:nvGraphicFramePr>
        <p:xfrm>
          <a:off x="457200" y="1752480"/>
          <a:ext cx="6926040" cy="4566960"/>
        </p:xfrm>
        <a:graphic>
          <a:graphicData uri="http://schemas.openxmlformats.org/drawingml/2006/table">
            <a:tbl>
              <a:tblPr/>
              <a:tblGrid>
                <a:gridCol w="2549520"/>
                <a:gridCol w="1405080"/>
                <a:gridCol w="2971800"/>
              </a:tblGrid>
              <a:tr h="557280">
                <a:tc>
                  <a:txBody>
                    <a:bodyPr lIns="90000" rIns="90000">
                      <a:noAutofit/>
                    </a:bodyPr>
                    <a:p>
                      <a:pPr algn="ctr">
                        <a:lnSpc>
                          <a:spcPct val="100000"/>
                        </a:lnSpc>
                      </a:pPr>
                      <a:r>
                        <a:rPr b="1" lang="hr-HR" sz="1100" spc="-1" strike="noStrike">
                          <a:latin typeface="Times New Roman"/>
                          <a:ea typeface="MS Mincho"/>
                        </a:rPr>
                        <a:t>Kvalitativno istraživanje</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gn="ctr">
                        <a:lnSpc>
                          <a:spcPct val="100000"/>
                        </a:lnSpc>
                      </a:pPr>
                      <a:r>
                        <a:rPr b="1" lang="hr-HR" sz="1100" spc="-1" strike="noStrike">
                          <a:latin typeface="Times New Roman"/>
                          <a:ea typeface="MS Mincho"/>
                        </a:rPr>
                        <a:t>Aspekt istraživanja</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gn="ctr">
                        <a:lnSpc>
                          <a:spcPct val="100000"/>
                        </a:lnSpc>
                      </a:pPr>
                      <a:r>
                        <a:rPr b="1" lang="hr-HR" sz="1100" spc="-1" strike="noStrike">
                          <a:latin typeface="Times New Roman"/>
                          <a:ea typeface="MS Mincho"/>
                        </a:rPr>
                        <a:t>Kvantitativno istraživanje</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996840">
                <a:tc>
                  <a:txBody>
                    <a:bodyPr lIns="90000" rIns="90000">
                      <a:noAutofit/>
                    </a:bodyPr>
                    <a:p>
                      <a:pPr>
                        <a:lnSpc>
                          <a:spcPct val="100000"/>
                        </a:lnSpc>
                      </a:pPr>
                      <a:r>
                        <a:rPr b="0" lang="hr-HR" sz="1100" spc="-1" strike="noStrike">
                          <a:latin typeface="Times New Roman"/>
                          <a:ea typeface="MS Mincho"/>
                        </a:rPr>
                        <a:t>Otkriti ideje</a:t>
                      </a:r>
                      <a:endParaRPr b="0" lang="hr-HR" sz="1100" spc="-1" strike="noStrike">
                        <a:latin typeface="Arial"/>
                      </a:endParaRPr>
                    </a:p>
                    <a:p>
                      <a:pPr>
                        <a:lnSpc>
                          <a:spcPct val="100000"/>
                        </a:lnSpc>
                      </a:pPr>
                      <a:r>
                        <a:rPr b="0" lang="hr-HR" sz="1100" spc="-1" strike="noStrike">
                          <a:latin typeface="Times New Roman"/>
                          <a:ea typeface="MS Mincho"/>
                        </a:rPr>
                        <a:t>Koristi se u eksploratornim istraživanjima s općim istraživačkim ciljevima</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Zajednička svrha</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Testira hipoteze ili specifična istraživačka pitanja</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341640">
                <a:tc>
                  <a:txBody>
                    <a:bodyPr lIns="90000" rIns="90000">
                      <a:noAutofit/>
                    </a:bodyPr>
                    <a:p>
                      <a:pPr>
                        <a:lnSpc>
                          <a:spcPct val="100000"/>
                        </a:lnSpc>
                      </a:pPr>
                      <a:r>
                        <a:rPr b="0" lang="hr-HR" sz="1100" spc="-1" strike="noStrike">
                          <a:latin typeface="Times New Roman"/>
                          <a:ea typeface="MS Mincho"/>
                        </a:rPr>
                        <a:t>Promotriti i interpretirati</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Pristup</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Mjeriti i testirati</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776160">
                <a:tc>
                  <a:txBody>
                    <a:bodyPr lIns="90000" rIns="90000">
                      <a:noAutofit/>
                    </a:bodyPr>
                    <a:p>
                      <a:pPr>
                        <a:lnSpc>
                          <a:spcPct val="100000"/>
                        </a:lnSpc>
                      </a:pPr>
                      <a:r>
                        <a:rPr b="0" lang="hr-HR" sz="1100" spc="-1" strike="noStrike">
                          <a:latin typeface="Times New Roman"/>
                          <a:ea typeface="MS Mincho"/>
                        </a:rPr>
                        <a:t>Nestrukturirano, slobodni oblik</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Pristup prikupljanju podataka</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Strukturirani odgovori</a:t>
                      </a:r>
                      <a:endParaRPr b="0" lang="hr-HR" sz="1100" spc="-1" strike="noStrike">
                        <a:latin typeface="Arial"/>
                      </a:endParaRPr>
                    </a:p>
                    <a:p>
                      <a:pPr>
                        <a:lnSpc>
                          <a:spcPct val="100000"/>
                        </a:lnSpc>
                      </a:pPr>
                      <a:r>
                        <a:rPr b="0" lang="hr-HR" sz="1100" spc="-1" strike="noStrike">
                          <a:latin typeface="Times New Roman"/>
                          <a:ea typeface="MS Mincho"/>
                        </a:rPr>
                        <a:t>Određene kategorije</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560520">
                <a:tc>
                  <a:txBody>
                    <a:bodyPr lIns="90000" rIns="90000">
                      <a:noAutofit/>
                    </a:bodyPr>
                    <a:p>
                      <a:pPr>
                        <a:lnSpc>
                          <a:spcPct val="100000"/>
                        </a:lnSpc>
                      </a:pPr>
                      <a:r>
                        <a:rPr b="0" lang="hr-HR" sz="1100" spc="-1" strike="noStrike">
                          <a:latin typeface="Times New Roman"/>
                          <a:ea typeface="MS Mincho"/>
                        </a:rPr>
                        <a:t>Istraživač je uključen</a:t>
                      </a:r>
                      <a:endParaRPr b="0" lang="hr-HR" sz="1100" spc="-1" strike="noStrike">
                        <a:latin typeface="Arial"/>
                      </a:endParaRPr>
                    </a:p>
                    <a:p>
                      <a:pPr>
                        <a:lnSpc>
                          <a:spcPct val="100000"/>
                        </a:lnSpc>
                      </a:pPr>
                      <a:r>
                        <a:rPr b="0" lang="hr-HR" sz="1100" spc="-1" strike="noStrike">
                          <a:latin typeface="Times New Roman"/>
                          <a:ea typeface="MS Mincho"/>
                        </a:rPr>
                        <a:t>Rezultati su subjektivni</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Neovisnost istraživača</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Istraživač je neuključeni promatrač</a:t>
                      </a:r>
                      <a:endParaRPr b="0" lang="hr-HR" sz="1100" spc="-1" strike="noStrike">
                        <a:latin typeface="Arial"/>
                      </a:endParaRPr>
                    </a:p>
                    <a:p>
                      <a:pPr>
                        <a:lnSpc>
                          <a:spcPct val="100000"/>
                        </a:lnSpc>
                      </a:pPr>
                      <a:r>
                        <a:rPr b="0" lang="hr-HR" sz="1100" spc="-1" strike="noStrike">
                          <a:latin typeface="Times New Roman"/>
                          <a:ea typeface="MS Mincho"/>
                        </a:rPr>
                        <a:t>Rezultati su objektivni</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777600">
                <a:tc>
                  <a:txBody>
                    <a:bodyPr lIns="90000" rIns="90000">
                      <a:noAutofit/>
                    </a:bodyPr>
                    <a:p>
                      <a:pPr>
                        <a:lnSpc>
                          <a:spcPct val="100000"/>
                        </a:lnSpc>
                      </a:pPr>
                      <a:r>
                        <a:rPr b="0" lang="hr-HR" sz="1100" spc="-1" strike="noStrike">
                          <a:latin typeface="Times New Roman"/>
                          <a:ea typeface="MS Mincho"/>
                        </a:rPr>
                        <a:t>Mali uzorci – često u prirodnom okruženju</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Uzorci</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Veliki uzorci koji dovode do općih rezultata (rezultati koji se mogu primijeniti na druge situacije)</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556920">
                <a:tc>
                  <a:txBody>
                    <a:bodyPr lIns="90000" rIns="90000">
                      <a:noAutofit/>
                    </a:bodyPr>
                    <a:p>
                      <a:pPr>
                        <a:lnSpc>
                          <a:spcPct val="100000"/>
                        </a:lnSpc>
                      </a:pPr>
                      <a:r>
                        <a:rPr b="0" lang="hr-HR" sz="1100" spc="-1" strike="noStrike">
                          <a:latin typeface="Times New Roman"/>
                          <a:ea typeface="MS Mincho"/>
                        </a:rPr>
                        <a:t>Eksploratorni istraživački dizajn</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Najčešće korišteno</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100" spc="-1" strike="noStrike">
                          <a:latin typeface="Times New Roman"/>
                          <a:ea typeface="MS Mincho"/>
                        </a:rPr>
                        <a:t>Deskriptivna i uzročni istraživački dizajn</a:t>
                      </a:r>
                      <a:endParaRPr b="0" lang="hr-HR" sz="11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CustomShape 1"/>
          <p:cNvSpPr/>
          <p:nvPr/>
        </p:nvSpPr>
        <p:spPr>
          <a:xfrm>
            <a:off x="520200" y="1800000"/>
            <a:ext cx="7543440" cy="35650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200" spc="-1" strike="noStrike">
                <a:solidFill>
                  <a:srgbClr val="262626"/>
                </a:solidFill>
                <a:latin typeface="Calibri Light"/>
              </a:rPr>
              <a:t>PROCJENA VALJANOSTI ZNANSTVENOG ISTRAŽIVANJA</a:t>
            </a:r>
            <a:endParaRPr b="0" lang="hr-HR" sz="3200" spc="-1" strike="noStrike">
              <a:latin typeface="Arial"/>
            </a:endParaRPr>
          </a:p>
        </p:txBody>
      </p:sp>
      <p:pic>
        <p:nvPicPr>
          <p:cNvPr id="452" name="Diagram 1" descr=""/>
          <p:cNvPicPr/>
          <p:nvPr/>
        </p:nvPicPr>
        <p:blipFill>
          <a:blip r:embed="rId1"/>
          <a:stretch/>
        </p:blipFill>
        <p:spPr>
          <a:xfrm>
            <a:off x="3600000" y="720000"/>
            <a:ext cx="5039640" cy="293976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Pouzdanost i valjanost</a:t>
            </a:r>
            <a:endParaRPr b="0" lang="hr-HR" sz="3600" spc="-1" strike="noStrike">
              <a:latin typeface="Arial"/>
            </a:endParaRPr>
          </a:p>
        </p:txBody>
      </p:sp>
      <p:sp>
        <p:nvSpPr>
          <p:cNvPr id="454"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Pouzdanost – repliciranje</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Valjanost (3 tipa) – odražava stvarno stanje</a:t>
            </a:r>
            <a:endParaRPr b="0" lang="hr-HR" sz="18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Sastavna – ako su konstrukti precizno mjereni</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Interna – kauzalna (uzročna) veza</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Eksterna - generaliziranje</a:t>
            </a: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326520" y="25416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PRIMJER ISTRAŽIVANJA (1)</a:t>
            </a:r>
            <a:endParaRPr b="0" lang="hr-HR" sz="3600" spc="-1" strike="noStrike">
              <a:latin typeface="Arial"/>
            </a:endParaRPr>
          </a:p>
        </p:txBody>
      </p:sp>
      <p:sp>
        <p:nvSpPr>
          <p:cNvPr id="456" name="CustomShape 2"/>
          <p:cNvSpPr/>
          <p:nvPr/>
        </p:nvSpPr>
        <p:spPr>
          <a:xfrm>
            <a:off x="326520" y="1980720"/>
            <a:ext cx="7543440" cy="402264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H</a:t>
            </a:r>
            <a:r>
              <a:rPr b="0" lang="hr-HR" sz="1000" spc="-1" strike="noStrike">
                <a:solidFill>
                  <a:srgbClr val="404040"/>
                </a:solidFill>
                <a:latin typeface="Trebuchet MS"/>
              </a:rPr>
              <a:t>0</a:t>
            </a:r>
            <a:r>
              <a:rPr b="0" lang="hr-HR" sz="1800" spc="-1" strike="noStrike">
                <a:solidFill>
                  <a:srgbClr val="404040"/>
                </a:solidFill>
                <a:latin typeface="Trebuchet MS"/>
              </a:rPr>
              <a:t>: Ne postoji statistički značajna pozitivna veza između fizičke aktivnosti i uspjeha na studiju studenata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H</a:t>
            </a:r>
            <a:r>
              <a:rPr b="0" lang="hr-HR" sz="1000" spc="-1" strike="noStrike">
                <a:solidFill>
                  <a:srgbClr val="404040"/>
                </a:solidFill>
                <a:latin typeface="Trebuchet MS"/>
              </a:rPr>
              <a:t>1</a:t>
            </a:r>
            <a:r>
              <a:rPr b="0" lang="hr-HR" sz="1800" spc="-1" strike="noStrike">
                <a:solidFill>
                  <a:srgbClr val="404040"/>
                </a:solidFill>
                <a:latin typeface="Trebuchet MS"/>
              </a:rPr>
              <a:t>: Postoji statistički značajna pozitivna veza između fizičke aktivnosti i uspjeha na studiju studenata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Dizajn: </a:t>
            </a:r>
            <a:endParaRPr b="0" lang="hr-HR" sz="1800" spc="-1" strike="noStrike">
              <a:latin typeface="Arial"/>
            </a:endParaRPr>
          </a:p>
          <a:p>
            <a:pPr marL="90360" indent="-90000">
              <a:lnSpc>
                <a:spcPct val="100000"/>
              </a:lnSpc>
              <a:spcBef>
                <a:spcPts val="1199"/>
              </a:spcBef>
              <a:spcAft>
                <a:spcPts val="198"/>
              </a:spcAft>
              <a:buClr>
                <a:srgbClr val="e48312"/>
              </a:buClr>
              <a:buFont typeface="Arial"/>
              <a:buChar char="•"/>
            </a:pPr>
            <a:r>
              <a:rPr b="0" lang="hr-HR" sz="1800" spc="-1" strike="noStrike">
                <a:solidFill>
                  <a:srgbClr val="404040"/>
                </a:solidFill>
                <a:latin typeface="Trebuchet MS"/>
              </a:rPr>
              <a:t> </a:t>
            </a:r>
            <a:r>
              <a:rPr b="0" lang="hr-HR" sz="1800" spc="-1" strike="noStrike">
                <a:solidFill>
                  <a:srgbClr val="404040"/>
                </a:solidFill>
                <a:latin typeface="Trebuchet MS"/>
              </a:rPr>
              <a:t>Slučajni uzorak od 100 studenata 1. godine FET</a:t>
            </a:r>
            <a:endParaRPr b="0" lang="hr-HR" sz="1800" spc="-1" strike="noStrike">
              <a:latin typeface="Arial"/>
            </a:endParaRPr>
          </a:p>
          <a:p>
            <a:pPr marL="90360" indent="-90000">
              <a:lnSpc>
                <a:spcPct val="100000"/>
              </a:lnSpc>
              <a:spcBef>
                <a:spcPts val="1199"/>
              </a:spcBef>
              <a:spcAft>
                <a:spcPts val="198"/>
              </a:spcAft>
              <a:buClr>
                <a:srgbClr val="e48312"/>
              </a:buClr>
              <a:buFont typeface="Arial"/>
              <a:buChar char="•"/>
            </a:pPr>
            <a:r>
              <a:rPr b="0" lang="hr-HR" sz="1800" spc="-1" strike="noStrike">
                <a:solidFill>
                  <a:srgbClr val="404040"/>
                </a:solidFill>
                <a:latin typeface="Trebuchet MS"/>
              </a:rPr>
              <a:t> </a:t>
            </a:r>
            <a:r>
              <a:rPr b="0" lang="hr-HR" sz="1800" spc="-1" strike="noStrike">
                <a:solidFill>
                  <a:srgbClr val="404040"/>
                </a:solidFill>
                <a:latin typeface="Trebuchet MS"/>
              </a:rPr>
              <a:t>Deset mjeseci besplatnog članstva u teretani (10/2020 – 6/2021)</a:t>
            </a:r>
            <a:endParaRPr b="0" lang="hr-HR" sz="1800" spc="-1" strike="noStrike">
              <a:latin typeface="Arial"/>
            </a:endParaRPr>
          </a:p>
        </p:txBody>
      </p:sp>
      <p:pic>
        <p:nvPicPr>
          <p:cNvPr id="457" name="Picture 2" descr=""/>
          <p:cNvPicPr/>
          <p:nvPr/>
        </p:nvPicPr>
        <p:blipFill>
          <a:blip r:embed="rId1"/>
          <a:stretch/>
        </p:blipFill>
        <p:spPr>
          <a:xfrm>
            <a:off x="6934320" y="254160"/>
            <a:ext cx="1910880" cy="1274400"/>
          </a:xfrm>
          <a:prstGeom prst="rect">
            <a:avLst/>
          </a:prstGeom>
          <a:ln>
            <a:noFill/>
          </a:ln>
        </p:spPr>
      </p:pic>
      <p:pic>
        <p:nvPicPr>
          <p:cNvPr id="458" name="Diagram 1" descr=""/>
          <p:cNvPicPr/>
          <p:nvPr/>
        </p:nvPicPr>
        <p:blipFill>
          <a:blip r:embed="rId2"/>
          <a:stretch/>
        </p:blipFill>
        <p:spPr>
          <a:xfrm>
            <a:off x="6456240" y="2944800"/>
            <a:ext cx="2693880" cy="209664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PRIMJER ISTRAŽIVANJA (3)</a:t>
            </a:r>
            <a:endParaRPr b="0" lang="hr-HR" sz="3600" spc="-1" strike="noStrike">
              <a:latin typeface="Arial"/>
            </a:endParaRPr>
          </a:p>
        </p:txBody>
      </p:sp>
      <p:sp>
        <p:nvSpPr>
          <p:cNvPr id="460" name="CustomShape 2"/>
          <p:cNvSpPr/>
          <p:nvPr/>
        </p:nvSpPr>
        <p:spPr>
          <a:xfrm>
            <a:off x="380520" y="1846440"/>
            <a:ext cx="798480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Konstrukt 1:  Fizička aktivnost studenata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Konstrukt 2: Uspjeh na studiju studenata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Varijabla 1: Broj sati provedeni u teretani tjedno</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Varijabla 2: Aktivnost na nastavi mjerena </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brojem javljanja na nastavi tjedno</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Pozitivna veza!!!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 </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p:txBody>
      </p:sp>
      <p:graphicFrame>
        <p:nvGraphicFramePr>
          <p:cNvPr id="461" name="Table 3"/>
          <p:cNvGraphicFramePr/>
          <p:nvPr/>
        </p:nvGraphicFramePr>
        <p:xfrm>
          <a:off x="5638680" y="1828800"/>
          <a:ext cx="3047760" cy="4371480"/>
        </p:xfrm>
        <a:graphic>
          <a:graphicData uri="http://schemas.openxmlformats.org/drawingml/2006/table">
            <a:tbl>
              <a:tblPr/>
              <a:tblGrid>
                <a:gridCol w="1016280"/>
                <a:gridCol w="1015920"/>
                <a:gridCol w="1015920"/>
              </a:tblGrid>
              <a:tr h="485640">
                <a:tc>
                  <a:txBody>
                    <a:bodyPr lIns="90000" rIns="90000">
                      <a:noAutofit/>
                    </a:bodyPr>
                    <a:p>
                      <a:pPr>
                        <a:lnSpc>
                          <a:spcPct val="100000"/>
                        </a:lnSpc>
                      </a:pPr>
                      <a:r>
                        <a:rPr b="1" lang="hr-HR" sz="1800" spc="-1" strike="noStrike">
                          <a:solidFill>
                            <a:srgbClr val="ffffff"/>
                          </a:solidFill>
                          <a:latin typeface="Calibri"/>
                        </a:rPr>
                        <a:t>Ispitanik</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e48312"/>
                    </a:solidFill>
                  </a:tcPr>
                </a:tc>
                <a:tc>
                  <a:txBody>
                    <a:bodyPr lIns="90000" rIns="90000">
                      <a:noAutofit/>
                    </a:bodyPr>
                    <a:p>
                      <a:pPr>
                        <a:lnSpc>
                          <a:spcPct val="100000"/>
                        </a:lnSpc>
                      </a:pPr>
                      <a:r>
                        <a:rPr b="1" lang="hr-HR" sz="1800" spc="-1" strike="noStrike">
                          <a:solidFill>
                            <a:srgbClr val="ffffff"/>
                          </a:solidFill>
                          <a:latin typeface="Calibri"/>
                        </a:rPr>
                        <a:t>Var 1</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e48312"/>
                    </a:solidFill>
                  </a:tcPr>
                </a:tc>
                <a:tc>
                  <a:txBody>
                    <a:bodyPr lIns="90000" rIns="90000">
                      <a:noAutofit/>
                    </a:bodyPr>
                    <a:p>
                      <a:pPr>
                        <a:lnSpc>
                          <a:spcPct val="100000"/>
                        </a:lnSpc>
                      </a:pPr>
                      <a:r>
                        <a:rPr b="1" lang="hr-HR" sz="1800" spc="-1" strike="noStrike">
                          <a:solidFill>
                            <a:srgbClr val="ffffff"/>
                          </a:solidFill>
                          <a:latin typeface="Calibri"/>
                        </a:rPr>
                        <a:t>Var 2</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e48312"/>
                    </a:solidFill>
                  </a:tcPr>
                </a:tc>
              </a:tr>
              <a:tr h="486000">
                <a:tc>
                  <a:txBody>
                    <a:bodyPr lIns="90000" rIns="90000">
                      <a:noAutofit/>
                    </a:bodyPr>
                    <a:p>
                      <a:pPr>
                        <a:lnSpc>
                          <a:spcPct val="100000"/>
                        </a:lnSpc>
                      </a:pPr>
                      <a:r>
                        <a:rPr b="0" lang="hr-HR" sz="1800" spc="-1" strike="noStrike">
                          <a:solidFill>
                            <a:srgbClr val="000000"/>
                          </a:solidFill>
                          <a:latin typeface="Calibri"/>
                        </a:rPr>
                        <a:t>1</a:t>
                      </a:r>
                      <a:endParaRPr b="0" lang="hr-HR" sz="1800" spc="-1" strike="noStrike">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f5d9cc"/>
                    </a:solidFill>
                  </a:tcPr>
                </a:tc>
                <a:tc>
                  <a:txBody>
                    <a:bodyPr lIns="90000" rIns="90000">
                      <a:noAutofit/>
                    </a:bodyPr>
                    <a:p>
                      <a:pPr>
                        <a:lnSpc>
                          <a:spcPct val="100000"/>
                        </a:lnSpc>
                      </a:pPr>
                      <a:r>
                        <a:rPr b="0" lang="hr-HR" sz="1800" spc="-1" strike="noStrike">
                          <a:solidFill>
                            <a:srgbClr val="000000"/>
                          </a:solidFill>
                          <a:latin typeface="Calibri"/>
                        </a:rPr>
                        <a:t>5</a:t>
                      </a:r>
                      <a:endParaRPr b="0" lang="hr-HR" sz="1800" spc="-1" strike="noStrike">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f5d9cc"/>
                    </a:solidFill>
                  </a:tcPr>
                </a:tc>
                <a:tc>
                  <a:txBody>
                    <a:bodyPr lIns="90000" rIns="90000">
                      <a:noAutofit/>
                    </a:bodyPr>
                    <a:p>
                      <a:pPr>
                        <a:lnSpc>
                          <a:spcPct val="100000"/>
                        </a:lnSpc>
                      </a:pPr>
                      <a:r>
                        <a:rPr b="0" lang="hr-HR" sz="1800" spc="-1" strike="noStrike">
                          <a:solidFill>
                            <a:srgbClr val="000000"/>
                          </a:solidFill>
                          <a:latin typeface="Calibri"/>
                        </a:rPr>
                        <a:t>1</a:t>
                      </a:r>
                      <a:endParaRPr b="0" lang="hr-HR" sz="1800" spc="-1" strike="noStrike">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f5d9cc"/>
                    </a:solidFill>
                  </a:tcPr>
                </a:tc>
              </a:tr>
              <a:tr h="485640">
                <a:tc>
                  <a:txBody>
                    <a:bodyPr lIns="90000" rIns="90000">
                      <a:noAutofit/>
                    </a:bodyPr>
                    <a:p>
                      <a:pPr>
                        <a:lnSpc>
                          <a:spcPct val="100000"/>
                        </a:lnSpc>
                      </a:pPr>
                      <a:r>
                        <a:rPr b="0" lang="hr-HR" sz="1800" spc="-1" strike="noStrike">
                          <a:solidFill>
                            <a:srgbClr val="000000"/>
                          </a:solidFill>
                          <a:latin typeface="Calibri"/>
                        </a:rPr>
                        <a:t>2</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c>
                  <a:txBody>
                    <a:bodyPr lIns="90000" rIns="90000">
                      <a:noAutofit/>
                    </a:bodyPr>
                    <a:p>
                      <a:pPr>
                        <a:lnSpc>
                          <a:spcPct val="100000"/>
                        </a:lnSpc>
                      </a:pPr>
                      <a:r>
                        <a:rPr b="0" lang="hr-HR" sz="1800" spc="-1" strike="noStrike">
                          <a:solidFill>
                            <a:srgbClr val="000000"/>
                          </a:solidFill>
                          <a:latin typeface="Calibri"/>
                        </a:rPr>
                        <a:t>0</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c>
                  <a:txBody>
                    <a:bodyPr lIns="90000" rIns="90000">
                      <a:noAutofit/>
                    </a:bodyPr>
                    <a:p>
                      <a:pPr>
                        <a:lnSpc>
                          <a:spcPct val="100000"/>
                        </a:lnSpc>
                      </a:pPr>
                      <a:r>
                        <a:rPr b="0" lang="hr-HR" sz="1800" spc="-1" strike="noStrike">
                          <a:solidFill>
                            <a:srgbClr val="000000"/>
                          </a:solidFill>
                          <a:latin typeface="Calibri"/>
                        </a:rPr>
                        <a:t>0</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r>
              <a:tr h="486000">
                <a:tc>
                  <a:txBody>
                    <a:bodyPr lIns="90000" rIns="90000">
                      <a:noAutofit/>
                    </a:bodyPr>
                    <a:p>
                      <a:pPr>
                        <a:lnSpc>
                          <a:spcPct val="100000"/>
                        </a:lnSpc>
                      </a:pPr>
                      <a:r>
                        <a:rPr b="0" lang="hr-HR" sz="1800" spc="-1" strike="noStrike">
                          <a:solidFill>
                            <a:srgbClr val="000000"/>
                          </a:solidFill>
                          <a:latin typeface="Calibri"/>
                        </a:rPr>
                        <a:t>3</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c>
                  <a:txBody>
                    <a:bodyPr lIns="90000" rIns="90000">
                      <a:noAutofit/>
                    </a:bodyPr>
                    <a:p>
                      <a:pPr>
                        <a:lnSpc>
                          <a:spcPct val="100000"/>
                        </a:lnSpc>
                      </a:pPr>
                      <a:r>
                        <a:rPr b="0" lang="hr-HR" sz="1800" spc="-1" strike="noStrike">
                          <a:solidFill>
                            <a:srgbClr val="000000"/>
                          </a:solidFill>
                          <a:latin typeface="Calibri"/>
                        </a:rPr>
                        <a:t>1</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c>
                  <a:txBody>
                    <a:bodyPr lIns="90000" rIns="90000">
                      <a:noAutofit/>
                    </a:bodyPr>
                    <a:p>
                      <a:pPr>
                        <a:lnSpc>
                          <a:spcPct val="100000"/>
                        </a:lnSpc>
                      </a:pPr>
                      <a:r>
                        <a:rPr b="0" lang="hr-HR" sz="1800" spc="-1" strike="noStrike">
                          <a:solidFill>
                            <a:srgbClr val="000000"/>
                          </a:solidFill>
                          <a:latin typeface="Calibri"/>
                        </a:rPr>
                        <a:t>1</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r>
              <a:tr h="485640">
                <a:tc>
                  <a:txBody>
                    <a:bodyPr lIns="90000" rIns="90000">
                      <a:noAutofit/>
                    </a:bodyPr>
                    <a:p>
                      <a:pPr>
                        <a:lnSpc>
                          <a:spcPct val="100000"/>
                        </a:lnSpc>
                      </a:pPr>
                      <a:r>
                        <a:rPr b="0" lang="hr-HR" sz="1800" spc="-1" strike="noStrike">
                          <a:solidFill>
                            <a:srgbClr val="000000"/>
                          </a:solidFill>
                          <a:latin typeface="Calibri"/>
                        </a:rPr>
                        <a:t>4</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c>
                  <a:txBody>
                    <a:bodyPr lIns="90000" rIns="90000">
                      <a:noAutofit/>
                    </a:bodyPr>
                    <a:p>
                      <a:pPr>
                        <a:lnSpc>
                          <a:spcPct val="100000"/>
                        </a:lnSpc>
                      </a:pPr>
                      <a:r>
                        <a:rPr b="0" lang="hr-HR" sz="1800" spc="-1" strike="noStrike">
                          <a:solidFill>
                            <a:srgbClr val="000000"/>
                          </a:solidFill>
                          <a:latin typeface="Calibri"/>
                        </a:rPr>
                        <a:t>3</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c>
                  <a:txBody>
                    <a:bodyPr lIns="90000" rIns="90000">
                      <a:noAutofit/>
                    </a:bodyPr>
                    <a:p>
                      <a:pPr>
                        <a:lnSpc>
                          <a:spcPct val="100000"/>
                        </a:lnSpc>
                      </a:pPr>
                      <a:r>
                        <a:rPr b="0" lang="hr-HR" sz="1800" spc="-1" strike="noStrike">
                          <a:solidFill>
                            <a:srgbClr val="000000"/>
                          </a:solidFill>
                          <a:latin typeface="Calibri"/>
                        </a:rPr>
                        <a:t>2</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r>
              <a:tr h="485640">
                <a:tc>
                  <a:txBody>
                    <a:bodyPr lIns="90000" rIns="90000">
                      <a:noAutofit/>
                    </a:bodyPr>
                    <a:p>
                      <a:pPr>
                        <a:lnSpc>
                          <a:spcPct val="100000"/>
                        </a:lnSpc>
                      </a:pPr>
                      <a:r>
                        <a:rPr b="0" lang="hr-HR" sz="1800" spc="-1" strike="noStrike">
                          <a:solidFill>
                            <a:srgbClr val="000000"/>
                          </a:solidFill>
                          <a:latin typeface="Calibri"/>
                        </a:rPr>
                        <a:t>5</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c>
                  <a:txBody>
                    <a:bodyPr lIns="90000" rIns="90000">
                      <a:noAutofit/>
                    </a:bodyPr>
                    <a:p>
                      <a:pPr>
                        <a:lnSpc>
                          <a:spcPct val="100000"/>
                        </a:lnSpc>
                      </a:pPr>
                      <a:r>
                        <a:rPr b="0" lang="hr-HR" sz="1800" spc="-1" strike="noStrike">
                          <a:solidFill>
                            <a:srgbClr val="000000"/>
                          </a:solidFill>
                          <a:latin typeface="Calibri"/>
                        </a:rPr>
                        <a:t>5</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c>
                  <a:txBody>
                    <a:bodyPr lIns="90000" rIns="90000">
                      <a:noAutofit/>
                    </a:bodyPr>
                    <a:p>
                      <a:pPr>
                        <a:lnSpc>
                          <a:spcPct val="100000"/>
                        </a:lnSpc>
                      </a:pPr>
                      <a:r>
                        <a:rPr b="0" lang="hr-HR" sz="1800" spc="-1" strike="noStrike">
                          <a:solidFill>
                            <a:srgbClr val="000000"/>
                          </a:solidFill>
                          <a:latin typeface="Calibri"/>
                        </a:rPr>
                        <a:t>3</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r>
              <a:tr h="486000">
                <a:tc>
                  <a:txBody>
                    <a:bodyPr lIns="90000" rIns="90000">
                      <a:noAutofit/>
                    </a:bodyPr>
                    <a:p>
                      <a:pPr>
                        <a:lnSpc>
                          <a:spcPct val="100000"/>
                        </a:lnSpc>
                      </a:pPr>
                      <a:r>
                        <a:rPr b="0" lang="hr-HR" sz="1800" spc="-1" strike="noStrike">
                          <a:solidFill>
                            <a:srgbClr val="000000"/>
                          </a:solidFill>
                          <a:latin typeface="Calibri"/>
                        </a:rPr>
                        <a:t>…</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c>
                  <a:txBody>
                    <a:bodyPr lIns="90000" rIns="90000">
                      <a:noAutofit/>
                    </a:bodyPr>
                    <a:p>
                      <a:pPr>
                        <a:lnSpc>
                          <a:spcPct val="100000"/>
                        </a:lnSpc>
                      </a:pPr>
                      <a:r>
                        <a:rPr b="0" lang="hr-HR" sz="1800" spc="-1" strike="noStrike">
                          <a:solidFill>
                            <a:srgbClr val="000000"/>
                          </a:solidFill>
                          <a:latin typeface="Calibri"/>
                        </a:rPr>
                        <a:t>…</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c>
                  <a:txBody>
                    <a:bodyPr lIns="90000" rIns="90000">
                      <a:noAutofit/>
                    </a:bodyPr>
                    <a:p>
                      <a:pPr>
                        <a:lnSpc>
                          <a:spcPct val="100000"/>
                        </a:lnSpc>
                      </a:pPr>
                      <a:r>
                        <a:rPr b="0" lang="hr-HR" sz="1800" spc="-1" strike="noStrike">
                          <a:solidFill>
                            <a:srgbClr val="000000"/>
                          </a:solidFill>
                          <a:latin typeface="Calibri"/>
                        </a:rPr>
                        <a:t>…</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r>
              <a:tr h="485640">
                <a:tc>
                  <a:txBody>
                    <a:bodyPr lIns="90000" rIns="90000">
                      <a:noAutofit/>
                    </a:bodyPr>
                    <a:p>
                      <a:pPr>
                        <a:lnSpc>
                          <a:spcPct val="100000"/>
                        </a:lnSpc>
                      </a:pPr>
                      <a:r>
                        <a:rPr b="0" lang="hr-HR" sz="1800" spc="-1" strike="noStrike">
                          <a:solidFill>
                            <a:srgbClr val="000000"/>
                          </a:solidFill>
                          <a:latin typeface="Calibri"/>
                        </a:rPr>
                        <a:t>99</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c>
                  <a:txBody>
                    <a:bodyPr lIns="90000" rIns="90000">
                      <a:noAutofit/>
                    </a:bodyPr>
                    <a:p>
                      <a:pPr>
                        <a:lnSpc>
                          <a:spcPct val="100000"/>
                        </a:lnSpc>
                      </a:pPr>
                      <a:r>
                        <a:rPr b="0" lang="hr-HR" sz="1800" spc="-1" strike="noStrike">
                          <a:solidFill>
                            <a:srgbClr val="000000"/>
                          </a:solidFill>
                          <a:latin typeface="Calibri"/>
                        </a:rPr>
                        <a:t>1</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c>
                  <a:txBody>
                    <a:bodyPr lIns="90000" rIns="90000">
                      <a:noAutofit/>
                    </a:bodyPr>
                    <a:p>
                      <a:pPr>
                        <a:lnSpc>
                          <a:spcPct val="100000"/>
                        </a:lnSpc>
                      </a:pPr>
                      <a:r>
                        <a:rPr b="0" lang="hr-HR" sz="1800" spc="-1" strike="noStrike">
                          <a:solidFill>
                            <a:srgbClr val="000000"/>
                          </a:solidFill>
                          <a:latin typeface="Calibri"/>
                        </a:rPr>
                        <a:t>1</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5d9cc"/>
                    </a:solidFill>
                  </a:tcPr>
                </a:tc>
              </a:tr>
              <a:tr h="485640">
                <a:tc>
                  <a:txBody>
                    <a:bodyPr lIns="90000" rIns="90000">
                      <a:noAutofit/>
                    </a:bodyPr>
                    <a:p>
                      <a:pPr>
                        <a:lnSpc>
                          <a:spcPct val="100000"/>
                        </a:lnSpc>
                      </a:pPr>
                      <a:r>
                        <a:rPr b="0" lang="hr-HR" sz="1800" spc="-1" strike="noStrike">
                          <a:solidFill>
                            <a:srgbClr val="000000"/>
                          </a:solidFill>
                          <a:latin typeface="Calibri"/>
                        </a:rPr>
                        <a:t>100</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c>
                  <a:txBody>
                    <a:bodyPr lIns="90000" rIns="90000">
                      <a:noAutofit/>
                    </a:bodyPr>
                    <a:p>
                      <a:pPr>
                        <a:lnSpc>
                          <a:spcPct val="100000"/>
                        </a:lnSpc>
                      </a:pPr>
                      <a:r>
                        <a:rPr b="0" lang="hr-HR" sz="1800" spc="-1" strike="noStrike">
                          <a:solidFill>
                            <a:srgbClr val="000000"/>
                          </a:solidFill>
                          <a:latin typeface="Calibri"/>
                        </a:rPr>
                        <a:t>10</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c>
                  <a:txBody>
                    <a:bodyPr lIns="90000" rIns="90000">
                      <a:noAutofit/>
                    </a:bodyPr>
                    <a:p>
                      <a:pPr>
                        <a:lnSpc>
                          <a:spcPct val="100000"/>
                        </a:lnSpc>
                      </a:pPr>
                      <a:r>
                        <a:rPr b="0" lang="hr-HR" sz="1800" spc="-1" strike="noStrike">
                          <a:solidFill>
                            <a:srgbClr val="000000"/>
                          </a:solidFill>
                          <a:latin typeface="Calibri"/>
                        </a:rPr>
                        <a:t>4</a:t>
                      </a:r>
                      <a:endParaRPr b="0" lang="hr-HR" sz="1800" spc="-1" strike="noStrike">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faede7"/>
                    </a:solidFill>
                  </a:tcPr>
                </a:tc>
              </a:tr>
            </a:tbl>
          </a:graphicData>
        </a:graphic>
      </p:graphicFrame>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PRIMJER ISTRAŽIVANJA (4)</a:t>
            </a:r>
            <a:endParaRPr b="0" lang="hr-HR" sz="3600" spc="-1" strike="noStrike">
              <a:latin typeface="Arial"/>
            </a:endParaRPr>
          </a:p>
        </p:txBody>
      </p:sp>
      <p:sp>
        <p:nvSpPr>
          <p:cNvPr id="463"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H</a:t>
            </a:r>
            <a:r>
              <a:rPr b="0" lang="hr-HR" sz="1000" spc="-1" strike="noStrike">
                <a:solidFill>
                  <a:srgbClr val="404040"/>
                </a:solidFill>
                <a:latin typeface="Trebuchet MS"/>
              </a:rPr>
              <a:t>0</a:t>
            </a:r>
            <a:r>
              <a:rPr b="0" lang="hr-HR" sz="1800" spc="-1" strike="noStrike">
                <a:solidFill>
                  <a:srgbClr val="404040"/>
                </a:solidFill>
                <a:latin typeface="Trebuchet MS"/>
              </a:rPr>
              <a:t>: Ne postoji statistički značajna pozitivna veza između fizičke aktivnosti i uspjeha na studiju studenata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H</a:t>
            </a:r>
            <a:r>
              <a:rPr b="0" lang="hr-HR" sz="1000" spc="-1" strike="noStrike">
                <a:solidFill>
                  <a:srgbClr val="404040"/>
                </a:solidFill>
                <a:latin typeface="Trebuchet MS"/>
              </a:rPr>
              <a:t>1</a:t>
            </a:r>
            <a:r>
              <a:rPr b="0" lang="hr-HR" sz="1800" spc="-1" strike="noStrike">
                <a:solidFill>
                  <a:srgbClr val="404040"/>
                </a:solidFill>
                <a:latin typeface="Trebuchet MS"/>
              </a:rPr>
              <a:t>: Postoji statistički značajna pozitivna veza između fizičke aktivnosti i uspjeha na studiju studenata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H</a:t>
            </a:r>
            <a:r>
              <a:rPr b="0" lang="hr-HR" sz="1000" spc="-1" strike="noStrike">
                <a:solidFill>
                  <a:srgbClr val="404040"/>
                </a:solidFill>
                <a:latin typeface="Trebuchet MS"/>
              </a:rPr>
              <a:t>0</a:t>
            </a:r>
            <a:r>
              <a:rPr b="0" lang="hr-HR" sz="1800" spc="-1" strike="noStrike">
                <a:solidFill>
                  <a:srgbClr val="404040"/>
                </a:solidFill>
                <a:latin typeface="Trebuchet MS"/>
              </a:rPr>
              <a:t>: Ne postoji statistički značajna pozitivna veza između broja sati provedenih u teretani tjedno i brojem javljanja na nastavi tjedno    </a:t>
            </a:r>
            <a:r>
              <a:rPr b="1" lang="hr-HR" sz="2800" spc="-1" strike="noStrike">
                <a:solidFill>
                  <a:srgbClr val="ff0000"/>
                </a:solidFill>
                <a:latin typeface="Times New Roman"/>
                <a:ea typeface="Times New Roman"/>
              </a:rPr>
              <a:t>X</a:t>
            </a:r>
            <a:endParaRPr b="0" lang="hr-HR" sz="2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ea typeface="Times New Roman"/>
              </a:rPr>
              <a:t>H</a:t>
            </a:r>
            <a:r>
              <a:rPr b="0" lang="hr-HR" sz="1000" spc="-1" strike="noStrike">
                <a:solidFill>
                  <a:srgbClr val="404040"/>
                </a:solidFill>
                <a:latin typeface="Trebuchet MS"/>
                <a:ea typeface="Times New Roman"/>
              </a:rPr>
              <a:t>1</a:t>
            </a:r>
            <a:r>
              <a:rPr b="0" lang="hr-HR" sz="1800" spc="-1" strike="noStrike">
                <a:solidFill>
                  <a:srgbClr val="404040"/>
                </a:solidFill>
                <a:latin typeface="Trebuchet MS"/>
                <a:ea typeface="Times New Roman"/>
              </a:rPr>
              <a:t>: Postoji statistički značajna pozitivna veza između broja sati provedenih u teretani tjedno i brojem javljanja na nastavi tjedno    </a:t>
            </a:r>
            <a:r>
              <a:rPr b="0" lang="hr-HR" sz="2800" spc="-1" strike="noStrike">
                <a:solidFill>
                  <a:srgbClr val="ff0000"/>
                </a:solidFill>
                <a:latin typeface="Times New Roman"/>
                <a:ea typeface="Times New Roman"/>
              </a:rPr>
              <a:t>☺</a:t>
            </a:r>
            <a:endParaRPr b="0" lang="hr-HR" sz="2800" spc="-1" strike="noStrike">
              <a:latin typeface="Arial"/>
            </a:endParaRPr>
          </a:p>
          <a:p>
            <a:pPr>
              <a:lnSpc>
                <a:spcPct val="90000"/>
              </a:lnSpc>
              <a:spcBef>
                <a:spcPts val="1199"/>
              </a:spcBef>
              <a:spcAft>
                <a:spcPts val="198"/>
              </a:spcAft>
            </a:pPr>
            <a:endParaRPr b="0" lang="hr-HR" sz="2800" spc="-1" strike="noStrike">
              <a:latin typeface="Arial"/>
            </a:endParaRPr>
          </a:p>
          <a:p>
            <a:pPr>
              <a:lnSpc>
                <a:spcPct val="100000"/>
              </a:lnSpc>
              <a:spcBef>
                <a:spcPts val="1199"/>
              </a:spcBef>
              <a:spcAft>
                <a:spcPts val="198"/>
              </a:spcAft>
            </a:pPr>
            <a:endParaRPr b="0" lang="hr-HR" sz="2800" spc="-1" strike="noStrike">
              <a:latin typeface="Arial"/>
            </a:endParaRPr>
          </a:p>
          <a:p>
            <a:pPr>
              <a:lnSpc>
                <a:spcPct val="100000"/>
              </a:lnSpc>
              <a:spcBef>
                <a:spcPts val="1199"/>
              </a:spcBef>
              <a:spcAft>
                <a:spcPts val="198"/>
              </a:spcAft>
            </a:pPr>
            <a:endParaRPr b="0" lang="hr-HR" sz="2800" spc="-1" strike="noStrike">
              <a:latin typeface="Arial"/>
            </a:endParaRPr>
          </a:p>
          <a:p>
            <a:pPr>
              <a:lnSpc>
                <a:spcPct val="100000"/>
              </a:lnSpc>
              <a:spcBef>
                <a:spcPts val="1199"/>
              </a:spcBef>
              <a:spcAft>
                <a:spcPts val="198"/>
              </a:spcAft>
            </a:pPr>
            <a:endParaRPr b="0" lang="hr-HR" sz="2800" spc="-1" strike="noStrike">
              <a:latin typeface="Arial"/>
            </a:endParaRPr>
          </a:p>
          <a:p>
            <a:pPr>
              <a:lnSpc>
                <a:spcPct val="100000"/>
              </a:lnSpc>
              <a:spcBef>
                <a:spcPts val="1199"/>
              </a:spcBef>
              <a:spcAft>
                <a:spcPts val="198"/>
              </a:spcAft>
            </a:pPr>
            <a:endParaRPr b="0" lang="hr-HR" sz="28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PRIMJER ISTRAŽIVANJA (5)</a:t>
            </a:r>
            <a:endParaRPr b="0" lang="hr-HR" sz="3600" spc="-1" strike="noStrike">
              <a:latin typeface="Arial"/>
            </a:endParaRPr>
          </a:p>
        </p:txBody>
      </p:sp>
      <p:sp>
        <p:nvSpPr>
          <p:cNvPr id="465"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Je li ispunjena </a:t>
            </a:r>
            <a:r>
              <a:rPr b="1" lang="hr-HR" sz="1800" spc="-1" strike="noStrike">
                <a:solidFill>
                  <a:srgbClr val="404040"/>
                </a:solidFill>
                <a:latin typeface="Trebuchet MS"/>
              </a:rPr>
              <a:t>sastavna</a:t>
            </a:r>
            <a:r>
              <a:rPr b="0" lang="hr-HR" sz="1800" spc="-1" strike="noStrike">
                <a:solidFill>
                  <a:srgbClr val="404040"/>
                </a:solidFill>
                <a:latin typeface="Trebuchet MS"/>
              </a:rPr>
              <a:t> valjanost?</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Postoji statistički značajna pozitivna veza između </a:t>
            </a:r>
            <a:r>
              <a:rPr b="0" lang="hr-HR" sz="1800" spc="-1" strike="noStrike" u="sng">
                <a:solidFill>
                  <a:srgbClr val="404040"/>
                </a:solidFill>
                <a:uFillTx/>
                <a:latin typeface="Trebuchet MS"/>
              </a:rPr>
              <a:t>broja sati provedenih u teretani tjedno i brojem javljanja na nastavi tjedno </a:t>
            </a:r>
            <a:r>
              <a:rPr b="0" lang="hr-HR" sz="1800" spc="-1" strike="noStrike">
                <a:solidFill>
                  <a:srgbClr val="404040"/>
                </a:solidFill>
                <a:latin typeface="Trebuchet MS"/>
              </a:rPr>
              <a:t>= Postoji statistički značajna pozitivna veza između </a:t>
            </a:r>
            <a:r>
              <a:rPr b="0" lang="hr-HR" sz="1800" spc="-1" strike="noStrike" u="sng">
                <a:solidFill>
                  <a:srgbClr val="404040"/>
                </a:solidFill>
                <a:uFillTx/>
                <a:latin typeface="Trebuchet MS"/>
              </a:rPr>
              <a:t>fizičke aktivnosti i uspjeha na studiju studenata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Mjere li odabrane varijable konstrukte iz našeg istraživanja? Ili mjere nešto drugo?</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PRIMJER ISTRAŽIVANJA (6)</a:t>
            </a:r>
            <a:endParaRPr b="0" lang="hr-HR" sz="3600" spc="-1" strike="noStrike">
              <a:latin typeface="Arial"/>
            </a:endParaRPr>
          </a:p>
        </p:txBody>
      </p:sp>
      <p:sp>
        <p:nvSpPr>
          <p:cNvPr id="467"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Postoji statistički značajna pozitivna veza između </a:t>
            </a:r>
            <a:r>
              <a:rPr b="0" lang="hr-HR" sz="1800" spc="-1" strike="noStrike" u="sng">
                <a:solidFill>
                  <a:srgbClr val="404040"/>
                </a:solidFill>
                <a:uFillTx/>
                <a:latin typeface="Trebuchet MS"/>
              </a:rPr>
              <a:t>broja sati provedenih u teretani tjedno i brojem javljanja na nastavi tjedno </a:t>
            </a:r>
            <a:r>
              <a:rPr b="0" lang="hr-HR" sz="1800" spc="-1" strike="noStrike">
                <a:solidFill>
                  <a:srgbClr val="404040"/>
                </a:solidFill>
                <a:latin typeface="Trebuchet MS"/>
              </a:rPr>
              <a:t>= Postoji statistički značajna pozitivna veza između </a:t>
            </a:r>
            <a:r>
              <a:rPr b="0" lang="hr-HR" sz="1800" spc="-1" strike="noStrike" u="sng">
                <a:solidFill>
                  <a:srgbClr val="404040"/>
                </a:solidFill>
                <a:uFillTx/>
                <a:latin typeface="Trebuchet MS"/>
              </a:rPr>
              <a:t>motiviranosti studenata za odlascima u teretanu i ekstrovertiranosti studenata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Postoji statistički značajna pozitivna veza između </a:t>
            </a:r>
            <a:r>
              <a:rPr b="0" lang="hr-HR" sz="1800" spc="-1" strike="noStrike" u="sng">
                <a:solidFill>
                  <a:srgbClr val="404040"/>
                </a:solidFill>
                <a:uFillTx/>
                <a:latin typeface="Trebuchet MS"/>
              </a:rPr>
              <a:t>motiviranosti studenata za odlascima u teretanu i ekstrovertiranosti studenata </a:t>
            </a:r>
            <a:r>
              <a:rPr b="0" lang="hr-HR" sz="1800" spc="-1" strike="noStrike">
                <a:solidFill>
                  <a:srgbClr val="ff0000"/>
                </a:solidFill>
                <a:latin typeface="Trebuchet MS"/>
              </a:rPr>
              <a:t>≠</a:t>
            </a:r>
            <a:r>
              <a:rPr b="0" lang="hr-HR" sz="1800" spc="-1" strike="noStrike">
                <a:solidFill>
                  <a:srgbClr val="404040"/>
                </a:solidFill>
                <a:latin typeface="Trebuchet MS"/>
              </a:rPr>
              <a:t> Postoji statistički značajna pozitivna veza između fizičke aktivnosti i uspjeha na studiju studenata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Sastavna valjanost </a:t>
            </a:r>
            <a:r>
              <a:rPr b="1" lang="hr-HR" sz="1800" spc="-1" strike="noStrike">
                <a:solidFill>
                  <a:srgbClr val="404040"/>
                </a:solidFill>
                <a:latin typeface="Trebuchet MS"/>
              </a:rPr>
              <a:t>nije</a:t>
            </a:r>
            <a:r>
              <a:rPr b="0" lang="hr-HR" sz="1800" spc="-1" strike="noStrike">
                <a:solidFill>
                  <a:srgbClr val="404040"/>
                </a:solidFill>
                <a:latin typeface="Trebuchet MS"/>
              </a:rPr>
              <a:t> ispunjena</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PRIMJER ISTRAŽIVANJA (7)</a:t>
            </a:r>
            <a:endParaRPr b="0" lang="hr-HR" sz="3600" spc="-1" strike="noStrike">
              <a:latin typeface="Arial"/>
            </a:endParaRPr>
          </a:p>
        </p:txBody>
      </p:sp>
      <p:sp>
        <p:nvSpPr>
          <p:cNvPr id="469"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Je li ispunjena </a:t>
            </a:r>
            <a:r>
              <a:rPr b="1" lang="hr-HR" sz="1800" spc="-1" strike="noStrike">
                <a:solidFill>
                  <a:srgbClr val="404040"/>
                </a:solidFill>
                <a:latin typeface="Trebuchet MS"/>
              </a:rPr>
              <a:t>interna</a:t>
            </a:r>
            <a:r>
              <a:rPr b="0" lang="hr-HR" sz="1800" spc="-1" strike="noStrike">
                <a:solidFill>
                  <a:srgbClr val="404040"/>
                </a:solidFill>
                <a:latin typeface="Trebuchet MS"/>
              </a:rPr>
              <a:t> valjanost?</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Postoji statistički </a:t>
            </a:r>
            <a:r>
              <a:rPr b="0" lang="hr-HR" sz="1800" spc="-1" strike="noStrike" u="sng">
                <a:solidFill>
                  <a:srgbClr val="404040"/>
                </a:solidFill>
                <a:uFillTx/>
                <a:latin typeface="Trebuchet MS"/>
              </a:rPr>
              <a:t>značajna pozitivna veza </a:t>
            </a:r>
            <a:r>
              <a:rPr b="0" lang="hr-HR" sz="1800" spc="-1" strike="noStrike">
                <a:solidFill>
                  <a:srgbClr val="404040"/>
                </a:solidFill>
                <a:latin typeface="Trebuchet MS"/>
              </a:rPr>
              <a:t>između fizičke aktivnosti i uspjeha na studiju studenata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Je li ispunjena </a:t>
            </a:r>
            <a:r>
              <a:rPr b="1" lang="hr-HR" sz="1800" spc="-1" strike="noStrike">
                <a:solidFill>
                  <a:srgbClr val="404040"/>
                </a:solidFill>
                <a:latin typeface="Trebuchet MS"/>
              </a:rPr>
              <a:t>eksterna</a:t>
            </a:r>
            <a:r>
              <a:rPr b="0" lang="hr-HR" sz="1800" spc="-1" strike="noStrike">
                <a:solidFill>
                  <a:srgbClr val="404040"/>
                </a:solidFill>
                <a:latin typeface="Trebuchet MS"/>
              </a:rPr>
              <a:t> valjanost?</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Postoji statistički značajna pozitivna veza između fizičke aktivnosti i uspjeha na studiju </a:t>
            </a:r>
            <a:r>
              <a:rPr b="0" lang="hr-HR" sz="1800" spc="-1" strike="noStrike" u="sng">
                <a:solidFill>
                  <a:srgbClr val="404040"/>
                </a:solidFill>
                <a:uFillTx/>
                <a:latin typeface="Trebuchet MS"/>
              </a:rPr>
              <a:t>studenata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Metode (1)</a:t>
            </a:r>
            <a:endParaRPr b="0" lang="hr-HR" sz="4800" spc="-1" strike="noStrike">
              <a:latin typeface="Arial"/>
            </a:endParaRPr>
          </a:p>
        </p:txBody>
      </p:sp>
      <p:sp>
        <p:nvSpPr>
          <p:cNvPr id="323"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201240" algn="ctr">
              <a:lnSpc>
                <a:spcPct val="90000"/>
              </a:lnSpc>
              <a:spcBef>
                <a:spcPts val="201"/>
              </a:spcBef>
              <a:spcAft>
                <a:spcPts val="400"/>
              </a:spcAft>
            </a:pPr>
            <a:r>
              <a:rPr b="1" lang="hr-HR" sz="1800" spc="-1" strike="noStrike">
                <a:solidFill>
                  <a:srgbClr val="404040"/>
                </a:solidFill>
                <a:latin typeface="Calibri"/>
              </a:rPr>
              <a:t>Metoda – planski postupak ispitivanja ili istraživanja neke pojave </a:t>
            </a:r>
            <a:endParaRPr b="0" lang="hr-HR" sz="18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Induktivna metoda – sistematska i dosljedna primjena induktivnog načina zaključivanja u kojemu se na temelju pojedinačnih ili posebnih činjenica dolazi do zaključka o općem sudu</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Deduktivna metoda – sistematska i dosljedna primjena deduktivnog načina razmišljanja u kojemu se iz općih stavova izvode pojedinačni, posebni zaključci</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analize – postupak znanstvenog istraživanja i objašnjenja stvarnosti putem raščlanjivanja složenih misaonih tvorevina na njihove jednostavnije sastavne dijelove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sinteze – postupak znanstvenog istraživanja i objašnjavanja stvarnosti putem spajanja, sastavljanja jednostavnih misaonih tvorevina u složene</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generalizacije – misaoni postupak uopćavanja kojim se od jednog posebnog pojma dolazi do općenitijeg</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864000" y="1799280"/>
            <a:ext cx="7543440" cy="79272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Kauzalnost ≠ korelacija</a:t>
            </a:r>
            <a:endParaRPr b="0" lang="hr-HR" sz="3600" spc="-1" strike="noStrike">
              <a:latin typeface="Arial"/>
            </a:endParaRPr>
          </a:p>
        </p:txBody>
      </p:sp>
      <p:sp>
        <p:nvSpPr>
          <p:cNvPr id="471" name="CustomShape 2"/>
          <p:cNvSpPr/>
          <p:nvPr/>
        </p:nvSpPr>
        <p:spPr>
          <a:xfrm>
            <a:off x="736560" y="2601720"/>
            <a:ext cx="75434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Kauzalnost implicira korelaciju no korelacija ne znači nužno i kauzalnost</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p:txBody>
      </p:sp>
      <p:pic>
        <p:nvPicPr>
          <p:cNvPr id="472" name="Picture 3" descr=""/>
          <p:cNvPicPr/>
          <p:nvPr/>
        </p:nvPicPr>
        <p:blipFill>
          <a:blip r:embed="rId1"/>
          <a:stretch/>
        </p:blipFill>
        <p:spPr>
          <a:xfrm>
            <a:off x="1135080" y="3312000"/>
            <a:ext cx="8152920" cy="3214080"/>
          </a:xfrm>
          <a:prstGeom prst="rect">
            <a:avLst/>
          </a:prstGeom>
          <a:ln>
            <a:noFill/>
          </a:ln>
        </p:spPr>
      </p:pic>
      <p:sp>
        <p:nvSpPr>
          <p:cNvPr id="473" name="CustomShape 3"/>
          <p:cNvSpPr/>
          <p:nvPr/>
        </p:nvSpPr>
        <p:spPr>
          <a:xfrm>
            <a:off x="796680" y="-307080"/>
            <a:ext cx="7543440" cy="8830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4 kriterija kauzalnosti (uzročnosti)</a:t>
            </a:r>
            <a:endParaRPr b="0" lang="hr-HR" sz="3600" spc="-1" strike="noStrike">
              <a:latin typeface="Arial"/>
            </a:endParaRPr>
          </a:p>
        </p:txBody>
      </p:sp>
      <p:sp>
        <p:nvSpPr>
          <p:cNvPr id="474" name="CustomShape 4"/>
          <p:cNvSpPr/>
          <p:nvPr/>
        </p:nvSpPr>
        <p:spPr>
          <a:xfrm>
            <a:off x="6192000" y="576000"/>
            <a:ext cx="5760000" cy="1822680"/>
          </a:xfrm>
          <a:prstGeom prst="rect">
            <a:avLst/>
          </a:prstGeom>
          <a:noFill/>
          <a:ln>
            <a:noFill/>
          </a:ln>
        </p:spPr>
        <p:style>
          <a:lnRef idx="0"/>
          <a:fillRef idx="0"/>
          <a:effectRef idx="0"/>
          <a:fontRef idx="minor"/>
        </p:style>
        <p:txBody>
          <a:bodyPr lIns="0" rIns="0" tIns="45000" bIns="45000">
            <a:normAutofit fontScale="88000"/>
          </a:bodyPr>
          <a:p>
            <a:pPr marL="457200" indent="-456840">
              <a:lnSpc>
                <a:spcPct val="100000"/>
              </a:lnSpc>
              <a:spcBef>
                <a:spcPts val="1199"/>
              </a:spcBef>
              <a:spcAft>
                <a:spcPts val="198"/>
              </a:spcAft>
              <a:buClr>
                <a:srgbClr val="e48312"/>
              </a:buClr>
              <a:buFont typeface="Calibri"/>
              <a:buAutoNum type="arabicPeriod"/>
            </a:pPr>
            <a:r>
              <a:rPr b="0" lang="hr-HR" sz="1800" spc="-1" strike="noStrike">
                <a:solidFill>
                  <a:srgbClr val="404040"/>
                </a:solidFill>
                <a:latin typeface="Trebuchet MS"/>
              </a:rPr>
              <a:t>Uzrok i posljedica su povezani</a:t>
            </a:r>
            <a:endParaRPr b="0" lang="hr-HR" sz="1800" spc="-1" strike="noStrike">
              <a:latin typeface="Arial"/>
            </a:endParaRPr>
          </a:p>
          <a:p>
            <a:pPr marL="457200" indent="-456840">
              <a:lnSpc>
                <a:spcPct val="100000"/>
              </a:lnSpc>
              <a:spcBef>
                <a:spcPts val="1199"/>
              </a:spcBef>
              <a:spcAft>
                <a:spcPts val="198"/>
              </a:spcAft>
              <a:buClr>
                <a:srgbClr val="e48312"/>
              </a:buClr>
              <a:buFont typeface="Calibri"/>
              <a:buAutoNum type="arabicPeriod"/>
            </a:pPr>
            <a:r>
              <a:rPr b="0" lang="hr-HR" sz="1800" spc="-1" strike="noStrike">
                <a:solidFill>
                  <a:srgbClr val="404040"/>
                </a:solidFill>
                <a:latin typeface="Trebuchet MS"/>
              </a:rPr>
              <a:t>Uzrok prethodi posljedici</a:t>
            </a:r>
            <a:endParaRPr b="0" lang="hr-HR" sz="1800" spc="-1" strike="noStrike">
              <a:latin typeface="Arial"/>
            </a:endParaRPr>
          </a:p>
          <a:p>
            <a:pPr marL="457200" indent="-456840">
              <a:lnSpc>
                <a:spcPct val="100000"/>
              </a:lnSpc>
              <a:spcBef>
                <a:spcPts val="1199"/>
              </a:spcBef>
              <a:spcAft>
                <a:spcPts val="198"/>
              </a:spcAft>
              <a:buClr>
                <a:srgbClr val="e48312"/>
              </a:buClr>
              <a:buFont typeface="Calibri"/>
              <a:buAutoNum type="arabicPeriod"/>
            </a:pPr>
            <a:r>
              <a:rPr b="0" lang="hr-HR" sz="1800" spc="-1" strike="noStrike">
                <a:solidFill>
                  <a:srgbClr val="404040"/>
                </a:solidFill>
                <a:latin typeface="Trebuchet MS"/>
              </a:rPr>
              <a:t>Uzrok i posljedica se konzistentno zajedno događaju</a:t>
            </a:r>
            <a:endParaRPr b="0" lang="hr-HR" sz="1800" spc="-1" strike="noStrike">
              <a:latin typeface="Arial"/>
            </a:endParaRPr>
          </a:p>
          <a:p>
            <a:pPr marL="457200" indent="-456840">
              <a:lnSpc>
                <a:spcPct val="100000"/>
              </a:lnSpc>
              <a:spcBef>
                <a:spcPts val="1199"/>
              </a:spcBef>
              <a:spcAft>
                <a:spcPts val="198"/>
              </a:spcAft>
              <a:buClr>
                <a:srgbClr val="e48312"/>
              </a:buClr>
              <a:buFont typeface="Calibri"/>
              <a:buAutoNum type="arabicPeriod"/>
            </a:pPr>
            <a:r>
              <a:rPr b="0" lang="hr-HR" sz="1800" spc="-1" strike="noStrike">
                <a:solidFill>
                  <a:srgbClr val="404040"/>
                </a:solidFill>
                <a:latin typeface="Trebuchet MS"/>
              </a:rPr>
              <a:t>Možemo odbaciti alternativna objašnjenja</a:t>
            </a:r>
            <a:endParaRPr b="0" lang="hr-HR" sz="1800" spc="-1" strike="noStrike">
              <a:latin typeface="Arial"/>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Ad 1) Prijetnje internoj valjanosti - sudionici</a:t>
            </a:r>
            <a:endParaRPr b="0" lang="hr-HR" sz="3600" spc="-1" strike="noStrike">
              <a:latin typeface="Arial"/>
            </a:endParaRPr>
          </a:p>
        </p:txBody>
      </p:sp>
      <p:sp>
        <p:nvSpPr>
          <p:cNvPr id="476" name="CustomShape 2"/>
          <p:cNvSpPr/>
          <p:nvPr/>
        </p:nvSpPr>
        <p:spPr>
          <a:xfrm>
            <a:off x="380880" y="1846440"/>
            <a:ext cx="8305560" cy="4022280"/>
          </a:xfrm>
          <a:prstGeom prst="rect">
            <a:avLst/>
          </a:prstGeom>
          <a:noFill/>
          <a:ln>
            <a:noFill/>
          </a:ln>
        </p:spPr>
        <p:style>
          <a:lnRef idx="0"/>
          <a:fillRef idx="0"/>
          <a:effectRef idx="0"/>
          <a:fontRef idx="minor"/>
        </p:style>
        <p:txBody>
          <a:bodyPr lIns="0" rIns="0" tIns="45000" bIns="45000">
            <a:normAutofit/>
          </a:bodyPr>
          <a:p>
            <a:pPr>
              <a:lnSpc>
                <a:spcPct val="100000"/>
              </a:lnSpc>
              <a:spcBef>
                <a:spcPts val="1199"/>
              </a:spcBef>
              <a:spcAft>
                <a:spcPts val="198"/>
              </a:spcAft>
            </a:pPr>
            <a:r>
              <a:rPr b="0" lang="hr-HR" sz="1600" spc="-1" strike="noStrike">
                <a:solidFill>
                  <a:srgbClr val="404040"/>
                </a:solidFill>
                <a:latin typeface="Trebuchet MS"/>
              </a:rPr>
              <a:t>1.1. </a:t>
            </a:r>
            <a:r>
              <a:rPr b="1" lang="hr-HR" sz="1600" spc="-1" strike="noStrike">
                <a:solidFill>
                  <a:srgbClr val="404040"/>
                </a:solidFill>
                <a:latin typeface="Trebuchet MS"/>
              </a:rPr>
              <a:t>Sazrijevanje</a:t>
            </a:r>
            <a:r>
              <a:rPr b="0" lang="hr-HR" sz="1600" spc="-1" strike="noStrike">
                <a:solidFill>
                  <a:srgbClr val="404040"/>
                </a:solidFill>
                <a:latin typeface="Trebuchet MS"/>
              </a:rPr>
              <a:t> – prirodna promjena -  alternativno objašnjenje koje je nastalo zbog prirodne promjene (može se eliminirati uvođenjem kontrolne grupe)</a:t>
            </a:r>
            <a:endParaRPr b="0" lang="hr-HR" sz="1600" spc="-1" strike="noStrike">
              <a:latin typeface="Arial"/>
            </a:endParaRPr>
          </a:p>
          <a:p>
            <a:pPr>
              <a:lnSpc>
                <a:spcPct val="100000"/>
              </a:lnSpc>
              <a:spcBef>
                <a:spcPts val="1199"/>
              </a:spcBef>
              <a:spcAft>
                <a:spcPts val="198"/>
              </a:spcAft>
            </a:pPr>
            <a:endParaRPr b="0" lang="hr-HR" sz="1600" spc="-1" strike="noStrike">
              <a:latin typeface="Arial"/>
            </a:endParaRPr>
          </a:p>
          <a:p>
            <a:pPr>
              <a:lnSpc>
                <a:spcPct val="100000"/>
              </a:lnSpc>
              <a:spcBef>
                <a:spcPts val="1199"/>
              </a:spcBef>
              <a:spcAft>
                <a:spcPts val="198"/>
              </a:spcAft>
            </a:pPr>
            <a:r>
              <a:rPr b="0" lang="hr-HR" sz="1600" spc="-1" strike="noStrike">
                <a:solidFill>
                  <a:srgbClr val="404040"/>
                </a:solidFill>
                <a:latin typeface="Trebuchet MS"/>
              </a:rPr>
              <a:t>1.2. </a:t>
            </a:r>
            <a:r>
              <a:rPr b="1" lang="hr-HR" sz="1600" spc="-1" strike="noStrike">
                <a:solidFill>
                  <a:srgbClr val="404040"/>
                </a:solidFill>
                <a:latin typeface="Trebuchet MS"/>
              </a:rPr>
              <a:t>Selekcija</a:t>
            </a:r>
            <a:r>
              <a:rPr b="0" lang="hr-HR" sz="1600" spc="-1" strike="noStrike">
                <a:solidFill>
                  <a:srgbClr val="404040"/>
                </a:solidFill>
                <a:latin typeface="Trebuchet MS"/>
              </a:rPr>
              <a:t> – karakteristike odabranih subjekata - razlika u karakteristikama odabranih subjekata (može se eliminirati uvođenjem kontrolne grupe, pred-testom i slučajnošću odabira)</a:t>
            </a:r>
            <a:endParaRPr b="0" lang="hr-HR" sz="1600" spc="-1" strike="noStrike">
              <a:latin typeface="Arial"/>
            </a:endParaRPr>
          </a:p>
          <a:p>
            <a:pPr>
              <a:lnSpc>
                <a:spcPct val="100000"/>
              </a:lnSpc>
              <a:spcBef>
                <a:spcPts val="1199"/>
              </a:spcBef>
              <a:spcAft>
                <a:spcPts val="198"/>
              </a:spcAft>
            </a:pP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Ad 2) Prijetnje internoj valjanosti - instrumenti</a:t>
            </a:r>
            <a:endParaRPr b="0" lang="hr-HR" sz="3600" spc="-1" strike="noStrike">
              <a:latin typeface="Arial"/>
            </a:endParaRPr>
          </a:p>
        </p:txBody>
      </p:sp>
      <p:sp>
        <p:nvSpPr>
          <p:cNvPr id="478"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2.1. </a:t>
            </a:r>
            <a:r>
              <a:rPr b="1" lang="hr-HR" sz="1800" spc="-1" strike="noStrike">
                <a:solidFill>
                  <a:srgbClr val="404040"/>
                </a:solidFill>
                <a:latin typeface="Trebuchet MS"/>
              </a:rPr>
              <a:t>Niska valjanost konstrukta </a:t>
            </a:r>
            <a:r>
              <a:rPr b="0" lang="hr-HR" sz="1800" spc="-1" strike="noStrike">
                <a:solidFill>
                  <a:srgbClr val="404040"/>
                </a:solidFill>
                <a:latin typeface="Trebuchet MS"/>
              </a:rPr>
              <a:t>- kada instrumentom mjerimo neki drugi konstrukt ili svojstvo, a ne ono što promatramo.</a:t>
            </a:r>
            <a:endParaRPr b="0" lang="hr-HR" sz="1800" spc="-1" strike="noStrike">
              <a:latin typeface="Arial"/>
            </a:endParaRPr>
          </a:p>
          <a:p>
            <a:pPr lvl="1" marL="90360" indent="-90000">
              <a:lnSpc>
                <a:spcPct val="100000"/>
              </a:lnSpc>
              <a:spcBef>
                <a:spcPts val="1199"/>
              </a:spcBef>
              <a:spcAft>
                <a:spcPts val="198"/>
              </a:spcAft>
              <a:buClr>
                <a:srgbClr val="e48312"/>
              </a:buClr>
              <a:buFont typeface="Calibri"/>
              <a:buChar char=" "/>
            </a:pPr>
            <a:r>
              <a:rPr b="0" lang="hr-HR" sz="2000" spc="-1" strike="noStrike">
                <a:solidFill>
                  <a:srgbClr val="404040"/>
                </a:solidFill>
                <a:latin typeface="Trebuchet MS"/>
              </a:rPr>
              <a:t>2.2. </a:t>
            </a:r>
            <a:r>
              <a:rPr b="1" lang="hr-HR" sz="2000" spc="-1" strike="noStrike">
                <a:solidFill>
                  <a:srgbClr val="404040"/>
                </a:solidFill>
                <a:latin typeface="Trebuchet MS"/>
              </a:rPr>
              <a:t>Instrumentacija</a:t>
            </a:r>
            <a:r>
              <a:rPr b="0" lang="hr-HR" sz="2000" spc="-1" strike="noStrike">
                <a:solidFill>
                  <a:srgbClr val="404040"/>
                </a:solidFill>
                <a:latin typeface="Trebuchet MS"/>
              </a:rPr>
              <a:t> – ako se instrument promijeni - ako se instrument mjerenja promijeni tijekom istraživanja.</a:t>
            </a:r>
            <a:endParaRPr b="0" lang="hr-HR" sz="20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2.3. </a:t>
            </a:r>
            <a:r>
              <a:rPr b="1" lang="hr-HR" sz="1800" spc="-1" strike="noStrike">
                <a:solidFill>
                  <a:srgbClr val="404040"/>
                </a:solidFill>
                <a:latin typeface="Trebuchet MS"/>
              </a:rPr>
              <a:t>Testiranje (osjetljivost) </a:t>
            </a:r>
            <a:r>
              <a:rPr b="0" lang="hr-HR" sz="1800" spc="-1" strike="noStrike">
                <a:solidFill>
                  <a:srgbClr val="404040"/>
                </a:solidFill>
                <a:latin typeface="Trebuchet MS"/>
              </a:rPr>
              <a:t>– provođenje testiranja ili bilo koje procedure mjerenja može utjecati na ponašanje ljudi uključenih u istraživanje.</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Ad 3) Prijetnje internoj valjanosti – umjetne reakcije</a:t>
            </a:r>
            <a:endParaRPr b="0" lang="hr-HR" sz="3600" spc="-1" strike="noStrike">
              <a:latin typeface="Arial"/>
            </a:endParaRPr>
          </a:p>
        </p:txBody>
      </p:sp>
      <p:sp>
        <p:nvSpPr>
          <p:cNvPr id="480" name="CustomShape 2"/>
          <p:cNvSpPr/>
          <p:nvPr/>
        </p:nvSpPr>
        <p:spPr>
          <a:xfrm>
            <a:off x="304920" y="1846440"/>
            <a:ext cx="806076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3.1. </a:t>
            </a:r>
            <a:r>
              <a:rPr b="1" lang="hr-HR" sz="1800" spc="-1" strike="noStrike">
                <a:solidFill>
                  <a:srgbClr val="404040"/>
                </a:solidFill>
                <a:latin typeface="Trebuchet MS"/>
              </a:rPr>
              <a:t>Efekt očekivanja istraživača </a:t>
            </a:r>
            <a:r>
              <a:rPr b="0" lang="hr-HR" sz="1800" spc="-1" strike="noStrike">
                <a:solidFill>
                  <a:srgbClr val="404040"/>
                </a:solidFill>
                <a:latin typeface="Trebuchet MS"/>
              </a:rPr>
              <a:t>- pristranost istraživača, nesvjesna promjena u ponašanju istraživača. Ovo je moguće riješiti kroz dizajn istraživanja koji je nepoznat za istraživača odnosno istraživač u tom slučaju ne zna što očekivati od sudionika istraživanja.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3.2. </a:t>
            </a:r>
            <a:r>
              <a:rPr b="1" lang="hr-HR" sz="1800" spc="-1" strike="noStrike">
                <a:solidFill>
                  <a:srgbClr val="404040"/>
                </a:solidFill>
                <a:latin typeface="Trebuchet MS"/>
              </a:rPr>
              <a:t>Karakteristike potražnje</a:t>
            </a:r>
            <a:r>
              <a:rPr b="0" lang="hr-HR" sz="1800" spc="-1" strike="noStrike">
                <a:solidFill>
                  <a:srgbClr val="404040"/>
                </a:solidFill>
                <a:latin typeface="Trebuchet MS"/>
              </a:rPr>
              <a:t>  (double-blind + priča) - ako sudionici znaju da su dio istraživanja, mogu se dogoditi promjene u njihovom ponašanju. Dodatni problem stvara ako sudionici iz eksperimentalne i kontrolne grupe drugačije reagiraju na saznanje da su dio istraživanja. Rješenje bi bilo da sudionici ne znaju jesu li u kontrolnoj ili eksperimentalnoj grupi. Ako uklonimo i potencijalni utjecaj istraživača, to onda nazivamo dvostruko slijepim (</a:t>
            </a:r>
            <a:r>
              <a:rPr b="1" lang="hr-HR" sz="1800" spc="-1" strike="noStrike">
                <a:solidFill>
                  <a:srgbClr val="404040"/>
                </a:solidFill>
                <a:latin typeface="Trebuchet MS"/>
              </a:rPr>
              <a:t>double-blind</a:t>
            </a:r>
            <a:r>
              <a:rPr b="0" lang="hr-HR" sz="1800" spc="-1" strike="noStrike">
                <a:solidFill>
                  <a:srgbClr val="404040"/>
                </a:solidFill>
                <a:latin typeface="Trebuchet MS"/>
              </a:rPr>
              <a:t>) istraživačkim dizajnom.</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Ad 4) Prijetnje internoj valjanosti – dizajn/procedure</a:t>
            </a:r>
            <a:endParaRPr b="0" lang="hr-HR" sz="3600" spc="-1" strike="noStrike">
              <a:latin typeface="Arial"/>
            </a:endParaRPr>
          </a:p>
        </p:txBody>
      </p:sp>
      <p:sp>
        <p:nvSpPr>
          <p:cNvPr id="482" name="CustomShape 2"/>
          <p:cNvSpPr/>
          <p:nvPr/>
        </p:nvSpPr>
        <p:spPr>
          <a:xfrm>
            <a:off x="304920" y="1846440"/>
            <a:ext cx="806076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4.1. Dvosmislena vremenska prednost – prethodi li uzrok posljedici (označava situaciju kada nismo sigurni prethodi li naš hipotetski uzrok promatranoj posljedici – npr. inflacija i novčana masa).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4.2. Povijest  - ako se neki nepredviđeni događaj dogodi tijekom istraživanja koji može pružiti alternativno objašnjenje (primjer bebe i rode – skrivena varijabla).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4.3. Mortalitet - sudionici izlaze iz istraživanja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Razlike među pojmovima</a:t>
            </a:r>
            <a:endParaRPr b="0" lang="hr-HR" sz="3600" spc="-1" strike="noStrike">
              <a:latin typeface="Arial"/>
            </a:endParaRPr>
          </a:p>
        </p:txBody>
      </p:sp>
      <p:sp>
        <p:nvSpPr>
          <p:cNvPr id="484" name="CustomShape 2"/>
          <p:cNvSpPr/>
          <p:nvPr/>
        </p:nvSpPr>
        <p:spPr>
          <a:xfrm>
            <a:off x="152280" y="1846440"/>
            <a:ext cx="883908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1" lang="hr-HR" sz="1800" spc="-1" strike="noStrike">
                <a:solidFill>
                  <a:srgbClr val="404040"/>
                </a:solidFill>
                <a:latin typeface="Trebuchet MS"/>
              </a:rPr>
              <a:t>Konstrukti</a:t>
            </a:r>
            <a:r>
              <a:rPr b="0" lang="hr-HR" sz="1800" spc="-1" strike="noStrike">
                <a:solidFill>
                  <a:srgbClr val="404040"/>
                </a:solidFill>
                <a:latin typeface="Trebuchet MS"/>
              </a:rPr>
              <a:t> - Konstrukt kao pojam se koristi kako bi se naglasilo da govorimo o općenitom svojstvu, nekom apstraktnom pojmu. Primjerice, konstrukt može biti fizička sprema ili uspjeh na studiju.</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Varijable – operacionalizacija konstrukta</a:t>
            </a:r>
            <a:endParaRPr b="0" lang="hr-HR" sz="18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Zavisne  - posljedične, rezultat ili output varijable, zavise o nezavisnim varijablama </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Nezavisne </a:t>
            </a:r>
            <a:r>
              <a:rPr b="1" lang="hr-HR" sz="1600" spc="-1" strike="noStrike">
                <a:solidFill>
                  <a:srgbClr val="404040"/>
                </a:solidFill>
                <a:latin typeface="Trebuchet MS"/>
              </a:rPr>
              <a:t>- </a:t>
            </a:r>
            <a:r>
              <a:rPr b="0" lang="hr-HR" sz="1600" spc="-1" strike="noStrike">
                <a:solidFill>
                  <a:srgbClr val="404040"/>
                </a:solidFill>
                <a:latin typeface="Trebuchet MS"/>
              </a:rPr>
              <a:t>uzročne, eksplanatorne, input ili prediktor varijable, utječu na zavisnu varijablu</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Vanjske</a:t>
            </a:r>
            <a:endParaRPr b="0" lang="hr-HR" sz="1600" spc="-1" strike="noStrike">
              <a:latin typeface="Arial"/>
            </a:endParaRPr>
          </a:p>
          <a:p>
            <a:pPr lvl="2" marL="1143000" indent="-228240">
              <a:lnSpc>
                <a:spcPct val="100000"/>
              </a:lnSpc>
              <a:spcBef>
                <a:spcPts val="198"/>
              </a:spcBef>
              <a:spcAft>
                <a:spcPts val="400"/>
              </a:spcAft>
              <a:buClr>
                <a:srgbClr val="a5300f"/>
              </a:buClr>
              <a:buSzPct val="80000"/>
              <a:buFont typeface="Wingdings 3" charset="2"/>
              <a:buChar char=""/>
            </a:pPr>
            <a:r>
              <a:rPr b="0" lang="hr-HR" sz="1400" spc="-1" strike="noStrike">
                <a:solidFill>
                  <a:srgbClr val="404040"/>
                </a:solidFill>
                <a:latin typeface="Trebuchet MS"/>
              </a:rPr>
              <a:t>Skrivene</a:t>
            </a:r>
            <a:endParaRPr b="0" lang="hr-HR" sz="1400" spc="-1" strike="noStrike">
              <a:latin typeface="Arial"/>
            </a:endParaRPr>
          </a:p>
          <a:p>
            <a:pPr lvl="2" marL="1143000" indent="-228240">
              <a:lnSpc>
                <a:spcPct val="100000"/>
              </a:lnSpc>
              <a:spcBef>
                <a:spcPts val="198"/>
              </a:spcBef>
              <a:spcAft>
                <a:spcPts val="400"/>
              </a:spcAft>
              <a:buClr>
                <a:srgbClr val="a5300f"/>
              </a:buClr>
              <a:buSzPct val="80000"/>
              <a:buFont typeface="Wingdings 3" charset="2"/>
              <a:buChar char=""/>
            </a:pPr>
            <a:r>
              <a:rPr b="0" lang="hr-HR" sz="1400" spc="-1" strike="noStrike">
                <a:solidFill>
                  <a:srgbClr val="404040"/>
                </a:solidFill>
                <a:latin typeface="Trebuchet MS"/>
              </a:rPr>
              <a:t>Kontrolne</a:t>
            </a:r>
            <a:endParaRPr b="0" lang="hr-HR" sz="1400" spc="-1" strike="noStrike">
              <a:latin typeface="Arial"/>
            </a:endParaRPr>
          </a:p>
          <a:p>
            <a:pPr lvl="2" marL="1143000" indent="-228240">
              <a:lnSpc>
                <a:spcPct val="100000"/>
              </a:lnSpc>
              <a:spcBef>
                <a:spcPts val="198"/>
              </a:spcBef>
              <a:spcAft>
                <a:spcPts val="400"/>
              </a:spcAft>
              <a:buClr>
                <a:srgbClr val="a5300f"/>
              </a:buClr>
              <a:buSzPct val="80000"/>
              <a:buFont typeface="Wingdings 3" charset="2"/>
              <a:buChar char=""/>
            </a:pPr>
            <a:r>
              <a:rPr b="0" lang="hr-HR" sz="1400" spc="-1" strike="noStrike">
                <a:solidFill>
                  <a:srgbClr val="404040"/>
                </a:solidFill>
                <a:latin typeface="Trebuchet MS"/>
              </a:rPr>
              <a:t>Pozadinske</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761760" y="281952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Ostale istraživačke metode</a:t>
            </a:r>
            <a:endParaRPr b="0" lang="hr-HR" sz="36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CustomShape 1"/>
          <p:cNvSpPr/>
          <p:nvPr/>
        </p:nvSpPr>
        <p:spPr>
          <a:xfrm>
            <a:off x="821880" y="758880"/>
            <a:ext cx="7543440" cy="35650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8000" spc="-1" strike="noStrike">
                <a:solidFill>
                  <a:srgbClr val="262626"/>
                </a:solidFill>
                <a:latin typeface="Calibri Light"/>
              </a:rPr>
              <a:t>UPITNIK</a:t>
            </a:r>
            <a:endParaRPr b="0" lang="hr-HR" sz="80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Smjernice za konstrukciju pitanja</a:t>
            </a:r>
            <a:endParaRPr b="0" lang="hr-HR" sz="3600" spc="-1" strike="noStrike">
              <a:latin typeface="Arial"/>
            </a:endParaRPr>
          </a:p>
        </p:txBody>
      </p:sp>
      <p:sp>
        <p:nvSpPr>
          <p:cNvPr id="488" name="CustomShape 2"/>
          <p:cNvSpPr/>
          <p:nvPr/>
        </p:nvSpPr>
        <p:spPr>
          <a:xfrm>
            <a:off x="380520" y="1828440"/>
            <a:ext cx="8194320" cy="4419360"/>
          </a:xfrm>
          <a:prstGeom prst="rect">
            <a:avLst/>
          </a:prstGeom>
          <a:noFill/>
          <a:ln>
            <a:noFill/>
          </a:ln>
        </p:spPr>
        <p:style>
          <a:lnRef idx="0"/>
          <a:fillRef idx="0"/>
          <a:effectRef idx="0"/>
          <a:fontRef idx="minor"/>
        </p:style>
        <p:txBody>
          <a:bodyPr lIns="0" rIns="0" tIns="45000" bIns="45000">
            <a:normAutofit/>
          </a:bodyPr>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Izbjegavajte kompleksnost: koristite jednostavan, konverzacijski jezik</a:t>
            </a:r>
            <a:endParaRPr b="0" lang="hr-HR" sz="1800" spc="-1" strike="noStrike">
              <a:latin typeface="Arial"/>
            </a:endParaRPr>
          </a:p>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Izbjegavajte sugestivna pitanja </a:t>
            </a:r>
            <a:r>
              <a:rPr b="0" i="1" lang="hr-HR" sz="1200" spc="-1" strike="noStrike">
                <a:solidFill>
                  <a:srgbClr val="404040"/>
                </a:solidFill>
                <a:latin typeface="Trebuchet MS"/>
              </a:rPr>
              <a:t>(pr. položit ćete ispit, zar ne?) </a:t>
            </a:r>
            <a:endParaRPr b="0" lang="hr-HR" sz="1200" spc="-1" strike="noStrike">
              <a:latin typeface="Arial"/>
            </a:endParaRPr>
          </a:p>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Izbjegavajte društveno opterećena pitanja </a:t>
            </a:r>
            <a:r>
              <a:rPr b="0" i="1" lang="hr-HR" sz="1200" spc="-1" strike="noStrike">
                <a:solidFill>
                  <a:srgbClr val="404040"/>
                </a:solidFill>
                <a:latin typeface="Trebuchet MS"/>
              </a:rPr>
              <a:t>(pr. zašto se moja kći stalno fotografira?) </a:t>
            </a:r>
            <a:endParaRPr b="0" lang="hr-HR" sz="1200" spc="-1" strike="noStrike">
              <a:latin typeface="Arial"/>
            </a:endParaRPr>
          </a:p>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Izbjegavajte neodređenost: budite konkretni </a:t>
            </a:r>
            <a:r>
              <a:rPr b="0" lang="hr-HR" sz="1200" spc="-1" strike="noStrike">
                <a:solidFill>
                  <a:srgbClr val="404040"/>
                </a:solidFill>
                <a:latin typeface="Trebuchet MS"/>
              </a:rPr>
              <a:t>(pr. slažete li se sa stavovima sindikata?)</a:t>
            </a:r>
            <a:endParaRPr b="0" lang="hr-HR" sz="1200" spc="-1" strike="noStrike">
              <a:latin typeface="Arial"/>
            </a:endParaRPr>
          </a:p>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Izbjegavajte dvosmislenost </a:t>
            </a:r>
            <a:r>
              <a:rPr b="0" lang="hr-HR" sz="1200" spc="-1" strike="noStrike">
                <a:solidFill>
                  <a:srgbClr val="404040"/>
                </a:solidFill>
                <a:latin typeface="Trebuchet MS"/>
              </a:rPr>
              <a:t>(pr. muškarac je vidio ženu s dvogledom.)</a:t>
            </a:r>
            <a:endParaRPr b="0" lang="hr-HR" sz="1200" spc="-1" strike="noStrike">
              <a:latin typeface="Arial"/>
            </a:endParaRPr>
          </a:p>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Izbjegavajte pitanja koja nose teret u smislu prisjećanja ispitanika</a:t>
            </a:r>
            <a:endParaRPr b="0" lang="hr-HR" sz="1800" spc="-1" strike="noStrike">
              <a:latin typeface="Arial"/>
            </a:endParaRPr>
          </a:p>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Koristite pitanja za što veću varijancu u odgovorima </a:t>
            </a:r>
            <a:r>
              <a:rPr b="0" lang="hr-HR" sz="1200" spc="-1" strike="noStrike">
                <a:solidFill>
                  <a:srgbClr val="404040"/>
                </a:solidFill>
                <a:latin typeface="Trebuchet MS"/>
              </a:rPr>
              <a:t>(pr.  pitanje o dobi pustiti otvoreno, ne koristiti razrede ako Vam je dob potencijalno važna varijabla)</a:t>
            </a:r>
            <a:endParaRPr b="0" lang="hr-HR" sz="1200" spc="-1" strike="noStrike">
              <a:latin typeface="Arial"/>
            </a:endParaRPr>
          </a:p>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Izbjegavajte pitanja koja koriste negacije i dvostruke negacije </a:t>
            </a:r>
            <a:r>
              <a:rPr b="0" i="1" lang="hr-HR" sz="1200" spc="-1" strike="noStrike">
                <a:solidFill>
                  <a:srgbClr val="404040"/>
                </a:solidFill>
                <a:latin typeface="Trebuchet MS"/>
              </a:rPr>
              <a:t>(pr. Nikada nitko nikome nije ništa dao”)</a:t>
            </a:r>
            <a:endParaRPr b="0" lang="hr-HR" sz="1200" spc="-1" strike="noStrike">
              <a:latin typeface="Arial"/>
            </a:endParaRPr>
          </a:p>
          <a:p>
            <a:pPr marL="90360" indent="-90000">
              <a:lnSpc>
                <a:spcPct val="8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Izbjegavajte iritirajuća pitanja</a:t>
            </a:r>
            <a:endParaRPr b="0" lang="hr-HR" sz="1800" spc="-1" strike="noStrike">
              <a:latin typeface="Arial"/>
            </a:endParaRPr>
          </a:p>
          <a:p>
            <a:pPr>
              <a:lnSpc>
                <a:spcPct val="80000"/>
              </a:lnSpc>
              <a:spcBef>
                <a:spcPts val="1199"/>
              </a:spcBef>
              <a:spcAft>
                <a:spcPts val="198"/>
              </a:spcAft>
            </a:pPr>
            <a:endParaRPr b="0" lang="hr-HR" sz="1800" spc="-1" strike="noStrike">
              <a:latin typeface="Arial"/>
            </a:endParaRPr>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childTnLst>
                  <p:par>
                    <p:cTn id="53" nodeType="clickEffect" fill="hold">
                      <p:stCondLst>
                        <p:cond delay="indefinite"/>
                      </p:stCondLst>
                      <p:childTnLst>
                        <p:par>
                          <p:cTn id="54" nodeType="withEffect" fill="hold">
                            <p:stCondLst>
                              <p:cond delay="0"/>
                            </p:stCondLst>
                            <p:childTnLst>
                              <p:par>
                                <p:cTn id="55" nodeType="clickEffect" fill="hold" presetClass="entr" presetID="3" presetSubtype="10">
                                  <p:stCondLst>
                                    <p:cond delay="0"/>
                                  </p:stCondLst>
                                  <p:childTnLst>
                                    <p:set>
                                      <p:cBhvr>
                                        <p:cTn id="56" dur="1" fill="hold">
                                          <p:stCondLst>
                                            <p:cond delay="0"/>
                                          </p:stCondLst>
                                        </p:cTn>
                                        <p:tgtEl>
                                          <p:spTgt spid="488">
                                            <p:txEl>
                                              <p:pRg st="0" end="0"/>
                                            </p:txEl>
                                          </p:spTgt>
                                        </p:tgtEl>
                                        <p:attrNameLst>
                                          <p:attrName>style.visibility</p:attrName>
                                        </p:attrNameLst>
                                      </p:cBhvr>
                                      <p:to>
                                        <p:strVal val="visible"/>
                                      </p:to>
                                    </p:set>
                                    <p:animEffect filter="blinds(horizontal)" transition="in">
                                      <p:cBhvr additive="repl">
                                        <p:cTn id="57" dur="500"/>
                                        <p:tgtEl>
                                          <p:spTgt spid="488">
                                            <p:txEl>
                                              <p:pRg st="0" end="0"/>
                                            </p:txEl>
                                          </p:spTgt>
                                        </p:tgtEl>
                                      </p:cBhvr>
                                    </p:animEffect>
                                  </p:childTnLst>
                                </p:cTn>
                              </p:par>
                            </p:childTnLst>
                          </p:cTn>
                        </p:par>
                      </p:childTnLst>
                    </p:cTn>
                  </p:par>
                  <p:par>
                    <p:cTn id="58" nodeType="clickEffect" fill="hold">
                      <p:stCondLst>
                        <p:cond delay="indefinite"/>
                      </p:stCondLst>
                      <p:childTnLst>
                        <p:par>
                          <p:cTn id="59" nodeType="withEffect" fill="hold">
                            <p:stCondLst>
                              <p:cond delay="0"/>
                            </p:stCondLst>
                            <p:childTnLst>
                              <p:par>
                                <p:cTn id="60" nodeType="clickEffect" fill="hold" presetClass="entr" presetID="3" presetSubtype="10">
                                  <p:stCondLst>
                                    <p:cond delay="0"/>
                                  </p:stCondLst>
                                  <p:childTnLst>
                                    <p:set>
                                      <p:cBhvr>
                                        <p:cTn id="61" dur="1" fill="hold">
                                          <p:stCondLst>
                                            <p:cond delay="0"/>
                                          </p:stCondLst>
                                        </p:cTn>
                                        <p:tgtEl>
                                          <p:spTgt spid="488">
                                            <p:txEl>
                                              <p:pRg st="1" end="1"/>
                                            </p:txEl>
                                          </p:spTgt>
                                        </p:tgtEl>
                                        <p:attrNameLst>
                                          <p:attrName>style.visibility</p:attrName>
                                        </p:attrNameLst>
                                      </p:cBhvr>
                                      <p:to>
                                        <p:strVal val="visible"/>
                                      </p:to>
                                    </p:set>
                                    <p:animEffect filter="blinds(horizontal)" transition="in">
                                      <p:cBhvr additive="repl">
                                        <p:cTn id="62" dur="500"/>
                                        <p:tgtEl>
                                          <p:spTgt spid="488">
                                            <p:txEl>
                                              <p:pRg st="1" end="1"/>
                                            </p:txEl>
                                          </p:spTgt>
                                        </p:tgtEl>
                                      </p:cBhvr>
                                    </p:animEffect>
                                  </p:childTnLst>
                                </p:cTn>
                              </p:par>
                            </p:childTnLst>
                          </p:cTn>
                        </p:par>
                      </p:childTnLst>
                    </p:cTn>
                  </p:par>
                  <p:par>
                    <p:cTn id="63" nodeType="clickEffect" fill="hold">
                      <p:stCondLst>
                        <p:cond delay="indefinite"/>
                      </p:stCondLst>
                      <p:childTnLst>
                        <p:par>
                          <p:cTn id="64" nodeType="withEffect" fill="hold">
                            <p:stCondLst>
                              <p:cond delay="0"/>
                            </p:stCondLst>
                            <p:childTnLst>
                              <p:par>
                                <p:cTn id="65" nodeType="clickEffect" fill="hold" presetClass="entr" presetID="3" presetSubtype="10">
                                  <p:stCondLst>
                                    <p:cond delay="0"/>
                                  </p:stCondLst>
                                  <p:childTnLst>
                                    <p:set>
                                      <p:cBhvr>
                                        <p:cTn id="66" dur="1" fill="hold">
                                          <p:stCondLst>
                                            <p:cond delay="0"/>
                                          </p:stCondLst>
                                        </p:cTn>
                                        <p:tgtEl>
                                          <p:spTgt spid="488">
                                            <p:txEl>
                                              <p:pRg st="2" end="2"/>
                                            </p:txEl>
                                          </p:spTgt>
                                        </p:tgtEl>
                                        <p:attrNameLst>
                                          <p:attrName>style.visibility</p:attrName>
                                        </p:attrNameLst>
                                      </p:cBhvr>
                                      <p:to>
                                        <p:strVal val="visible"/>
                                      </p:to>
                                    </p:set>
                                    <p:animEffect filter="blinds(horizontal)" transition="in">
                                      <p:cBhvr additive="repl">
                                        <p:cTn id="67" dur="500"/>
                                        <p:tgtEl>
                                          <p:spTgt spid="488">
                                            <p:txEl>
                                              <p:pRg st="2" end="2"/>
                                            </p:txEl>
                                          </p:spTgt>
                                        </p:tgtEl>
                                      </p:cBhvr>
                                    </p:animEffect>
                                  </p:childTnLst>
                                </p:cTn>
                              </p:par>
                            </p:childTnLst>
                          </p:cTn>
                        </p:par>
                      </p:childTnLst>
                    </p:cTn>
                  </p:par>
                  <p:par>
                    <p:cTn id="68" nodeType="clickEffect" fill="hold">
                      <p:stCondLst>
                        <p:cond delay="indefinite"/>
                      </p:stCondLst>
                      <p:childTnLst>
                        <p:par>
                          <p:cTn id="69" nodeType="withEffect" fill="hold">
                            <p:stCondLst>
                              <p:cond delay="0"/>
                            </p:stCondLst>
                            <p:childTnLst>
                              <p:par>
                                <p:cTn id="70" nodeType="clickEffect" fill="hold" presetClass="entr" presetID="3" presetSubtype="10">
                                  <p:stCondLst>
                                    <p:cond delay="0"/>
                                  </p:stCondLst>
                                  <p:childTnLst>
                                    <p:set>
                                      <p:cBhvr>
                                        <p:cTn id="71" dur="1" fill="hold">
                                          <p:stCondLst>
                                            <p:cond delay="0"/>
                                          </p:stCondLst>
                                        </p:cTn>
                                        <p:tgtEl>
                                          <p:spTgt spid="488">
                                            <p:txEl>
                                              <p:pRg st="3" end="3"/>
                                            </p:txEl>
                                          </p:spTgt>
                                        </p:tgtEl>
                                        <p:attrNameLst>
                                          <p:attrName>style.visibility</p:attrName>
                                        </p:attrNameLst>
                                      </p:cBhvr>
                                      <p:to>
                                        <p:strVal val="visible"/>
                                      </p:to>
                                    </p:set>
                                    <p:animEffect filter="blinds(horizontal)" transition="in">
                                      <p:cBhvr additive="repl">
                                        <p:cTn id="72" dur="500"/>
                                        <p:tgtEl>
                                          <p:spTgt spid="488">
                                            <p:txEl>
                                              <p:pRg st="3" end="3"/>
                                            </p:txEl>
                                          </p:spTgt>
                                        </p:tgtEl>
                                      </p:cBhvr>
                                    </p:animEffect>
                                  </p:childTnLst>
                                </p:cTn>
                              </p:par>
                            </p:childTnLst>
                          </p:cTn>
                        </p:par>
                      </p:childTnLst>
                    </p:cTn>
                  </p:par>
                  <p:par>
                    <p:cTn id="73" nodeType="clickEffect" fill="hold">
                      <p:stCondLst>
                        <p:cond delay="indefinite"/>
                      </p:stCondLst>
                      <p:childTnLst>
                        <p:par>
                          <p:cTn id="74" nodeType="withEffect" fill="hold">
                            <p:stCondLst>
                              <p:cond delay="0"/>
                            </p:stCondLst>
                            <p:childTnLst>
                              <p:par>
                                <p:cTn id="75" nodeType="clickEffect" fill="hold" presetClass="entr" presetID="3" presetSubtype="10">
                                  <p:stCondLst>
                                    <p:cond delay="0"/>
                                  </p:stCondLst>
                                  <p:childTnLst>
                                    <p:set>
                                      <p:cBhvr>
                                        <p:cTn id="76" dur="1" fill="hold">
                                          <p:stCondLst>
                                            <p:cond delay="0"/>
                                          </p:stCondLst>
                                        </p:cTn>
                                        <p:tgtEl>
                                          <p:spTgt spid="488">
                                            <p:txEl>
                                              <p:pRg st="4" end="4"/>
                                            </p:txEl>
                                          </p:spTgt>
                                        </p:tgtEl>
                                        <p:attrNameLst>
                                          <p:attrName>style.visibility</p:attrName>
                                        </p:attrNameLst>
                                      </p:cBhvr>
                                      <p:to>
                                        <p:strVal val="visible"/>
                                      </p:to>
                                    </p:set>
                                    <p:animEffect filter="blinds(horizontal)" transition="in">
                                      <p:cBhvr additive="repl">
                                        <p:cTn id="77" dur="500"/>
                                        <p:tgtEl>
                                          <p:spTgt spid="488">
                                            <p:txEl>
                                              <p:pRg st="4" end="4"/>
                                            </p:txEl>
                                          </p:spTgt>
                                        </p:tgtEl>
                                      </p:cBhvr>
                                    </p:animEffect>
                                  </p:childTnLst>
                                </p:cTn>
                              </p:par>
                            </p:childTnLst>
                          </p:cTn>
                        </p:par>
                      </p:childTnLst>
                    </p:cTn>
                  </p:par>
                  <p:par>
                    <p:cTn id="78" nodeType="clickEffect" fill="hold">
                      <p:stCondLst>
                        <p:cond delay="indefinite"/>
                      </p:stCondLst>
                      <p:childTnLst>
                        <p:par>
                          <p:cTn id="79" nodeType="withEffect" fill="hold">
                            <p:stCondLst>
                              <p:cond delay="0"/>
                            </p:stCondLst>
                            <p:childTnLst>
                              <p:par>
                                <p:cTn id="80" nodeType="clickEffect" fill="hold" presetClass="entr" presetID="3" presetSubtype="10">
                                  <p:stCondLst>
                                    <p:cond delay="0"/>
                                  </p:stCondLst>
                                  <p:childTnLst>
                                    <p:set>
                                      <p:cBhvr>
                                        <p:cTn id="81" dur="1" fill="hold">
                                          <p:stCondLst>
                                            <p:cond delay="0"/>
                                          </p:stCondLst>
                                        </p:cTn>
                                        <p:tgtEl>
                                          <p:spTgt spid="488">
                                            <p:txEl>
                                              <p:pRg st="5" end="5"/>
                                            </p:txEl>
                                          </p:spTgt>
                                        </p:tgtEl>
                                        <p:attrNameLst>
                                          <p:attrName>style.visibility</p:attrName>
                                        </p:attrNameLst>
                                      </p:cBhvr>
                                      <p:to>
                                        <p:strVal val="visible"/>
                                      </p:to>
                                    </p:set>
                                    <p:animEffect filter="blinds(horizontal)" transition="in">
                                      <p:cBhvr additive="repl">
                                        <p:cTn id="82" dur="500"/>
                                        <p:tgtEl>
                                          <p:spTgt spid="488">
                                            <p:txEl>
                                              <p:pRg st="5" end="5"/>
                                            </p:txEl>
                                          </p:spTgt>
                                        </p:tgtEl>
                                      </p:cBhvr>
                                    </p:animEffect>
                                  </p:childTnLst>
                                </p:cTn>
                              </p:par>
                            </p:childTnLst>
                          </p:cTn>
                        </p:par>
                      </p:childTnLst>
                    </p:cTn>
                  </p:par>
                  <p:par>
                    <p:cTn id="83" nodeType="clickEffect" fill="hold">
                      <p:stCondLst>
                        <p:cond delay="indefinite"/>
                      </p:stCondLst>
                      <p:childTnLst>
                        <p:par>
                          <p:cTn id="84" nodeType="withEffect" fill="hold">
                            <p:stCondLst>
                              <p:cond delay="0"/>
                            </p:stCondLst>
                            <p:childTnLst>
                              <p:par>
                                <p:cTn id="85" nodeType="clickEffect" fill="hold" presetClass="entr" presetID="3" presetSubtype="10">
                                  <p:stCondLst>
                                    <p:cond delay="0"/>
                                  </p:stCondLst>
                                  <p:childTnLst>
                                    <p:set>
                                      <p:cBhvr>
                                        <p:cTn id="86" dur="1" fill="hold">
                                          <p:stCondLst>
                                            <p:cond delay="0"/>
                                          </p:stCondLst>
                                        </p:cTn>
                                        <p:tgtEl>
                                          <p:spTgt spid="488">
                                            <p:txEl>
                                              <p:pRg st="6" end="6"/>
                                            </p:txEl>
                                          </p:spTgt>
                                        </p:tgtEl>
                                        <p:attrNameLst>
                                          <p:attrName>style.visibility</p:attrName>
                                        </p:attrNameLst>
                                      </p:cBhvr>
                                      <p:to>
                                        <p:strVal val="visible"/>
                                      </p:to>
                                    </p:set>
                                    <p:animEffect filter="blinds(horizontal)" transition="in">
                                      <p:cBhvr additive="repl">
                                        <p:cTn id="87" dur="500"/>
                                        <p:tgtEl>
                                          <p:spTgt spid="488">
                                            <p:txEl>
                                              <p:pRg st="6" end="6"/>
                                            </p:txEl>
                                          </p:spTgt>
                                        </p:tgtEl>
                                      </p:cBhvr>
                                    </p:animEffect>
                                  </p:childTnLst>
                                </p:cTn>
                              </p:par>
                            </p:childTnLst>
                          </p:cTn>
                        </p:par>
                      </p:childTnLst>
                    </p:cTn>
                  </p:par>
                  <p:par>
                    <p:cTn id="88" nodeType="clickEffect" fill="hold">
                      <p:stCondLst>
                        <p:cond delay="indefinite"/>
                      </p:stCondLst>
                      <p:childTnLst>
                        <p:par>
                          <p:cTn id="89" nodeType="withEffect" fill="hold">
                            <p:stCondLst>
                              <p:cond delay="0"/>
                            </p:stCondLst>
                            <p:childTnLst>
                              <p:par>
                                <p:cTn id="90" nodeType="clickEffect" fill="hold" presetClass="entr" presetID="3" presetSubtype="10">
                                  <p:stCondLst>
                                    <p:cond delay="0"/>
                                  </p:stCondLst>
                                  <p:childTnLst>
                                    <p:set>
                                      <p:cBhvr>
                                        <p:cTn id="91" dur="1" fill="hold">
                                          <p:stCondLst>
                                            <p:cond delay="0"/>
                                          </p:stCondLst>
                                        </p:cTn>
                                        <p:tgtEl>
                                          <p:spTgt spid="488">
                                            <p:txEl>
                                              <p:pRg st="7" end="7"/>
                                            </p:txEl>
                                          </p:spTgt>
                                        </p:tgtEl>
                                        <p:attrNameLst>
                                          <p:attrName>style.visibility</p:attrName>
                                        </p:attrNameLst>
                                      </p:cBhvr>
                                      <p:to>
                                        <p:strVal val="visible"/>
                                      </p:to>
                                    </p:set>
                                    <p:animEffect filter="blinds(horizontal)" transition="in">
                                      <p:cBhvr additive="repl">
                                        <p:cTn id="92" dur="500"/>
                                        <p:tgtEl>
                                          <p:spTgt spid="488">
                                            <p:txEl>
                                              <p:pRg st="7" end="7"/>
                                            </p:txEl>
                                          </p:spTgt>
                                        </p:tgtEl>
                                      </p:cBhvr>
                                    </p:animEffect>
                                  </p:childTnLst>
                                </p:cTn>
                              </p:par>
                            </p:childTnLst>
                          </p:cTn>
                        </p:par>
                      </p:childTnLst>
                    </p:cTn>
                  </p:par>
                  <p:par>
                    <p:cTn id="93" nodeType="clickEffect" fill="hold">
                      <p:stCondLst>
                        <p:cond delay="indefinite"/>
                      </p:stCondLst>
                      <p:childTnLst>
                        <p:par>
                          <p:cTn id="94" nodeType="withEffect" fill="hold">
                            <p:stCondLst>
                              <p:cond delay="0"/>
                            </p:stCondLst>
                            <p:childTnLst>
                              <p:par>
                                <p:cTn id="95" nodeType="clickEffect" fill="hold" presetClass="entr" presetID="3" presetSubtype="10">
                                  <p:stCondLst>
                                    <p:cond delay="0"/>
                                  </p:stCondLst>
                                  <p:childTnLst>
                                    <p:set>
                                      <p:cBhvr>
                                        <p:cTn id="96" dur="1" fill="hold">
                                          <p:stCondLst>
                                            <p:cond delay="0"/>
                                          </p:stCondLst>
                                        </p:cTn>
                                        <p:tgtEl>
                                          <p:spTgt spid="488">
                                            <p:txEl>
                                              <p:pRg st="8" end="8"/>
                                            </p:txEl>
                                          </p:spTgt>
                                        </p:tgtEl>
                                        <p:attrNameLst>
                                          <p:attrName>style.visibility</p:attrName>
                                        </p:attrNameLst>
                                      </p:cBhvr>
                                      <p:to>
                                        <p:strVal val="visible"/>
                                      </p:to>
                                    </p:set>
                                    <p:animEffect filter="blinds(horizontal)" transition="in">
                                      <p:cBhvr additive="repl">
                                        <p:cTn id="97" dur="500"/>
                                        <p:tgtEl>
                                          <p:spTgt spid="488">
                                            <p:txEl>
                                              <p:pRg st="8" end="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CustomShape 1"/>
          <p:cNvSpPr/>
          <p:nvPr/>
        </p:nvSpPr>
        <p:spPr>
          <a:xfrm>
            <a:off x="152280" y="287280"/>
            <a:ext cx="821340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3. Koji je najbolji poredak pitanja?</a:t>
            </a:r>
            <a:endParaRPr b="0" lang="hr-HR" sz="3600" spc="-1" strike="noStrike">
              <a:latin typeface="Arial"/>
            </a:endParaRPr>
          </a:p>
        </p:txBody>
      </p:sp>
      <p:sp>
        <p:nvSpPr>
          <p:cNvPr id="490" name="CustomShape 2"/>
          <p:cNvSpPr/>
          <p:nvPr/>
        </p:nvSpPr>
        <p:spPr>
          <a:xfrm>
            <a:off x="151920" y="2057040"/>
            <a:ext cx="8610480" cy="4173120"/>
          </a:xfrm>
          <a:prstGeom prst="rect">
            <a:avLst/>
          </a:prstGeom>
          <a:noFill/>
          <a:ln>
            <a:noFill/>
          </a:ln>
        </p:spPr>
        <p:style>
          <a:lnRef idx="0"/>
          <a:fillRef idx="0"/>
          <a:effectRef idx="0"/>
          <a:fontRef idx="minor"/>
        </p:style>
        <p:txBody>
          <a:bodyPr lIns="0" rIns="0" tIns="45000" bIns="45000">
            <a:normAutofit/>
          </a:bodyPr>
          <a:p>
            <a:pPr marL="90360" indent="-90000">
              <a:lnSpc>
                <a:spcPct val="100000"/>
              </a:lnSpc>
              <a:spcBef>
                <a:spcPts val="1199"/>
              </a:spcBef>
              <a:spcAft>
                <a:spcPts val="198"/>
              </a:spcAft>
              <a:buClr>
                <a:srgbClr val="e48312"/>
              </a:buClr>
              <a:buFont typeface="Courier New"/>
              <a:buChar char="o"/>
            </a:pPr>
            <a:r>
              <a:rPr b="0" lang="hr-HR" sz="2800" spc="-1" strike="noStrike">
                <a:solidFill>
                  <a:srgbClr val="404040"/>
                </a:solidFill>
                <a:latin typeface="Trebuchet MS"/>
              </a:rPr>
              <a:t> </a:t>
            </a:r>
            <a:r>
              <a:rPr b="0" lang="hr-HR" sz="2300" spc="-1" strike="noStrike">
                <a:solidFill>
                  <a:srgbClr val="404040"/>
                </a:solidFill>
                <a:latin typeface="Trebuchet MS"/>
              </a:rPr>
              <a:t>Pristranost zbog poretka</a:t>
            </a:r>
            <a:endParaRPr b="0" lang="hr-HR" sz="23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2300" spc="-1" strike="noStrike">
                <a:solidFill>
                  <a:srgbClr val="404040"/>
                </a:solidFill>
                <a:latin typeface="Trebuchet MS"/>
              </a:rPr>
              <a:t> </a:t>
            </a:r>
            <a:r>
              <a:rPr b="0" lang="hr-HR" sz="2300" spc="-1" strike="noStrike">
                <a:solidFill>
                  <a:srgbClr val="404040"/>
                </a:solidFill>
                <a:latin typeface="Trebuchet MS"/>
              </a:rPr>
              <a:t>Primjer:</a:t>
            </a:r>
            <a:endParaRPr b="0" lang="hr-HR" sz="2300" spc="-1" strike="noStrike">
              <a:latin typeface="Arial"/>
            </a:endParaRPr>
          </a:p>
          <a:p>
            <a:pPr lvl="1" marL="382320" indent="-182160">
              <a:lnSpc>
                <a:spcPct val="100000"/>
              </a:lnSpc>
              <a:spcBef>
                <a:spcPts val="198"/>
              </a:spcBef>
              <a:spcAft>
                <a:spcPts val="400"/>
              </a:spcAft>
              <a:buClr>
                <a:srgbClr val="e48312"/>
              </a:buClr>
              <a:buFont typeface="Courier New"/>
              <a:buChar char="o"/>
            </a:pPr>
            <a:r>
              <a:rPr b="0" lang="hr-HR" sz="2300" spc="-1" strike="noStrike">
                <a:solidFill>
                  <a:srgbClr val="404040"/>
                </a:solidFill>
                <a:latin typeface="Trebuchet MS"/>
              </a:rPr>
              <a:t>“</a:t>
            </a:r>
            <a:r>
              <a:rPr b="0" lang="hr-HR" sz="2300" spc="-1" strike="noStrike">
                <a:solidFill>
                  <a:srgbClr val="404040"/>
                </a:solidFill>
                <a:latin typeface="Trebuchet MS"/>
              </a:rPr>
              <a:t>Jeste li zadovoljni svojim brakom?”</a:t>
            </a:r>
            <a:endParaRPr b="0" lang="hr-HR" sz="2300" spc="-1" strike="noStrike">
              <a:latin typeface="Arial"/>
            </a:endParaRPr>
          </a:p>
          <a:p>
            <a:pPr lvl="1" marL="382320" indent="-182160">
              <a:lnSpc>
                <a:spcPct val="100000"/>
              </a:lnSpc>
              <a:spcBef>
                <a:spcPts val="198"/>
              </a:spcBef>
              <a:spcAft>
                <a:spcPts val="400"/>
              </a:spcAft>
              <a:buClr>
                <a:srgbClr val="e48312"/>
              </a:buClr>
              <a:buFont typeface="Courier New"/>
              <a:buChar char="o"/>
            </a:pPr>
            <a:r>
              <a:rPr b="0" lang="hr-HR" sz="2300" spc="-1" strike="noStrike">
                <a:solidFill>
                  <a:srgbClr val="404040"/>
                </a:solidFill>
                <a:latin typeface="Trebuchet MS"/>
              </a:rPr>
              <a:t>“</a:t>
            </a:r>
            <a:r>
              <a:rPr b="0" lang="hr-HR" sz="2300" spc="-1" strike="noStrike">
                <a:solidFill>
                  <a:srgbClr val="404040"/>
                </a:solidFill>
                <a:latin typeface="Trebuchet MS"/>
              </a:rPr>
              <a:t>Jeste li zadovoljni svojim životom?”</a:t>
            </a:r>
            <a:endParaRPr b="0" lang="hr-HR" sz="23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2300" spc="-1" strike="noStrike">
                <a:solidFill>
                  <a:srgbClr val="404040"/>
                </a:solidFill>
                <a:latin typeface="Trebuchet MS"/>
              </a:rPr>
              <a:t> </a:t>
            </a:r>
            <a:r>
              <a:rPr b="0" lang="hr-HR" sz="2300" spc="-1" strike="noStrike">
                <a:solidFill>
                  <a:srgbClr val="404040"/>
                </a:solidFill>
                <a:latin typeface="Trebuchet MS"/>
              </a:rPr>
              <a:t>Filter pitanja – isključuju ispitanike koji nisu kvalificirani da odgovore na sljedeće pitanje</a:t>
            </a:r>
            <a:endParaRPr b="0" lang="hr-HR" sz="23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2300" spc="-1" strike="noStrike">
                <a:solidFill>
                  <a:srgbClr val="404040"/>
                </a:solidFill>
                <a:latin typeface="Trebuchet MS"/>
              </a:rPr>
              <a:t> </a:t>
            </a:r>
            <a:r>
              <a:rPr b="0" lang="hr-HR" sz="2300" spc="-1" strike="noStrike">
                <a:solidFill>
                  <a:srgbClr val="404040"/>
                </a:solidFill>
                <a:latin typeface="Trebuchet MS"/>
              </a:rPr>
              <a:t>Pivot pitanja – filter pitanje koje određuje koja će verzija pitanja biti postavljena</a:t>
            </a:r>
            <a:endParaRPr b="0" lang="hr-HR" sz="2300" spc="-1" strike="noStrike">
              <a:latin typeface="Arial"/>
            </a:endParaRPr>
          </a:p>
        </p:txBody>
      </p:sp>
    </p:spTree>
  </p:cSld>
  <mc:AlternateContent>
    <mc:Choice Requires="p14">
      <p:transition spd="slow" p14:dur="2000"/>
    </mc:Choice>
    <mc:Fallback>
      <p:transition spd="slow"/>
    </mc:Fallback>
  </mc:AlternateContent>
  <p:timing>
    <p:tnLst>
      <p:par>
        <p:cTn id="98" dur="indefinite" restart="never" nodeType="tmRoot">
          <p:childTnLst>
            <p:seq>
              <p:cTn id="99" dur="indefinite" nodeType="mainSeq">
                <p:childTnLst>
                  <p:par>
                    <p:cTn id="100" nodeType="clickEffect" fill="hold">
                      <p:stCondLst>
                        <p:cond delay="indefinite"/>
                      </p:stCondLst>
                      <p:childTnLst>
                        <p:par>
                          <p:cTn id="101" nodeType="withEffect" fill="hold">
                            <p:stCondLst>
                              <p:cond delay="0"/>
                            </p:stCondLst>
                            <p:childTnLst>
                              <p:par>
                                <p:cTn id="102" nodeType="clickEffect" fill="hold" presetClass="entr" presetID="3" presetSubtype="10">
                                  <p:stCondLst>
                                    <p:cond delay="0"/>
                                  </p:stCondLst>
                                  <p:childTnLst>
                                    <p:set>
                                      <p:cBhvr>
                                        <p:cTn id="103" dur="1" fill="hold">
                                          <p:stCondLst>
                                            <p:cond delay="0"/>
                                          </p:stCondLst>
                                        </p:cTn>
                                        <p:tgtEl>
                                          <p:spTgt spid="490">
                                            <p:txEl>
                                              <p:pRg st="1" end="1"/>
                                            </p:txEl>
                                          </p:spTgt>
                                        </p:tgtEl>
                                        <p:attrNameLst>
                                          <p:attrName>style.visibility</p:attrName>
                                        </p:attrNameLst>
                                      </p:cBhvr>
                                      <p:to>
                                        <p:strVal val="visible"/>
                                      </p:to>
                                    </p:set>
                                    <p:animEffect filter="blinds(horizontal)" transition="in">
                                      <p:cBhvr additive="repl">
                                        <p:cTn id="104" dur="500"/>
                                        <p:tgtEl>
                                          <p:spTgt spid="490">
                                            <p:txEl>
                                              <p:pRg st="1" end="1"/>
                                            </p:txEl>
                                          </p:spTgt>
                                        </p:tgtEl>
                                      </p:cBhvr>
                                    </p:animEffect>
                                  </p:childTnLst>
                                </p:cTn>
                              </p:par>
                              <p:par>
                                <p:cTn id="105" nodeType="withEffect" fill="hold" presetClass="entr" presetID="3" presetSubtype="10">
                                  <p:stCondLst>
                                    <p:cond delay="0"/>
                                  </p:stCondLst>
                                  <p:childTnLst>
                                    <p:set>
                                      <p:cBhvr>
                                        <p:cTn id="106" dur="1" fill="hold">
                                          <p:stCondLst>
                                            <p:cond delay="0"/>
                                          </p:stCondLst>
                                        </p:cTn>
                                        <p:tgtEl>
                                          <p:spTgt spid="490">
                                            <p:txEl>
                                              <p:pRg st="2" end="2"/>
                                            </p:txEl>
                                          </p:spTgt>
                                        </p:tgtEl>
                                        <p:attrNameLst>
                                          <p:attrName>style.visibility</p:attrName>
                                        </p:attrNameLst>
                                      </p:cBhvr>
                                      <p:to>
                                        <p:strVal val="visible"/>
                                      </p:to>
                                    </p:set>
                                    <p:animEffect filter="blinds(horizontal)" transition="in">
                                      <p:cBhvr additive="repl">
                                        <p:cTn id="107" dur="500"/>
                                        <p:tgtEl>
                                          <p:spTgt spid="490">
                                            <p:txEl>
                                              <p:pRg st="2" end="2"/>
                                            </p:txEl>
                                          </p:spTgt>
                                        </p:tgtEl>
                                      </p:cBhvr>
                                    </p:animEffect>
                                  </p:childTnLst>
                                </p:cTn>
                              </p:par>
                              <p:par>
                                <p:cTn id="108" nodeType="withEffect" fill="hold" presetClass="entr" presetID="3" presetSubtype="10">
                                  <p:stCondLst>
                                    <p:cond delay="0"/>
                                  </p:stCondLst>
                                  <p:childTnLst>
                                    <p:set>
                                      <p:cBhvr>
                                        <p:cTn id="109" dur="1" fill="hold">
                                          <p:stCondLst>
                                            <p:cond delay="0"/>
                                          </p:stCondLst>
                                        </p:cTn>
                                        <p:tgtEl>
                                          <p:spTgt spid="490">
                                            <p:txEl>
                                              <p:pRg st="3" end="3"/>
                                            </p:txEl>
                                          </p:spTgt>
                                        </p:tgtEl>
                                        <p:attrNameLst>
                                          <p:attrName>style.visibility</p:attrName>
                                        </p:attrNameLst>
                                      </p:cBhvr>
                                      <p:to>
                                        <p:strVal val="visible"/>
                                      </p:to>
                                    </p:set>
                                    <p:animEffect filter="blinds(horizontal)" transition="in">
                                      <p:cBhvr additive="repl">
                                        <p:cTn id="110" dur="500"/>
                                        <p:tgtEl>
                                          <p:spTgt spid="490">
                                            <p:txEl>
                                              <p:pRg st="3" end="3"/>
                                            </p:txEl>
                                          </p:spTgt>
                                        </p:tgtEl>
                                      </p:cBhvr>
                                    </p:animEffect>
                                  </p:childTnLst>
                                </p:cTn>
                              </p:par>
                            </p:childTnLst>
                          </p:cTn>
                        </p:par>
                      </p:childTnLst>
                    </p:cTn>
                  </p:par>
                  <p:par>
                    <p:cTn id="111" nodeType="clickEffect" fill="hold">
                      <p:stCondLst>
                        <p:cond delay="indefinite"/>
                      </p:stCondLst>
                      <p:childTnLst>
                        <p:par>
                          <p:cTn id="112" nodeType="withEffect" fill="hold">
                            <p:stCondLst>
                              <p:cond delay="0"/>
                            </p:stCondLst>
                            <p:childTnLst>
                              <p:par>
                                <p:cTn id="113" nodeType="clickEffect" fill="hold" presetClass="entr" presetID="3" presetSubtype="10">
                                  <p:stCondLst>
                                    <p:cond delay="0"/>
                                  </p:stCondLst>
                                  <p:childTnLst>
                                    <p:set>
                                      <p:cBhvr>
                                        <p:cTn id="114" dur="1" fill="hold">
                                          <p:stCondLst>
                                            <p:cond delay="0"/>
                                          </p:stCondLst>
                                        </p:cTn>
                                        <p:tgtEl>
                                          <p:spTgt spid="490">
                                            <p:txEl>
                                              <p:pRg st="4" end="4"/>
                                            </p:txEl>
                                          </p:spTgt>
                                        </p:tgtEl>
                                        <p:attrNameLst>
                                          <p:attrName>style.visibility</p:attrName>
                                        </p:attrNameLst>
                                      </p:cBhvr>
                                      <p:to>
                                        <p:strVal val="visible"/>
                                      </p:to>
                                    </p:set>
                                    <p:animEffect filter="blinds(horizontal)" transition="in">
                                      <p:cBhvr additive="repl">
                                        <p:cTn id="115" dur="500"/>
                                        <p:tgtEl>
                                          <p:spTgt spid="490">
                                            <p:txEl>
                                              <p:pRg st="4" end="4"/>
                                            </p:txEl>
                                          </p:spTgt>
                                        </p:tgtEl>
                                      </p:cBhvr>
                                    </p:animEffect>
                                  </p:childTnLst>
                                </p:cTn>
                              </p:par>
                            </p:childTnLst>
                          </p:cTn>
                        </p:par>
                      </p:childTnLst>
                    </p:cTn>
                  </p:par>
                  <p:par>
                    <p:cTn id="116" nodeType="clickEffect" fill="hold">
                      <p:stCondLst>
                        <p:cond delay="indefinite"/>
                      </p:stCondLst>
                      <p:childTnLst>
                        <p:par>
                          <p:cTn id="117" nodeType="withEffect" fill="hold">
                            <p:stCondLst>
                              <p:cond delay="0"/>
                            </p:stCondLst>
                            <p:childTnLst>
                              <p:par>
                                <p:cTn id="118" nodeType="clickEffect" fill="hold" presetClass="entr" presetID="3" presetSubtype="10">
                                  <p:stCondLst>
                                    <p:cond delay="0"/>
                                  </p:stCondLst>
                                  <p:childTnLst>
                                    <p:set>
                                      <p:cBhvr>
                                        <p:cTn id="119" dur="1" fill="hold">
                                          <p:stCondLst>
                                            <p:cond delay="0"/>
                                          </p:stCondLst>
                                        </p:cTn>
                                        <p:tgtEl>
                                          <p:spTgt spid="490">
                                            <p:txEl>
                                              <p:pRg st="5" end="5"/>
                                            </p:txEl>
                                          </p:spTgt>
                                        </p:tgtEl>
                                        <p:attrNameLst>
                                          <p:attrName>style.visibility</p:attrName>
                                        </p:attrNameLst>
                                      </p:cBhvr>
                                      <p:to>
                                        <p:strVal val="visible"/>
                                      </p:to>
                                    </p:set>
                                    <p:animEffect filter="blinds(horizontal)" transition="in">
                                      <p:cBhvr additive="repl">
                                        <p:cTn id="120" dur="500"/>
                                        <p:tgtEl>
                                          <p:spTgt spid="490">
                                            <p:txEl>
                                              <p:pRg st="5" end="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Metode (2)</a:t>
            </a:r>
            <a:endParaRPr b="0" lang="hr-HR" sz="4800" spc="-1" strike="noStrike">
              <a:latin typeface="Arial"/>
            </a:endParaRPr>
          </a:p>
        </p:txBody>
      </p:sp>
      <p:sp>
        <p:nvSpPr>
          <p:cNvPr id="325"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specijalizacije – misaoni postupak kojim se od općeg pojma dolazi do novog pojma, užeg po opsegu, a bogatijeg po sadržaju</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dokazivanja – znanstvena metoda čija je svrha utvrditi istinitost pojedinih spoznaja, teorija, stavova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opovrgavanja – postupak kojim se teza istraživanja odbacuje</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klasifikacije – sistematska i potpuna podjela općeg pojma na posebne, koje taj pojam obuhvaća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deskripcije – postupak jednostavnog opisivanja ili ocrtavanja činjenica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kompilacije – postupak preuzimanja tuđih rezultata znanstveno-istraživačkog rada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Komparativna metoda – postupak uspoređivanja istih ili srodnih činjenica </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821880" y="758880"/>
            <a:ext cx="7543440" cy="34318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8000" spc="-1" strike="noStrike">
                <a:solidFill>
                  <a:srgbClr val="262626"/>
                </a:solidFill>
                <a:latin typeface="Calibri Light"/>
              </a:rPr>
              <a:t>STUDIJA SLUČAJA</a:t>
            </a:r>
            <a:br/>
            <a:r>
              <a:rPr b="0" lang="hr-HR" sz="2000" spc="-1" strike="noStrike">
                <a:solidFill>
                  <a:srgbClr val="262626"/>
                </a:solidFill>
                <a:latin typeface="Calibri Light"/>
              </a:rPr>
              <a:t>poznatije kao Case study </a:t>
            </a:r>
            <a:r>
              <a:rPr b="0" lang="hr-HR" sz="2000" spc="-1" strike="noStrike">
                <a:solidFill>
                  <a:srgbClr val="262626"/>
                </a:solidFill>
                <a:latin typeface="Wingdings"/>
                <a:ea typeface="Wingdings"/>
              </a:rPr>
              <a:t></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O studiji slučaja (</a:t>
            </a:r>
            <a:r>
              <a:rPr b="0" i="1" lang="hr-HR" sz="3600" spc="-1" strike="noStrike">
                <a:solidFill>
                  <a:srgbClr val="a5300f"/>
                </a:solidFill>
                <a:latin typeface="Trebuchet MS"/>
              </a:rPr>
              <a:t>Case Study</a:t>
            </a:r>
            <a:r>
              <a:rPr b="0" lang="hr-HR" sz="3600" spc="-1" strike="noStrike">
                <a:solidFill>
                  <a:srgbClr val="a5300f"/>
                </a:solidFill>
                <a:latin typeface="Trebuchet MS"/>
              </a:rPr>
              <a:t>)</a:t>
            </a:r>
            <a:endParaRPr b="0" lang="hr-HR" sz="3600" spc="-1" strike="noStrike">
              <a:latin typeface="Arial"/>
            </a:endParaRPr>
          </a:p>
        </p:txBody>
      </p:sp>
      <p:sp>
        <p:nvSpPr>
          <p:cNvPr id="493" name="CustomShape 2"/>
          <p:cNvSpPr/>
          <p:nvPr/>
        </p:nvSpPr>
        <p:spPr>
          <a:xfrm>
            <a:off x="720000" y="1872000"/>
            <a:ext cx="7543440" cy="2303640"/>
          </a:xfrm>
          <a:prstGeom prst="rect">
            <a:avLst/>
          </a:prstGeom>
          <a:noFill/>
          <a:ln>
            <a:noFill/>
          </a:ln>
        </p:spPr>
        <p:style>
          <a:lnRef idx="0"/>
          <a:fillRef idx="0"/>
          <a:effectRef idx="0"/>
          <a:fontRef idx="minor"/>
        </p:style>
        <p:txBody>
          <a:bodyPr lIns="0" rIns="0" tIns="45000" bIns="45000">
            <a:normAutofit/>
          </a:bodyPr>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Dokumentirana povijest</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Događaji i odluke </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Analiza različitih tema</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Kontekst</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Triangulacija</a:t>
            </a:r>
            <a:endParaRPr b="0" lang="hr-HR" sz="1800" spc="-1" strike="noStrike">
              <a:latin typeface="Arial"/>
            </a:endParaRPr>
          </a:p>
        </p:txBody>
      </p:sp>
      <p:sp>
        <p:nvSpPr>
          <p:cNvPr id="494" name="CustomShape 3"/>
          <p:cNvSpPr/>
          <p:nvPr/>
        </p:nvSpPr>
        <p:spPr>
          <a:xfrm>
            <a:off x="520200" y="4392000"/>
            <a:ext cx="7543440" cy="1686240"/>
          </a:xfrm>
          <a:prstGeom prst="rect">
            <a:avLst/>
          </a:prstGeom>
          <a:noFill/>
          <a:ln>
            <a:noFill/>
          </a:ln>
        </p:spPr>
        <p:style>
          <a:lnRef idx="0"/>
          <a:fillRef idx="0"/>
          <a:effectRef idx="0"/>
          <a:fontRef idx="minor"/>
        </p:style>
        <p:txBody>
          <a:bodyPr lIns="0" rIns="0" tIns="45000" bIns="45000">
            <a:normAutofit/>
          </a:bodyPr>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Glavna prednost – najprecizniji detalji</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Proučavanje slijeda događaja</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Uključivanje subjekta</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Sloboda - nedostatak</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O studiji slučaja (</a:t>
            </a:r>
            <a:r>
              <a:rPr b="0" i="1" lang="hr-HR" sz="3600" spc="-1" strike="noStrike">
                <a:solidFill>
                  <a:srgbClr val="a5300f"/>
                </a:solidFill>
                <a:latin typeface="Trebuchet MS"/>
              </a:rPr>
              <a:t>Case Study</a:t>
            </a:r>
            <a:r>
              <a:rPr b="0" lang="hr-HR" sz="3600" spc="-1" strike="noStrike">
                <a:solidFill>
                  <a:srgbClr val="a5300f"/>
                </a:solidFill>
                <a:latin typeface="Trebuchet MS"/>
              </a:rPr>
              <a:t>)</a:t>
            </a:r>
            <a:endParaRPr b="0" lang="hr-HR" sz="3600" spc="-1" strike="noStrike">
              <a:latin typeface="Arial"/>
            </a:endParaRPr>
          </a:p>
        </p:txBody>
      </p:sp>
      <p:sp>
        <p:nvSpPr>
          <p:cNvPr id="496"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fontScale="97000"/>
          </a:bodyPr>
          <a:p>
            <a:pPr marL="342720" indent="-342360">
              <a:lnSpc>
                <a:spcPct val="100000"/>
              </a:lnSpc>
              <a:spcBef>
                <a:spcPts val="1199"/>
              </a:spcBef>
              <a:spcAft>
                <a:spcPts val="198"/>
              </a:spcAft>
              <a:buClr>
                <a:srgbClr val="a5300f"/>
              </a:buClr>
              <a:buSzPct val="80000"/>
              <a:buFont typeface="Wingdings 3" charset="2"/>
              <a:buChar char=""/>
            </a:pPr>
            <a:r>
              <a:rPr b="0" lang="hr-HR" sz="2800" spc="-1" strike="noStrike">
                <a:solidFill>
                  <a:srgbClr val="404040"/>
                </a:solidFill>
                <a:latin typeface="Trebuchet MS"/>
              </a:rPr>
              <a:t>Dvije dimenzije</a:t>
            </a:r>
            <a:endParaRPr b="0" lang="hr-HR" sz="28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400" spc="-1" strike="noStrike">
                <a:solidFill>
                  <a:srgbClr val="404040"/>
                </a:solidFill>
                <a:latin typeface="Trebuchet MS"/>
              </a:rPr>
              <a:t>Jedan slučaj vs. više slučajeva</a:t>
            </a:r>
            <a:endParaRPr b="0" lang="hr-HR" sz="24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400" spc="-1" strike="noStrike">
                <a:solidFill>
                  <a:srgbClr val="404040"/>
                </a:solidFill>
                <a:latin typeface="Trebuchet MS"/>
              </a:rPr>
              <a:t>Holistički slučaj vs. ugrađeni slučaj</a:t>
            </a:r>
            <a:endParaRPr b="0" lang="hr-HR" sz="2400" spc="-1" strike="noStrike">
              <a:latin typeface="Arial"/>
            </a:endParaRPr>
          </a:p>
          <a:p>
            <a:pPr>
              <a:lnSpc>
                <a:spcPct val="100000"/>
              </a:lnSpc>
              <a:spcBef>
                <a:spcPts val="1199"/>
              </a:spcBef>
              <a:spcAft>
                <a:spcPts val="198"/>
              </a:spcAft>
            </a:pPr>
            <a:endParaRPr b="0" lang="hr-HR" sz="24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2800" spc="-1" strike="noStrike">
                <a:solidFill>
                  <a:srgbClr val="404040"/>
                </a:solidFill>
                <a:latin typeface="Trebuchet MS"/>
              </a:rPr>
              <a:t>Ciljevi</a:t>
            </a:r>
            <a:endParaRPr b="0" lang="hr-HR" sz="28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400" spc="-1" strike="noStrike">
                <a:solidFill>
                  <a:srgbClr val="404040"/>
                </a:solidFill>
                <a:latin typeface="Trebuchet MS"/>
              </a:rPr>
              <a:t>Dolaženje do vrijednih saznanja prije provođenja temeljnih istraživanja</a:t>
            </a:r>
            <a:endParaRPr b="0" lang="hr-HR" sz="24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400" spc="-1" strike="noStrike">
                <a:solidFill>
                  <a:srgbClr val="404040"/>
                </a:solidFill>
                <a:latin typeface="Trebuchet MS"/>
              </a:rPr>
              <a:t>Može opovrgnuti univerzalnu generalizaciju</a:t>
            </a:r>
            <a:endParaRPr b="0" lang="hr-HR" sz="24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400" spc="-1" strike="noStrike">
                <a:solidFill>
                  <a:srgbClr val="404040"/>
                </a:solidFill>
                <a:latin typeface="Trebuchet MS"/>
              </a:rPr>
              <a:t>Može biti vrijedna kao jedinstven slučaj</a:t>
            </a:r>
            <a:endParaRPr b="0" lang="hr-HR" sz="2400" spc="-1" strike="noStrike">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821880" y="758880"/>
            <a:ext cx="7543440" cy="35650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8000" spc="-1" strike="noStrike">
                <a:solidFill>
                  <a:srgbClr val="262626"/>
                </a:solidFill>
                <a:latin typeface="Calibri Light"/>
              </a:rPr>
              <a:t>METODA PROMATRANJA</a:t>
            </a:r>
            <a:endParaRPr b="0" lang="hr-HR" sz="8000" spc="-1" strike="noStrike">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Promatranje</a:t>
            </a:r>
            <a:endParaRPr b="0" lang="hr-HR" sz="3600" spc="-1" strike="noStrike">
              <a:latin typeface="Arial"/>
            </a:endParaRPr>
          </a:p>
        </p:txBody>
      </p:sp>
      <p:sp>
        <p:nvSpPr>
          <p:cNvPr id="499"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fontScale="83000"/>
          </a:bodyPr>
          <a:p>
            <a:pPr marL="342720" indent="-342360">
              <a:lnSpc>
                <a:spcPct val="100000"/>
              </a:lnSpc>
              <a:spcBef>
                <a:spcPts val="1199"/>
              </a:spcBef>
              <a:spcAft>
                <a:spcPts val="198"/>
              </a:spcAft>
              <a:buClr>
                <a:srgbClr val="a5300f"/>
              </a:buClr>
              <a:buSzPct val="80000"/>
              <a:buFont typeface="Wingdings 3" charset="2"/>
              <a:buChar char=""/>
            </a:pPr>
            <a:r>
              <a:rPr b="0" lang="hr-HR" sz="2600" spc="-1" strike="noStrike">
                <a:solidFill>
                  <a:srgbClr val="404040"/>
                </a:solidFill>
                <a:latin typeface="Trebuchet MS"/>
              </a:rPr>
              <a:t>Promatranje – sustavni proces zapisivanja uzorka u ponašanju ljudi, objekata i događaja koji se zbivaju</a:t>
            </a:r>
            <a:endParaRPr b="0" lang="hr-HR" sz="26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2600" spc="-1" strike="noStrike">
                <a:solidFill>
                  <a:srgbClr val="404040"/>
                </a:solidFill>
                <a:latin typeface="Trebuchet MS"/>
              </a:rPr>
              <a:t>Nije potrebna komunikacija ni pitanja</a:t>
            </a:r>
            <a:endParaRPr b="0" lang="hr-HR" sz="26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2600" spc="-1" strike="noStrike">
                <a:solidFill>
                  <a:srgbClr val="404040"/>
                </a:solidFill>
                <a:latin typeface="Trebuchet MS"/>
              </a:rPr>
              <a:t>Alati: čitač ili internetski zapis</a:t>
            </a:r>
            <a:endParaRPr b="0" lang="hr-HR" sz="26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2600" spc="-1" strike="noStrike">
                <a:solidFill>
                  <a:srgbClr val="404040"/>
                </a:solidFill>
                <a:latin typeface="Trebuchet MS"/>
              </a:rPr>
              <a:t>Preduvjeti:</a:t>
            </a:r>
            <a:endParaRPr b="0" lang="hr-HR" sz="2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200" spc="-1" strike="noStrike">
                <a:solidFill>
                  <a:srgbClr val="404040"/>
                </a:solidFill>
                <a:latin typeface="Trebuchet MS"/>
              </a:rPr>
              <a:t>Služi formuliranoj istraživačkoj svrsi</a:t>
            </a:r>
            <a:endParaRPr b="0" lang="hr-HR" sz="22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200" spc="-1" strike="noStrike">
                <a:solidFill>
                  <a:srgbClr val="404040"/>
                </a:solidFill>
                <a:latin typeface="Trebuchet MS"/>
              </a:rPr>
              <a:t>Sistematično se planira</a:t>
            </a:r>
            <a:endParaRPr b="0" lang="hr-HR" sz="22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200" spc="-1" strike="noStrike">
                <a:solidFill>
                  <a:srgbClr val="404040"/>
                </a:solidFill>
                <a:latin typeface="Trebuchet MS"/>
              </a:rPr>
              <a:t>Sistematično se zapisuje </a:t>
            </a:r>
            <a:endParaRPr b="0" lang="hr-HR" sz="22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200" spc="-1" strike="noStrike">
                <a:solidFill>
                  <a:srgbClr val="404040"/>
                </a:solidFill>
                <a:latin typeface="Trebuchet MS"/>
              </a:rPr>
              <a:t>Moguće su kontrole i provjere validnosti i pouzdanosti</a:t>
            </a:r>
            <a:endParaRPr b="0" lang="hr-HR" sz="2200" spc="-1" strike="noStrike">
              <a:latin typeface="Arial"/>
            </a:endParaRPr>
          </a:p>
        </p:txBody>
      </p:sp>
      <p:sp>
        <p:nvSpPr>
          <p:cNvPr id="500" name="CustomShape 3"/>
          <p:cNvSpPr/>
          <p:nvPr/>
        </p:nvSpPr>
        <p:spPr>
          <a:xfrm>
            <a:off x="152280" y="5867280"/>
            <a:ext cx="8153280" cy="439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46800" bIns="46800">
            <a:noAutofit/>
          </a:bodyPr>
          <a:p>
            <a:pPr marL="90360" indent="-90000">
              <a:lnSpc>
                <a:spcPct val="90000"/>
              </a:lnSpc>
              <a:spcBef>
                <a:spcPts val="1199"/>
              </a:spcBef>
              <a:spcAft>
                <a:spcPts val="198"/>
              </a:spcAft>
              <a:buClr>
                <a:srgbClr val="e48312"/>
              </a:buClr>
              <a:buFont typeface="Calibri"/>
              <a:buChar char=" "/>
            </a:pPr>
            <a:r>
              <a:rPr b="0" lang="hr-HR" sz="2000" spc="-1" strike="noStrike">
                <a:solidFill>
                  <a:srgbClr val="404040"/>
                </a:solidFill>
                <a:latin typeface="Arial"/>
                <a:ea typeface="DejaVu Sans"/>
              </a:rPr>
              <a:t>Primjer: </a:t>
            </a:r>
            <a:r>
              <a:rPr b="0" lang="hr-HR" sz="2000" spc="-1" strike="noStrike">
                <a:solidFill>
                  <a:srgbClr val="404040"/>
                </a:solidFill>
                <a:latin typeface="Calibri"/>
                <a:ea typeface="DejaVu Sans"/>
              </a:rPr>
              <a:t>https://www.youtube.com/watch?v=Yo4WF3cSd9Q</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837720" y="151920"/>
            <a:ext cx="7543440" cy="8222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Što možemo promatrati?</a:t>
            </a:r>
            <a:endParaRPr b="0" lang="hr-HR" sz="3600" spc="-1" strike="noStrike">
              <a:latin typeface="Arial"/>
            </a:endParaRPr>
          </a:p>
        </p:txBody>
      </p:sp>
      <p:graphicFrame>
        <p:nvGraphicFramePr>
          <p:cNvPr id="502" name="Table 2"/>
          <p:cNvGraphicFramePr/>
          <p:nvPr/>
        </p:nvGraphicFramePr>
        <p:xfrm>
          <a:off x="228600" y="1295280"/>
          <a:ext cx="8457840" cy="5027400"/>
        </p:xfrm>
        <a:graphic>
          <a:graphicData uri="http://schemas.openxmlformats.org/drawingml/2006/table">
            <a:tbl>
              <a:tblPr/>
              <a:tblGrid>
                <a:gridCol w="4229280"/>
                <a:gridCol w="4228920"/>
              </a:tblGrid>
              <a:tr h="487800">
                <a:tc>
                  <a:txBody>
                    <a:bodyPr lIns="90000" rIns="90000">
                      <a:noAutofit/>
                    </a:bodyPr>
                    <a:p>
                      <a:pPr algn="ctr">
                        <a:lnSpc>
                          <a:spcPct val="100000"/>
                        </a:lnSpc>
                        <a:spcBef>
                          <a:spcPts val="649"/>
                        </a:spcBef>
                      </a:pPr>
                      <a:r>
                        <a:rPr b="0" lang="hr-HR" sz="2600" spc="-1" strike="noStrike">
                          <a:solidFill>
                            <a:srgbClr val="000000"/>
                          </a:solidFill>
                          <a:latin typeface="Arial"/>
                        </a:rPr>
                        <a:t>Fenomen</a:t>
                      </a:r>
                      <a:endParaRPr b="0" lang="hr-HR" sz="2600" spc="-1" strike="noStrike">
                        <a:latin typeface="Arial"/>
                      </a:endParaRPr>
                    </a:p>
                  </a:txBody>
                  <a:tcPr marL="90000" marR="90000">
                    <a:lnL w="13680">
                      <a:solidFill>
                        <a:srgbClr val="000000"/>
                      </a:solidFill>
                    </a:lnL>
                    <a:lnR w="5760">
                      <a:solidFill>
                        <a:srgbClr val="000000"/>
                      </a:solidFill>
                    </a:lnR>
                    <a:lnT w="13680">
                      <a:solidFill>
                        <a:srgbClr val="000000"/>
                      </a:solidFill>
                    </a:lnT>
                    <a:lnB w="5760">
                      <a:solidFill>
                        <a:srgbClr val="000000"/>
                      </a:solidFill>
                    </a:lnB>
                    <a:solidFill>
                      <a:srgbClr val="ffffff"/>
                    </a:solidFill>
                  </a:tcPr>
                </a:tc>
                <a:tc>
                  <a:txBody>
                    <a:bodyPr lIns="90000" rIns="90000">
                      <a:noAutofit/>
                    </a:bodyPr>
                    <a:p>
                      <a:pPr algn="ctr">
                        <a:lnSpc>
                          <a:spcPct val="100000"/>
                        </a:lnSpc>
                        <a:spcBef>
                          <a:spcPts val="649"/>
                        </a:spcBef>
                      </a:pPr>
                      <a:r>
                        <a:rPr b="0" lang="hr-HR" sz="2600" spc="-1" strike="noStrike">
                          <a:solidFill>
                            <a:srgbClr val="000000"/>
                          </a:solidFill>
                          <a:latin typeface="Arial"/>
                        </a:rPr>
                        <a:t>Primjer</a:t>
                      </a:r>
                      <a:endParaRPr b="0" lang="hr-HR" sz="2600" spc="-1" strike="noStrike">
                        <a:latin typeface="Arial"/>
                      </a:endParaRPr>
                    </a:p>
                  </a:txBody>
                  <a:tcPr marL="90000" marR="90000">
                    <a:lnL w="5760">
                      <a:solidFill>
                        <a:srgbClr val="000000"/>
                      </a:solidFill>
                    </a:lnL>
                    <a:lnR w="13680">
                      <a:solidFill>
                        <a:srgbClr val="000000"/>
                      </a:solidFill>
                    </a:lnR>
                    <a:lnT w="13680">
                      <a:solidFill>
                        <a:srgbClr val="000000"/>
                      </a:solidFill>
                    </a:lnT>
                    <a:lnB w="5760">
                      <a:solidFill>
                        <a:srgbClr val="000000"/>
                      </a:solidFill>
                    </a:lnB>
                    <a:solidFill>
                      <a:srgbClr val="ffffff"/>
                    </a:solidFill>
                  </a:tcPr>
                </a:tc>
              </a:tr>
              <a:tr h="640440">
                <a:tc>
                  <a:txBody>
                    <a:bodyPr lIns="90000" rIns="90000">
                      <a:noAutofit/>
                    </a:bodyPr>
                    <a:p>
                      <a:pPr>
                        <a:lnSpc>
                          <a:spcPct val="100000"/>
                        </a:lnSpc>
                        <a:spcBef>
                          <a:spcPts val="448"/>
                        </a:spcBef>
                      </a:pPr>
                      <a:r>
                        <a:rPr b="0" lang="hr-HR" sz="1800" spc="-1" strike="noStrike">
                          <a:solidFill>
                            <a:srgbClr val="000000"/>
                          </a:solidFill>
                          <a:latin typeface="Arial"/>
                        </a:rPr>
                        <a:t>Fizička akcija</a:t>
                      </a:r>
                      <a:endParaRPr b="0" lang="hr-HR" sz="1800" spc="-1" strike="noStrike">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spcBef>
                          <a:spcPts val="448"/>
                        </a:spcBef>
                      </a:pPr>
                      <a:r>
                        <a:rPr b="0" lang="hr-HR" sz="1800" spc="-1" strike="noStrike">
                          <a:solidFill>
                            <a:srgbClr val="000000"/>
                          </a:solidFill>
                          <a:latin typeface="Arial"/>
                        </a:rPr>
                        <a:t>Kretanje radnika tijekom procesa montaže</a:t>
                      </a:r>
                      <a:endParaRPr b="0" lang="hr-HR" sz="1800" spc="-1" strike="noStrike">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solidFill>
                      <a:srgbClr val="ffffff"/>
                    </a:solidFill>
                  </a:tcPr>
                </a:tc>
              </a:tr>
              <a:tr h="640440">
                <a:tc>
                  <a:txBody>
                    <a:bodyPr lIns="90000" rIns="90000">
                      <a:noAutofit/>
                    </a:bodyPr>
                    <a:p>
                      <a:pPr>
                        <a:lnSpc>
                          <a:spcPct val="100000"/>
                        </a:lnSpc>
                        <a:spcBef>
                          <a:spcPts val="448"/>
                        </a:spcBef>
                      </a:pPr>
                      <a:r>
                        <a:rPr b="0" lang="hr-HR" sz="1800" spc="-1" strike="noStrike">
                          <a:solidFill>
                            <a:srgbClr val="000000"/>
                          </a:solidFill>
                          <a:latin typeface="Arial"/>
                        </a:rPr>
                        <a:t>Verbalno ponašanje</a:t>
                      </a:r>
                      <a:endParaRPr b="0" lang="hr-HR" sz="1800" spc="-1" strike="noStrike">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spcBef>
                          <a:spcPts val="448"/>
                        </a:spcBef>
                      </a:pPr>
                      <a:r>
                        <a:rPr b="0" lang="hr-HR" sz="1800" spc="-1" strike="noStrike">
                          <a:solidFill>
                            <a:srgbClr val="000000"/>
                          </a:solidFill>
                          <a:latin typeface="Arial"/>
                        </a:rPr>
                        <a:t>Izjave putnika koji čeka u redu za ulazak u zrakoplov</a:t>
                      </a:r>
                      <a:endParaRPr b="0" lang="hr-HR" sz="1800" spc="-1" strike="noStrike">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solidFill>
                      <a:srgbClr val="ffffff"/>
                    </a:solidFill>
                  </a:tcPr>
                </a:tc>
              </a:tr>
              <a:tr h="366120">
                <a:tc>
                  <a:txBody>
                    <a:bodyPr lIns="90000" rIns="90000">
                      <a:noAutofit/>
                    </a:bodyPr>
                    <a:p>
                      <a:pPr>
                        <a:lnSpc>
                          <a:spcPct val="100000"/>
                        </a:lnSpc>
                        <a:spcBef>
                          <a:spcPts val="448"/>
                        </a:spcBef>
                      </a:pPr>
                      <a:r>
                        <a:rPr b="0" lang="hr-HR" sz="1800" spc="-1" strike="noStrike">
                          <a:solidFill>
                            <a:srgbClr val="000000"/>
                          </a:solidFill>
                          <a:latin typeface="Arial"/>
                        </a:rPr>
                        <a:t>Ekspresivno ponašanje</a:t>
                      </a:r>
                      <a:endParaRPr b="0" lang="hr-HR" sz="1800" spc="-1" strike="noStrike">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spcBef>
                          <a:spcPts val="448"/>
                        </a:spcBef>
                      </a:pPr>
                      <a:r>
                        <a:rPr b="0" lang="hr-HR" sz="1800" spc="-1" strike="noStrike">
                          <a:solidFill>
                            <a:srgbClr val="000000"/>
                          </a:solidFill>
                          <a:latin typeface="Arial"/>
                        </a:rPr>
                        <a:t>Izrazi lica, ton glasa i govor tijela</a:t>
                      </a:r>
                      <a:endParaRPr b="0" lang="hr-HR" sz="1800" spc="-1" strike="noStrike">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solidFill>
                      <a:srgbClr val="ffffff"/>
                    </a:solidFill>
                  </a:tcPr>
                </a:tc>
              </a:tr>
              <a:tr h="914760">
                <a:tc>
                  <a:txBody>
                    <a:bodyPr lIns="90000" rIns="90000">
                      <a:noAutofit/>
                    </a:bodyPr>
                    <a:p>
                      <a:pPr>
                        <a:lnSpc>
                          <a:spcPct val="100000"/>
                        </a:lnSpc>
                        <a:spcBef>
                          <a:spcPts val="448"/>
                        </a:spcBef>
                      </a:pPr>
                      <a:r>
                        <a:rPr b="0" lang="hr-HR" sz="1800" spc="-1" strike="noStrike">
                          <a:solidFill>
                            <a:srgbClr val="000000"/>
                          </a:solidFill>
                          <a:latin typeface="Arial"/>
                        </a:rPr>
                        <a:t>Prostorni odnosi i lokacije</a:t>
                      </a:r>
                      <a:endParaRPr b="0" lang="hr-HR" sz="1800" spc="-1" strike="noStrike">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spcBef>
                          <a:spcPts val="448"/>
                        </a:spcBef>
                      </a:pPr>
                      <a:r>
                        <a:rPr b="0" lang="hr-HR" sz="1800" spc="-1" strike="noStrike">
                          <a:solidFill>
                            <a:srgbClr val="000000"/>
                          </a:solidFill>
                          <a:latin typeface="Arial"/>
                        </a:rPr>
                        <a:t>Blizina ureda menadžera na srednjoj razini hijerarhije s uredom predsjednika uprave</a:t>
                      </a:r>
                      <a:endParaRPr b="0" lang="hr-HR" sz="1800" spc="-1" strike="noStrike">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solidFill>
                      <a:srgbClr val="ffffff"/>
                    </a:solidFill>
                  </a:tcPr>
                </a:tc>
              </a:tr>
              <a:tr h="640440">
                <a:tc>
                  <a:txBody>
                    <a:bodyPr lIns="90000" rIns="90000">
                      <a:noAutofit/>
                    </a:bodyPr>
                    <a:p>
                      <a:pPr>
                        <a:lnSpc>
                          <a:spcPct val="100000"/>
                        </a:lnSpc>
                        <a:spcBef>
                          <a:spcPts val="448"/>
                        </a:spcBef>
                      </a:pPr>
                      <a:r>
                        <a:rPr b="0" lang="hr-HR" sz="1800" spc="-1" strike="noStrike">
                          <a:solidFill>
                            <a:srgbClr val="000000"/>
                          </a:solidFill>
                          <a:latin typeface="Arial"/>
                        </a:rPr>
                        <a:t>Vremenski uzorci</a:t>
                      </a:r>
                      <a:endParaRPr b="0" lang="hr-HR" sz="1800" spc="-1" strike="noStrike">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spcBef>
                          <a:spcPts val="448"/>
                        </a:spcBef>
                      </a:pPr>
                      <a:r>
                        <a:rPr b="0" lang="hr-HR" sz="1800" spc="-1" strike="noStrike">
                          <a:solidFill>
                            <a:srgbClr val="000000"/>
                          </a:solidFill>
                          <a:latin typeface="Arial"/>
                        </a:rPr>
                        <a:t>Vrijeme potrebno radniku da obradi narudžbu</a:t>
                      </a:r>
                      <a:endParaRPr b="0" lang="hr-HR" sz="1800" spc="-1" strike="noStrike">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solidFill>
                      <a:srgbClr val="ffffff"/>
                    </a:solidFill>
                  </a:tcPr>
                </a:tc>
              </a:tr>
              <a:tr h="640440">
                <a:tc>
                  <a:txBody>
                    <a:bodyPr lIns="90000" rIns="90000">
                      <a:noAutofit/>
                    </a:bodyPr>
                    <a:p>
                      <a:pPr>
                        <a:lnSpc>
                          <a:spcPct val="100000"/>
                        </a:lnSpc>
                        <a:spcBef>
                          <a:spcPts val="448"/>
                        </a:spcBef>
                      </a:pPr>
                      <a:r>
                        <a:rPr b="0" lang="hr-HR" sz="1800" spc="-1" strike="noStrike">
                          <a:solidFill>
                            <a:srgbClr val="000000"/>
                          </a:solidFill>
                          <a:latin typeface="Arial"/>
                        </a:rPr>
                        <a:t>Fizički objekti</a:t>
                      </a:r>
                      <a:endParaRPr b="0" lang="hr-HR" sz="1800" spc="-1" strike="noStrike">
                        <a:latin typeface="Arial"/>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solidFill>
                      <a:srgbClr val="ffffff"/>
                    </a:solidFill>
                  </a:tcPr>
                </a:tc>
                <a:tc>
                  <a:txBody>
                    <a:bodyPr lIns="90000" rIns="90000">
                      <a:noAutofit/>
                    </a:bodyPr>
                    <a:p>
                      <a:pPr>
                        <a:lnSpc>
                          <a:spcPct val="100000"/>
                        </a:lnSpc>
                        <a:spcBef>
                          <a:spcPts val="448"/>
                        </a:spcBef>
                      </a:pPr>
                      <a:r>
                        <a:rPr b="0" lang="hr-HR" sz="1800" spc="-1" strike="noStrike">
                          <a:solidFill>
                            <a:srgbClr val="000000"/>
                          </a:solidFill>
                          <a:latin typeface="Arial"/>
                        </a:rPr>
                        <a:t>Postotak recikliranog materijala u odnosu na smeće</a:t>
                      </a:r>
                      <a:endParaRPr b="0" lang="hr-HR" sz="1800" spc="-1" strike="noStrike">
                        <a:latin typeface="Arial"/>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solidFill>
                      <a:srgbClr val="ffffff"/>
                    </a:solidFill>
                  </a:tcPr>
                </a:tc>
              </a:tr>
              <a:tr h="697320">
                <a:tc>
                  <a:txBody>
                    <a:bodyPr lIns="90000" rIns="90000">
                      <a:noAutofit/>
                    </a:bodyPr>
                    <a:p>
                      <a:pPr>
                        <a:lnSpc>
                          <a:spcPct val="100000"/>
                        </a:lnSpc>
                        <a:spcBef>
                          <a:spcPts val="448"/>
                        </a:spcBef>
                      </a:pPr>
                      <a:r>
                        <a:rPr b="0" lang="hr-HR" sz="1800" spc="-1" strike="noStrike">
                          <a:solidFill>
                            <a:srgbClr val="000000"/>
                          </a:solidFill>
                          <a:latin typeface="Arial"/>
                        </a:rPr>
                        <a:t>Verbalni i vizualni zapisi </a:t>
                      </a:r>
                      <a:endParaRPr b="0" lang="hr-HR" sz="1800" spc="-1" strike="noStrike">
                        <a:latin typeface="Arial"/>
                      </a:endParaRPr>
                    </a:p>
                    <a:p>
                      <a:pPr>
                        <a:lnSpc>
                          <a:spcPct val="100000"/>
                        </a:lnSpc>
                        <a:spcBef>
                          <a:spcPts val="448"/>
                        </a:spcBef>
                      </a:pPr>
                      <a:r>
                        <a:rPr b="0" lang="hr-HR" sz="1800" spc="-1" strike="noStrike">
                          <a:solidFill>
                            <a:srgbClr val="000000"/>
                          </a:solidFill>
                          <a:latin typeface="Arial"/>
                        </a:rPr>
                        <a:t>(analiza sadržaja)</a:t>
                      </a:r>
                      <a:endParaRPr b="0" lang="hr-HR" sz="1800" spc="-1" strike="noStrike">
                        <a:latin typeface="Arial"/>
                      </a:endParaRPr>
                    </a:p>
                  </a:txBody>
                  <a:tcPr marL="90000" marR="90000">
                    <a:lnL w="13680">
                      <a:solidFill>
                        <a:srgbClr val="000000"/>
                      </a:solidFill>
                    </a:lnL>
                    <a:lnR w="5760">
                      <a:solidFill>
                        <a:srgbClr val="000000"/>
                      </a:solidFill>
                    </a:lnR>
                    <a:lnT w="5760">
                      <a:solidFill>
                        <a:srgbClr val="000000"/>
                      </a:solidFill>
                    </a:lnT>
                    <a:lnB w="13680">
                      <a:solidFill>
                        <a:srgbClr val="000000"/>
                      </a:solidFill>
                    </a:lnB>
                    <a:solidFill>
                      <a:srgbClr val="ffffff"/>
                    </a:solidFill>
                  </a:tcPr>
                </a:tc>
                <a:tc>
                  <a:txBody>
                    <a:bodyPr lIns="90000" rIns="90000">
                      <a:noAutofit/>
                    </a:bodyPr>
                    <a:p>
                      <a:pPr>
                        <a:lnSpc>
                          <a:spcPct val="100000"/>
                        </a:lnSpc>
                        <a:spcBef>
                          <a:spcPts val="448"/>
                        </a:spcBef>
                      </a:pPr>
                      <a:r>
                        <a:rPr b="0" lang="hr-HR" sz="1800" spc="-1" strike="noStrike">
                          <a:solidFill>
                            <a:srgbClr val="000000"/>
                          </a:solidFill>
                          <a:latin typeface="Arial"/>
                        </a:rPr>
                        <a:t>Broj ilustracija u brošuri o treniranju</a:t>
                      </a:r>
                      <a:endParaRPr b="0" lang="hr-HR" sz="1800" spc="-1" strike="noStrike">
                        <a:latin typeface="Arial"/>
                      </a:endParaRPr>
                    </a:p>
                  </a:txBody>
                  <a:tcPr marL="90000" marR="90000">
                    <a:lnL w="5760">
                      <a:solidFill>
                        <a:srgbClr val="000000"/>
                      </a:solidFill>
                    </a:lnL>
                    <a:lnR w="13680">
                      <a:solidFill>
                        <a:srgbClr val="000000"/>
                      </a:solidFill>
                    </a:lnR>
                    <a:lnT w="5760">
                      <a:solidFill>
                        <a:srgbClr val="000000"/>
                      </a:solidFill>
                    </a:lnT>
                    <a:lnB w="1368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304920" y="287280"/>
            <a:ext cx="8686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4600" spc="-1" strike="noStrike">
                <a:solidFill>
                  <a:srgbClr val="a5300f"/>
                </a:solidFill>
                <a:latin typeface="Trebuchet MS"/>
              </a:rPr>
              <a:t>Ograničenja i prednosti promatranja</a:t>
            </a:r>
            <a:endParaRPr b="0" lang="hr-HR" sz="4600" spc="-1" strike="noStrike">
              <a:latin typeface="Arial"/>
            </a:endParaRPr>
          </a:p>
        </p:txBody>
      </p:sp>
      <p:sp>
        <p:nvSpPr>
          <p:cNvPr id="504" name="CustomShape 2"/>
          <p:cNvSpPr/>
          <p:nvPr/>
        </p:nvSpPr>
        <p:spPr>
          <a:xfrm>
            <a:off x="304560" y="1846440"/>
            <a:ext cx="84578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2600" spc="-1" strike="noStrike">
                <a:solidFill>
                  <a:srgbClr val="404040"/>
                </a:solidFill>
                <a:latin typeface="Trebuchet MS"/>
              </a:rPr>
              <a:t>Ograničenja</a:t>
            </a:r>
            <a:endParaRPr b="0" lang="hr-HR" sz="2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200" spc="-1" strike="noStrike">
                <a:solidFill>
                  <a:srgbClr val="404040"/>
                </a:solidFill>
                <a:latin typeface="Trebuchet MS"/>
              </a:rPr>
              <a:t>Kognitivni fenomeni se ne mogu promotriti</a:t>
            </a:r>
            <a:endParaRPr b="0" lang="hr-HR" sz="22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200" spc="-1" strike="noStrike">
                <a:solidFill>
                  <a:srgbClr val="404040"/>
                </a:solidFill>
                <a:latin typeface="Trebuchet MS"/>
              </a:rPr>
              <a:t>Ne može se dati objektivno</a:t>
            </a:r>
            <a:endParaRPr b="0" lang="hr-HR" sz="22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200" spc="-1" strike="noStrike">
                <a:solidFill>
                  <a:srgbClr val="404040"/>
                </a:solidFill>
                <a:latin typeface="Trebuchet MS"/>
              </a:rPr>
              <a:t>Kratko vrijeme promatranja</a:t>
            </a:r>
            <a:endParaRPr b="0" lang="hr-HR" sz="2200" spc="-1" strike="noStrike">
              <a:latin typeface="Arial"/>
            </a:endParaRPr>
          </a:p>
          <a:p>
            <a:pPr>
              <a:lnSpc>
                <a:spcPct val="100000"/>
              </a:lnSpc>
              <a:spcBef>
                <a:spcPts val="1199"/>
              </a:spcBef>
              <a:spcAft>
                <a:spcPts val="198"/>
              </a:spcAft>
            </a:pPr>
            <a:endParaRPr b="0" lang="hr-HR" sz="22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2600" spc="-1" strike="noStrike">
                <a:solidFill>
                  <a:srgbClr val="404040"/>
                </a:solidFill>
                <a:latin typeface="Trebuchet MS"/>
              </a:rPr>
              <a:t>Prednosti</a:t>
            </a:r>
            <a:endParaRPr b="0" lang="hr-HR" sz="2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2200" spc="-1" strike="noStrike">
                <a:solidFill>
                  <a:srgbClr val="404040"/>
                </a:solidFill>
                <a:latin typeface="Trebuchet MS"/>
              </a:rPr>
              <a:t>Podaci su slobodni od pristranosti koje se događaju kod anketa ili intervjua</a:t>
            </a:r>
            <a:endParaRPr b="0" lang="hr-HR" sz="22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Vrste promatranja</a:t>
            </a:r>
            <a:endParaRPr b="0" lang="hr-HR" sz="3600" spc="-1" strike="noStrike">
              <a:latin typeface="Arial"/>
            </a:endParaRPr>
          </a:p>
        </p:txBody>
      </p:sp>
      <p:sp>
        <p:nvSpPr>
          <p:cNvPr id="506" name="CustomShape 2"/>
          <p:cNvSpPr/>
          <p:nvPr/>
        </p:nvSpPr>
        <p:spPr>
          <a:xfrm>
            <a:off x="0" y="2286000"/>
            <a:ext cx="9143640" cy="360"/>
          </a:xfrm>
          <a:prstGeom prst="rect">
            <a:avLst/>
          </a:prstGeom>
          <a:noFill/>
          <a:ln>
            <a:noFill/>
          </a:ln>
        </p:spPr>
        <p:style>
          <a:lnRef idx="0"/>
          <a:fillRef idx="0"/>
          <a:effectRef idx="0"/>
          <a:fontRef idx="minor"/>
        </p:style>
      </p:sp>
      <p:grpSp>
        <p:nvGrpSpPr>
          <p:cNvPr id="507" name="Group 3"/>
          <p:cNvGrpSpPr/>
          <p:nvPr/>
        </p:nvGrpSpPr>
        <p:grpSpPr>
          <a:xfrm>
            <a:off x="228600" y="1676520"/>
            <a:ext cx="8686440" cy="3800160"/>
            <a:chOff x="228600" y="1676520"/>
            <a:chExt cx="8686440" cy="3800160"/>
          </a:xfrm>
        </p:grpSpPr>
        <p:sp>
          <p:nvSpPr>
            <p:cNvPr id="508" name="CustomShape 4"/>
            <p:cNvSpPr/>
            <p:nvPr/>
          </p:nvSpPr>
          <p:spPr>
            <a:xfrm>
              <a:off x="228600" y="1676520"/>
              <a:ext cx="8686440" cy="3800160"/>
            </a:xfrm>
            <a:prstGeom prst="rect">
              <a:avLst/>
            </a:prstGeom>
            <a:noFill/>
            <a:ln>
              <a:noFill/>
            </a:ln>
          </p:spPr>
          <p:style>
            <a:lnRef idx="0"/>
            <a:fillRef idx="0"/>
            <a:effectRef idx="0"/>
            <a:fontRef idx="minor"/>
          </p:style>
        </p:sp>
        <p:sp>
          <p:nvSpPr>
            <p:cNvPr id="509" name="CustomShape 5"/>
            <p:cNvSpPr/>
            <p:nvPr/>
          </p:nvSpPr>
          <p:spPr>
            <a:xfrm>
              <a:off x="228600" y="1676520"/>
              <a:ext cx="8686440" cy="3800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510" name="CustomShape 6"/>
            <p:cNvSpPr/>
            <p:nvPr/>
          </p:nvSpPr>
          <p:spPr>
            <a:xfrm>
              <a:off x="623520" y="2057040"/>
              <a:ext cx="2961360" cy="7592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txBody>
            <a:bodyPr lIns="90000" rIns="90000" tIns="46800" bIns="46800">
              <a:noAutofit/>
            </a:bodyPr>
            <a:p>
              <a:pPr marL="216000" indent="-215640" algn="ctr">
                <a:lnSpc>
                  <a:spcPct val="100000"/>
                </a:lnSpc>
                <a:buClr>
                  <a:srgbClr val="000000"/>
                </a:buClr>
                <a:buSzPct val="45000"/>
                <a:buFont typeface="Wingdings" charset="2"/>
                <a:buChar char=""/>
              </a:pPr>
              <a:r>
                <a:rPr b="1" lang="hr-HR" sz="1200" spc="-1" strike="noStrike">
                  <a:solidFill>
                    <a:srgbClr val="000000"/>
                  </a:solidFill>
                  <a:latin typeface="Arial"/>
                  <a:ea typeface="Times New Roman"/>
                </a:rPr>
                <a:t>Promatranje bez uključivanja</a:t>
              </a:r>
              <a:endParaRPr b="0" lang="hr-HR" sz="1200" spc="-1" strike="noStrike">
                <a:latin typeface="Arial"/>
              </a:endParaRPr>
            </a:p>
          </p:txBody>
        </p:sp>
        <p:sp>
          <p:nvSpPr>
            <p:cNvPr id="511" name="CustomShape 7"/>
            <p:cNvSpPr/>
            <p:nvPr/>
          </p:nvSpPr>
          <p:spPr>
            <a:xfrm>
              <a:off x="4375080" y="2057040"/>
              <a:ext cx="3158280" cy="7592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txBody>
            <a:bodyPr lIns="90000" rIns="90000" tIns="46800" bIns="46800">
              <a:noAutofit/>
            </a:bodyPr>
            <a:p>
              <a:pPr marL="216000" indent="-215640" algn="ctr">
                <a:lnSpc>
                  <a:spcPct val="100000"/>
                </a:lnSpc>
                <a:buClr>
                  <a:srgbClr val="000000"/>
                </a:buClr>
                <a:buSzPct val="45000"/>
                <a:buFont typeface="Wingdings" charset="2"/>
                <a:buChar char=""/>
              </a:pPr>
              <a:r>
                <a:rPr b="1" lang="hr-HR" sz="1200" spc="-1" strike="noStrike">
                  <a:solidFill>
                    <a:srgbClr val="000000"/>
                  </a:solidFill>
                  <a:latin typeface="Arial"/>
                  <a:ea typeface="Times New Roman"/>
                </a:rPr>
                <a:t>Promatranje s uključivanjem</a:t>
              </a:r>
              <a:endParaRPr b="0" lang="hr-HR" sz="1200" spc="-1" strike="noStrike">
                <a:latin typeface="Arial"/>
              </a:endParaRPr>
            </a:p>
          </p:txBody>
        </p:sp>
        <p:sp>
          <p:nvSpPr>
            <p:cNvPr id="512" name="CustomShape 8"/>
            <p:cNvSpPr/>
            <p:nvPr/>
          </p:nvSpPr>
          <p:spPr>
            <a:xfrm>
              <a:off x="2400840" y="4146840"/>
              <a:ext cx="2171880" cy="113868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txBody>
            <a:bodyPr lIns="90000" rIns="90000" tIns="46800" bIns="46800">
              <a:noAutofit/>
            </a:bodyPr>
            <a:p>
              <a:pPr marL="216000" indent="-215640" algn="ctr">
                <a:lnSpc>
                  <a:spcPct val="100000"/>
                </a:lnSpc>
                <a:buClr>
                  <a:srgbClr val="000000"/>
                </a:buClr>
                <a:buSzPct val="45000"/>
                <a:buFont typeface="Wingdings" charset="2"/>
                <a:buChar char=""/>
              </a:pPr>
              <a:r>
                <a:rPr b="1" lang="hr-HR" sz="1200" spc="-1" strike="noStrike">
                  <a:solidFill>
                    <a:srgbClr val="000000"/>
                  </a:solidFill>
                  <a:latin typeface="Arial"/>
                  <a:ea typeface="Times New Roman"/>
                </a:rPr>
                <a:t>Sudioničko </a:t>
              </a:r>
              <a:endParaRPr b="0" lang="hr-HR" sz="1200" spc="-1" strike="noStrike">
                <a:latin typeface="Arial"/>
              </a:endParaRPr>
            </a:p>
            <a:p>
              <a:pPr marL="216000" indent="-215640" algn="ctr">
                <a:lnSpc>
                  <a:spcPct val="100000"/>
                </a:lnSpc>
                <a:buClr>
                  <a:srgbClr val="000000"/>
                </a:buClr>
                <a:buSzPct val="45000"/>
                <a:buFont typeface="Wingdings" charset="2"/>
                <a:buChar char=""/>
              </a:pPr>
              <a:r>
                <a:rPr b="1" lang="hr-HR" sz="1200" spc="-1" strike="noStrike">
                  <a:solidFill>
                    <a:srgbClr val="000000"/>
                  </a:solidFill>
                  <a:latin typeface="Arial"/>
                  <a:ea typeface="Times New Roman"/>
                </a:rPr>
                <a:t>promatranje</a:t>
              </a:r>
              <a:endParaRPr b="0" lang="hr-HR" sz="1200" spc="-1" strike="noStrike">
                <a:latin typeface="Arial"/>
              </a:endParaRPr>
            </a:p>
          </p:txBody>
        </p:sp>
        <p:sp>
          <p:nvSpPr>
            <p:cNvPr id="513" name="CustomShape 9"/>
            <p:cNvSpPr/>
            <p:nvPr/>
          </p:nvSpPr>
          <p:spPr>
            <a:xfrm>
              <a:off x="4769640" y="4146840"/>
              <a:ext cx="1973880" cy="113868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txBody>
            <a:bodyPr lIns="90000" rIns="90000" tIns="46800" bIns="46800">
              <a:noAutofit/>
            </a:bodyPr>
            <a:p>
              <a:pPr marL="216000" indent="-215640" algn="ctr">
                <a:lnSpc>
                  <a:spcPct val="100000"/>
                </a:lnSpc>
                <a:buClr>
                  <a:srgbClr val="000000"/>
                </a:buClr>
                <a:buSzPct val="45000"/>
                <a:buFont typeface="Wingdings" charset="2"/>
                <a:buChar char=""/>
              </a:pPr>
              <a:r>
                <a:rPr b="1" lang="hr-HR" sz="1200" spc="-1" strike="noStrike">
                  <a:solidFill>
                    <a:srgbClr val="000000"/>
                  </a:solidFill>
                  <a:latin typeface="Arial"/>
                  <a:ea typeface="Times New Roman"/>
                </a:rPr>
                <a:t>Strukturirano</a:t>
              </a:r>
              <a:endParaRPr b="0" lang="hr-HR" sz="1200" spc="-1" strike="noStrike">
                <a:latin typeface="Arial"/>
              </a:endParaRPr>
            </a:p>
            <a:p>
              <a:pPr marL="216000" indent="-215640" algn="ctr">
                <a:lnSpc>
                  <a:spcPct val="100000"/>
                </a:lnSpc>
                <a:buClr>
                  <a:srgbClr val="000000"/>
                </a:buClr>
                <a:buSzPct val="45000"/>
                <a:buFont typeface="Wingdings" charset="2"/>
                <a:buChar char=""/>
              </a:pPr>
              <a:r>
                <a:rPr b="1" lang="hr-HR" sz="1200" spc="-1" strike="noStrike">
                  <a:solidFill>
                    <a:srgbClr val="000000"/>
                  </a:solidFill>
                  <a:latin typeface="Arial"/>
                  <a:ea typeface="Times New Roman"/>
                </a:rPr>
                <a:t>promatranje</a:t>
              </a:r>
              <a:endParaRPr b="0" lang="hr-HR" sz="1200" spc="-1" strike="noStrike">
                <a:latin typeface="Arial"/>
              </a:endParaRPr>
            </a:p>
          </p:txBody>
        </p:sp>
        <p:sp>
          <p:nvSpPr>
            <p:cNvPr id="514" name="CustomShape 10"/>
            <p:cNvSpPr/>
            <p:nvPr/>
          </p:nvSpPr>
          <p:spPr>
            <a:xfrm>
              <a:off x="6940800" y="4146840"/>
              <a:ext cx="1775520" cy="113868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txBody>
            <a:bodyPr lIns="90000" rIns="90000" tIns="46800" bIns="46800">
              <a:noAutofit/>
            </a:bodyPr>
            <a:p>
              <a:pPr marL="216000" indent="-215640" algn="ctr">
                <a:lnSpc>
                  <a:spcPct val="100000"/>
                </a:lnSpc>
                <a:buClr>
                  <a:srgbClr val="000000"/>
                </a:buClr>
                <a:buSzPct val="45000"/>
                <a:buFont typeface="Wingdings" charset="2"/>
                <a:buChar char=""/>
              </a:pPr>
              <a:r>
                <a:rPr b="1" lang="hr-HR" sz="1200" spc="-1" strike="noStrike">
                  <a:solidFill>
                    <a:srgbClr val="000000"/>
                  </a:solidFill>
                  <a:latin typeface="Arial"/>
                  <a:ea typeface="Times New Roman"/>
                </a:rPr>
                <a:t>Eksperiment u prirodnim uvjetima</a:t>
              </a:r>
              <a:endParaRPr b="0" lang="hr-HR" sz="1200" spc="-1" strike="noStrike">
                <a:latin typeface="Arial"/>
              </a:endParaRPr>
            </a:p>
          </p:txBody>
        </p:sp>
        <p:sp>
          <p:nvSpPr>
            <p:cNvPr id="515" name="Line 11"/>
            <p:cNvSpPr/>
            <p:nvPr/>
          </p:nvSpPr>
          <p:spPr>
            <a:xfrm flipH="1">
              <a:off x="3781800" y="2817000"/>
              <a:ext cx="987480" cy="1329840"/>
            </a:xfrm>
            <a:prstGeom prst="line">
              <a:avLst/>
            </a:prstGeom>
            <a:ln w="9360">
              <a:solidFill>
                <a:srgbClr val="000000"/>
              </a:solidFill>
              <a:miter/>
              <a:tailEnd len="med" type="triangle" w="med"/>
            </a:ln>
          </p:spPr>
          <p:style>
            <a:lnRef idx="0"/>
            <a:fillRef idx="0"/>
            <a:effectRef idx="0"/>
            <a:fontRef idx="minor"/>
          </p:style>
        </p:sp>
        <p:sp>
          <p:nvSpPr>
            <p:cNvPr id="516" name="Line 12"/>
            <p:cNvSpPr/>
            <p:nvPr/>
          </p:nvSpPr>
          <p:spPr>
            <a:xfrm>
              <a:off x="5954400" y="2817000"/>
              <a:ext cx="0" cy="1329840"/>
            </a:xfrm>
            <a:prstGeom prst="line">
              <a:avLst/>
            </a:prstGeom>
            <a:ln w="9360">
              <a:solidFill>
                <a:srgbClr val="000000"/>
              </a:solidFill>
              <a:miter/>
              <a:tailEnd len="med" type="triangle" w="med"/>
            </a:ln>
          </p:spPr>
          <p:style>
            <a:lnRef idx="0"/>
            <a:fillRef idx="0"/>
            <a:effectRef idx="0"/>
            <a:fontRef idx="minor"/>
          </p:style>
        </p:sp>
        <p:sp>
          <p:nvSpPr>
            <p:cNvPr id="517" name="Line 13"/>
            <p:cNvSpPr/>
            <p:nvPr/>
          </p:nvSpPr>
          <p:spPr>
            <a:xfrm>
              <a:off x="7138800" y="2817000"/>
              <a:ext cx="789480" cy="1329840"/>
            </a:xfrm>
            <a:prstGeom prst="line">
              <a:avLst/>
            </a:prstGeom>
            <a:ln w="9360">
              <a:solidFill>
                <a:srgbClr val="000000"/>
              </a:solidFill>
              <a:miter/>
              <a:tailEnd len="med" type="triangle" w="med"/>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Etička pitanja</a:t>
            </a:r>
            <a:endParaRPr b="0" lang="hr-HR" sz="3600" spc="-1" strike="noStrike">
              <a:latin typeface="Arial"/>
            </a:endParaRPr>
          </a:p>
        </p:txBody>
      </p:sp>
      <p:sp>
        <p:nvSpPr>
          <p:cNvPr id="519" name="CustomShape 2"/>
          <p:cNvSpPr/>
          <p:nvPr/>
        </p:nvSpPr>
        <p:spPr>
          <a:xfrm>
            <a:off x="821880" y="1846440"/>
            <a:ext cx="7543440" cy="402228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Skriveno promatranje – privatnost</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Neprirodno promatranje – zamka</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Bez pristanka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Pitanja</a:t>
            </a:r>
            <a:endParaRPr b="0" lang="hr-HR" sz="18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Odvija li se promatrano ponašanje inače u javnosti?</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Odvija li se ponašanje inače u anonimnosti?</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Je li osoba pristala na promatranje?</a:t>
            </a: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CustomShape 1"/>
          <p:cNvSpPr/>
          <p:nvPr/>
        </p:nvSpPr>
        <p:spPr>
          <a:xfrm>
            <a:off x="736560" y="-144720"/>
            <a:ext cx="7543440" cy="79272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Promatranje fizičkih objekata</a:t>
            </a:r>
            <a:endParaRPr b="0" lang="hr-HR" sz="3600" spc="-1" strike="noStrike">
              <a:latin typeface="Arial"/>
            </a:endParaRPr>
          </a:p>
        </p:txBody>
      </p:sp>
      <p:sp>
        <p:nvSpPr>
          <p:cNvPr id="521" name="CustomShape 2"/>
          <p:cNvSpPr/>
          <p:nvPr/>
        </p:nvSpPr>
        <p:spPr>
          <a:xfrm>
            <a:off x="821880" y="406440"/>
            <a:ext cx="7543440" cy="268956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Muzeji</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Smeće</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Knjige</a:t>
            </a:r>
            <a:endParaRPr b="0" lang="hr-HR" sz="1800" spc="-1" strike="noStrike">
              <a:latin typeface="Arial"/>
            </a:endParaRPr>
          </a:p>
          <a:p>
            <a:pPr>
              <a:lnSpc>
                <a:spcPct val="100000"/>
              </a:lnSpc>
              <a:spcBef>
                <a:spcPts val="1199"/>
              </a:spcBef>
              <a:spcAft>
                <a:spcPts val="198"/>
              </a:spcAft>
            </a:pPr>
            <a:r>
              <a:rPr b="0" lang="hr-HR" sz="1800" spc="-1" strike="noStrike">
                <a:solidFill>
                  <a:srgbClr val="404040"/>
                </a:solidFill>
                <a:latin typeface="Trebuchet MS"/>
              </a:rPr>
              <a:t>Izbjegava se pristranost ili nemogućnost prisjećanja</a:t>
            </a:r>
            <a:endParaRPr b="0" lang="hr-HR" sz="1800" spc="-1" strike="noStrike">
              <a:latin typeface="Arial"/>
            </a:endParaRPr>
          </a:p>
        </p:txBody>
      </p:sp>
      <p:sp>
        <p:nvSpPr>
          <p:cNvPr id="522" name="CustomShape 3"/>
          <p:cNvSpPr/>
          <p:nvPr/>
        </p:nvSpPr>
        <p:spPr>
          <a:xfrm>
            <a:off x="952560" y="3744000"/>
            <a:ext cx="7543440" cy="3049560"/>
          </a:xfrm>
          <a:prstGeom prst="rect">
            <a:avLst/>
          </a:prstGeom>
          <a:noFill/>
          <a:ln>
            <a:noFill/>
          </a:ln>
        </p:spPr>
        <p:style>
          <a:lnRef idx="0"/>
          <a:fillRef idx="0"/>
          <a:effectRef idx="0"/>
          <a:fontRef idx="minor"/>
        </p:style>
        <p:txBody>
          <a:bodyPr lIns="0" rIns="0" tIns="45000" bIns="45000">
            <a:normAutofit/>
          </a:bodyPr>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Televizijski nadzor</a:t>
            </a: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Promet određenih web stranica</a:t>
            </a:r>
            <a:endParaRPr b="0" lang="hr-HR" sz="1800" spc="-1" strike="noStrike">
              <a:latin typeface="Arial"/>
            </a:endParaRPr>
          </a:p>
          <a:p>
            <a:pPr>
              <a:lnSpc>
                <a:spcPct val="100000"/>
              </a:lnSpc>
              <a:spcBef>
                <a:spcPts val="1199"/>
              </a:spcBef>
              <a:spcAft>
                <a:spcPts val="198"/>
              </a:spcAft>
            </a:pPr>
            <a:endParaRPr b="0" lang="hr-HR" sz="1800" spc="-1" strike="noStrike">
              <a:latin typeface="Arial"/>
            </a:endParaRPr>
          </a:p>
          <a:p>
            <a:pPr marL="342720" indent="-342360">
              <a:lnSpc>
                <a:spcPct val="100000"/>
              </a:lnSpc>
              <a:spcBef>
                <a:spcPts val="1199"/>
              </a:spcBef>
              <a:spcAft>
                <a:spcPts val="198"/>
              </a:spcAft>
              <a:buClr>
                <a:srgbClr val="a5300f"/>
              </a:buClr>
              <a:buSzPct val="80000"/>
              <a:buFont typeface="Wingdings 3" charset="2"/>
              <a:buChar char=""/>
            </a:pPr>
            <a:r>
              <a:rPr b="0" lang="hr-HR" sz="1800" spc="-1" strike="noStrike">
                <a:solidFill>
                  <a:srgbClr val="404040"/>
                </a:solidFill>
                <a:latin typeface="Trebuchet MS"/>
              </a:rPr>
              <a:t>Mjerenje psiholoških reakcija</a:t>
            </a:r>
            <a:endParaRPr b="0" lang="hr-HR" sz="18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Monitor očiju</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Mjerenje zjenica</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Psiho galvanometar</a:t>
            </a:r>
            <a:endParaRPr b="0" lang="hr-HR" sz="1600" spc="-1" strike="noStrike">
              <a:latin typeface="Arial"/>
            </a:endParaRPr>
          </a:p>
          <a:p>
            <a:pPr lvl="1" marL="742680" indent="-285120">
              <a:lnSpc>
                <a:spcPct val="100000"/>
              </a:lnSpc>
              <a:spcBef>
                <a:spcPts val="198"/>
              </a:spcBef>
              <a:spcAft>
                <a:spcPts val="400"/>
              </a:spcAft>
              <a:buClr>
                <a:srgbClr val="a5300f"/>
              </a:buClr>
              <a:buSzPct val="80000"/>
              <a:buFont typeface="Wingdings 3" charset="2"/>
              <a:buChar char=""/>
            </a:pPr>
            <a:r>
              <a:rPr b="0" lang="hr-HR" sz="1600" spc="-1" strike="noStrike">
                <a:solidFill>
                  <a:srgbClr val="404040"/>
                </a:solidFill>
                <a:latin typeface="Trebuchet MS"/>
              </a:rPr>
              <a:t>Mjerač visine glasa</a:t>
            </a:r>
            <a:endParaRPr b="0" lang="hr-HR" sz="1600" spc="-1" strike="noStrike">
              <a:latin typeface="Arial"/>
            </a:endParaRPr>
          </a:p>
        </p:txBody>
      </p:sp>
      <p:sp>
        <p:nvSpPr>
          <p:cNvPr id="523" name="CustomShape 4"/>
          <p:cNvSpPr/>
          <p:nvPr/>
        </p:nvSpPr>
        <p:spPr>
          <a:xfrm>
            <a:off x="648000" y="207900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Mehaničko promatranje</a:t>
            </a:r>
            <a:endParaRPr b="0" lang="hr-HR"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Metode (3)</a:t>
            </a:r>
            <a:endParaRPr b="0" lang="hr-HR" sz="4800" spc="-1" strike="noStrike">
              <a:latin typeface="Arial"/>
            </a:endParaRPr>
          </a:p>
        </p:txBody>
      </p:sp>
      <p:sp>
        <p:nvSpPr>
          <p:cNvPr id="327"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rm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Statistička metoda – opća znanstvena metoda kojom se istražuju masovne pojave (primjenom specifične metode) pomoću brojčanog izražavanja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Povijesna metoda – postupak kojim se na temelju raznovrsnih dokumenata i dokaznog materijala može egzaktno saznati ono što se u prošlosti dogodilo i po mogućnosti, kako i zašto se to dogodilo</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studija slučaja – postupak kojim se izučava neki pojedinačni slučaj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anketiranja – postupak kojim se na temelju anketnog upitnika istražuju i prikupljaju podaci o predmetu istraživanja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intervjuiranja – postupak kojim se na temelju razgovora (sustavno isplaniranog) istražuju i prikupljaju stavovi o predmetu istraživanja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Metoda promatranja – postupak kojim se na temelju promatranja (sustavno isplaniranog) istražuju i prikupljaju podaci o predmetu istraživanja</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CustomShape 1"/>
          <p:cNvSpPr/>
          <p:nvPr/>
        </p:nvSpPr>
        <p:spPr>
          <a:xfrm>
            <a:off x="821880" y="758880"/>
            <a:ext cx="7543440" cy="35650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8000" spc="-1" strike="noStrike">
                <a:solidFill>
                  <a:srgbClr val="262626"/>
                </a:solidFill>
                <a:latin typeface="Calibri Light"/>
              </a:rPr>
              <a:t>Provođenje intervjua</a:t>
            </a:r>
            <a:endParaRPr b="0" lang="hr-HR" sz="8000" spc="-1" strike="noStrike">
              <a:latin typeface="Arial"/>
            </a:endParaRPr>
          </a:p>
        </p:txBody>
      </p:sp>
      <p:sp>
        <p:nvSpPr>
          <p:cNvPr id="525" name="CustomShape 2"/>
          <p:cNvSpPr/>
          <p:nvPr/>
        </p:nvSpPr>
        <p:spPr>
          <a:xfrm>
            <a:off x="380880" y="4648320"/>
            <a:ext cx="8076960" cy="896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80000"/>
              </a:lnSpc>
              <a:spcBef>
                <a:spcPts val="1199"/>
              </a:spcBef>
              <a:spcAft>
                <a:spcPts val="198"/>
              </a:spcAft>
            </a:pPr>
            <a:r>
              <a:rPr b="1" lang="hr-HR" sz="2000" spc="-1" strike="noStrike">
                <a:solidFill>
                  <a:srgbClr val="000000"/>
                </a:solidFill>
                <a:latin typeface="Calibri Light"/>
                <a:ea typeface="ＭＳ Ｐゴシック"/>
              </a:rPr>
              <a:t>INTERVJU - SVRHOVITA DISKUSIJA IZMEĐU DVOJE ILI VIŠE LJUDI </a:t>
            </a:r>
            <a:endParaRPr b="0" lang="hr-HR" sz="2000" spc="-1" strike="noStrike">
              <a:latin typeface="Arial"/>
            </a:endParaRPr>
          </a:p>
          <a:p>
            <a:pPr>
              <a:lnSpc>
                <a:spcPct val="80000"/>
              </a:lnSpc>
              <a:spcBef>
                <a:spcPts val="1199"/>
              </a:spcBef>
              <a:spcAft>
                <a:spcPts val="198"/>
              </a:spcAft>
            </a:pPr>
            <a:r>
              <a:rPr b="1" i="1" lang="hr-HR" sz="1600" spc="-1" strike="noStrike">
                <a:solidFill>
                  <a:srgbClr val="637052"/>
                </a:solidFill>
                <a:latin typeface="Calibri Light"/>
                <a:ea typeface="ＭＳ Ｐゴシック"/>
              </a:rPr>
              <a:t>U ČEMU POMAŽE?</a:t>
            </a: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CustomShape 1"/>
          <p:cNvSpPr/>
          <p:nvPr/>
        </p:nvSpPr>
        <p:spPr>
          <a:xfrm>
            <a:off x="152280" y="287280"/>
            <a:ext cx="8213400" cy="62676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hr-HR" sz="4000" spc="-1" strike="noStrike">
                <a:solidFill>
                  <a:srgbClr val="a5300f"/>
                </a:solidFill>
                <a:latin typeface="Trebuchet MS"/>
              </a:rPr>
              <a:t>Strukturirani intervju</a:t>
            </a:r>
            <a:endParaRPr b="0" lang="hr-HR" sz="4000" spc="-1" strike="noStrike">
              <a:latin typeface="Arial"/>
            </a:endParaRPr>
          </a:p>
        </p:txBody>
      </p:sp>
      <p:sp>
        <p:nvSpPr>
          <p:cNvPr id="527" name="CustomShape 2"/>
          <p:cNvSpPr/>
          <p:nvPr/>
        </p:nvSpPr>
        <p:spPr>
          <a:xfrm>
            <a:off x="304560" y="914040"/>
            <a:ext cx="7543440" cy="1980720"/>
          </a:xfrm>
          <a:prstGeom prst="rect">
            <a:avLst/>
          </a:prstGeom>
          <a:noFill/>
          <a:ln>
            <a:noFill/>
          </a:ln>
        </p:spPr>
        <p:style>
          <a:lnRef idx="0"/>
          <a:fillRef idx="0"/>
          <a:effectRef idx="0"/>
          <a:fontRef idx="minor"/>
        </p:style>
        <p:txBody>
          <a:bodyPr lIns="0" rIns="0" tIns="45000" bIns="45000">
            <a:normAutofit fontScale="88000"/>
          </a:bodyPr>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Upitnici – predodređena pitanja</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Ispitivač administrira</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Čitanje naglas</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Društvena interakcija minimalna</a:t>
            </a:r>
            <a:endParaRPr b="0" lang="hr-HR" sz="1800" spc="-1" strike="noStrike">
              <a:latin typeface="Arial"/>
            </a:endParaRPr>
          </a:p>
          <a:p>
            <a:pPr marL="90360" indent="-90000">
              <a:lnSpc>
                <a:spcPct val="100000"/>
              </a:lnSpc>
              <a:spcBef>
                <a:spcPts val="1199"/>
              </a:spcBef>
              <a:spcAft>
                <a:spcPts val="198"/>
              </a:spcAft>
              <a:buClr>
                <a:srgbClr val="e48312"/>
              </a:buClr>
              <a:buFont typeface="Courier New"/>
              <a:buChar char="o"/>
            </a:pPr>
            <a:r>
              <a:rPr b="0" lang="hr-HR" sz="1800" spc="-1" strike="noStrike">
                <a:solidFill>
                  <a:srgbClr val="404040"/>
                </a:solidFill>
                <a:latin typeface="Trebuchet MS"/>
              </a:rPr>
              <a:t> </a:t>
            </a:r>
            <a:r>
              <a:rPr b="0" lang="hr-HR" sz="1800" spc="-1" strike="noStrike">
                <a:solidFill>
                  <a:srgbClr val="404040"/>
                </a:solidFill>
                <a:latin typeface="Trebuchet MS"/>
              </a:rPr>
              <a:t>Jednoznačnost tonaliteta</a:t>
            </a:r>
            <a:endParaRPr b="0" lang="hr-HR" sz="1800" spc="-1" strike="noStrike">
              <a:latin typeface="Arial"/>
            </a:endParaRPr>
          </a:p>
        </p:txBody>
      </p:sp>
      <p:sp>
        <p:nvSpPr>
          <p:cNvPr id="528" name="CustomShape 3"/>
          <p:cNvSpPr/>
          <p:nvPr/>
        </p:nvSpPr>
        <p:spPr>
          <a:xfrm>
            <a:off x="152280" y="2971800"/>
            <a:ext cx="8534160" cy="60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nSpc>
                <a:spcPct val="85000"/>
              </a:lnSpc>
            </a:pPr>
            <a:r>
              <a:rPr b="1" lang="hr-HR" sz="4000" spc="-1" strike="noStrike">
                <a:solidFill>
                  <a:srgbClr val="404040"/>
                </a:solidFill>
                <a:latin typeface="Calibri Light"/>
                <a:ea typeface="DejaVu Sans"/>
              </a:rPr>
              <a:t>Polu-strukturirani intervju</a:t>
            </a:r>
            <a:endParaRPr b="0" lang="hr-HR" sz="4000" spc="-1" strike="noStrike">
              <a:latin typeface="Arial"/>
            </a:endParaRPr>
          </a:p>
        </p:txBody>
      </p:sp>
      <p:sp>
        <p:nvSpPr>
          <p:cNvPr id="529" name="CustomShape 4"/>
          <p:cNvSpPr/>
          <p:nvPr/>
        </p:nvSpPr>
        <p:spPr>
          <a:xfrm>
            <a:off x="228600" y="3429000"/>
            <a:ext cx="7543440" cy="114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46800" bIns="46800">
            <a:noAutofit/>
          </a:bodyPr>
          <a:p>
            <a:pPr marL="90360" indent="-90000">
              <a:lnSpc>
                <a:spcPct val="90000"/>
              </a:lnSpc>
              <a:spcBef>
                <a:spcPts val="1199"/>
              </a:spcBef>
              <a:spcAft>
                <a:spcPts val="198"/>
              </a:spcAft>
              <a:buClr>
                <a:srgbClr val="e48312"/>
              </a:buClr>
              <a:buFont typeface="Courier New"/>
              <a:buChar char="o"/>
            </a:pPr>
            <a:r>
              <a:rPr b="0" lang="hr-HR" sz="2000" spc="-1" strike="noStrike">
                <a:solidFill>
                  <a:srgbClr val="404040"/>
                </a:solidFill>
                <a:latin typeface="Calibri"/>
                <a:ea typeface="DejaVu Sans"/>
              </a:rPr>
              <a:t> </a:t>
            </a:r>
            <a:r>
              <a:rPr b="0" lang="hr-HR" sz="1800" spc="-1" strike="noStrike">
                <a:solidFill>
                  <a:srgbClr val="404040"/>
                </a:solidFill>
                <a:latin typeface="Calibri"/>
                <a:ea typeface="DejaVu Sans"/>
              </a:rPr>
              <a:t>Popis tema i pitanja</a:t>
            </a:r>
            <a:endParaRPr b="0" lang="hr-HR" sz="1800" spc="-1" strike="noStrike">
              <a:latin typeface="Arial"/>
            </a:endParaRPr>
          </a:p>
          <a:p>
            <a:pPr marL="90360" indent="-90000">
              <a:lnSpc>
                <a:spcPct val="90000"/>
              </a:lnSpc>
              <a:spcBef>
                <a:spcPts val="1199"/>
              </a:spcBef>
              <a:spcAft>
                <a:spcPts val="198"/>
              </a:spcAft>
              <a:buClr>
                <a:srgbClr val="e48312"/>
              </a:buClr>
              <a:buFont typeface="Courier New"/>
              <a:buChar char="o"/>
            </a:pPr>
            <a:r>
              <a:rPr b="0" lang="hr-HR" sz="1800" spc="-1" strike="noStrike">
                <a:solidFill>
                  <a:srgbClr val="404040"/>
                </a:solidFill>
                <a:latin typeface="Calibri"/>
                <a:ea typeface="DejaVu Sans"/>
              </a:rPr>
              <a:t> </a:t>
            </a:r>
            <a:r>
              <a:rPr b="0" lang="hr-HR" sz="1800" spc="-1" strike="noStrike">
                <a:solidFill>
                  <a:srgbClr val="404040"/>
                </a:solidFill>
                <a:latin typeface="Calibri"/>
                <a:ea typeface="DejaVu Sans"/>
              </a:rPr>
              <a:t>Variranje redoslijeda pitanja</a:t>
            </a:r>
            <a:endParaRPr b="0" lang="hr-HR" sz="1800" spc="-1" strike="noStrike">
              <a:latin typeface="Arial"/>
            </a:endParaRPr>
          </a:p>
          <a:p>
            <a:pPr marL="90360" indent="-90000">
              <a:lnSpc>
                <a:spcPct val="90000"/>
              </a:lnSpc>
              <a:spcBef>
                <a:spcPts val="1199"/>
              </a:spcBef>
              <a:spcAft>
                <a:spcPts val="198"/>
              </a:spcAft>
              <a:buClr>
                <a:srgbClr val="e48312"/>
              </a:buClr>
              <a:buFont typeface="Courier New"/>
              <a:buChar char="o"/>
            </a:pPr>
            <a:r>
              <a:rPr b="0" lang="hr-HR" sz="1800" spc="-1" strike="noStrike">
                <a:solidFill>
                  <a:srgbClr val="404040"/>
                </a:solidFill>
                <a:latin typeface="Calibri"/>
                <a:ea typeface="DejaVu Sans"/>
              </a:rPr>
              <a:t> </a:t>
            </a:r>
            <a:r>
              <a:rPr b="0" lang="hr-HR" sz="1800" spc="-1" strike="noStrike">
                <a:solidFill>
                  <a:srgbClr val="404040"/>
                </a:solidFill>
                <a:latin typeface="Calibri"/>
                <a:ea typeface="DejaVu Sans"/>
              </a:rPr>
              <a:t>Snimanje</a:t>
            </a:r>
            <a:endParaRPr b="0" lang="hr-HR" sz="1800" spc="-1" strike="noStrike">
              <a:latin typeface="Arial"/>
            </a:endParaRPr>
          </a:p>
        </p:txBody>
      </p:sp>
      <p:sp>
        <p:nvSpPr>
          <p:cNvPr id="530" name="CustomShape 5"/>
          <p:cNvSpPr/>
          <p:nvPr/>
        </p:nvSpPr>
        <p:spPr>
          <a:xfrm>
            <a:off x="304920" y="4572000"/>
            <a:ext cx="7908480" cy="70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nSpc>
                <a:spcPct val="85000"/>
              </a:lnSpc>
            </a:pPr>
            <a:r>
              <a:rPr b="1" lang="hr-HR" sz="3900" spc="-1" strike="noStrike">
                <a:solidFill>
                  <a:srgbClr val="404040"/>
                </a:solidFill>
                <a:latin typeface="Calibri Light"/>
                <a:ea typeface="DejaVu Sans"/>
              </a:rPr>
              <a:t>Nestrukturirani intervju</a:t>
            </a:r>
            <a:endParaRPr b="0" lang="hr-HR" sz="3900" spc="-1" strike="noStrike">
              <a:latin typeface="Arial"/>
            </a:endParaRPr>
          </a:p>
        </p:txBody>
      </p:sp>
      <p:sp>
        <p:nvSpPr>
          <p:cNvPr id="531" name="CustomShape 6"/>
          <p:cNvSpPr/>
          <p:nvPr/>
        </p:nvSpPr>
        <p:spPr>
          <a:xfrm>
            <a:off x="228600" y="5257800"/>
            <a:ext cx="7543440" cy="896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46800" bIns="46800">
            <a:noAutofit/>
          </a:bodyPr>
          <a:p>
            <a:pPr marL="90360" indent="-90000">
              <a:lnSpc>
                <a:spcPct val="90000"/>
              </a:lnSpc>
              <a:spcBef>
                <a:spcPts val="1199"/>
              </a:spcBef>
              <a:spcAft>
                <a:spcPts val="198"/>
              </a:spcAft>
              <a:buClr>
                <a:srgbClr val="e48312"/>
              </a:buClr>
              <a:buFont typeface="Courier New"/>
              <a:buChar char="o"/>
            </a:pPr>
            <a:r>
              <a:rPr b="0" lang="hr-HR" sz="2000" spc="-1" strike="noStrike">
                <a:solidFill>
                  <a:srgbClr val="404040"/>
                </a:solidFill>
                <a:latin typeface="Calibri"/>
                <a:ea typeface="DejaVu Sans"/>
              </a:rPr>
              <a:t> </a:t>
            </a:r>
            <a:r>
              <a:rPr b="0" lang="hr-HR" sz="1800" spc="-1" strike="noStrike">
                <a:solidFill>
                  <a:srgbClr val="404040"/>
                </a:solidFill>
                <a:latin typeface="Calibri"/>
                <a:ea typeface="DejaVu Sans"/>
              </a:rPr>
              <a:t>Opširan intervju</a:t>
            </a:r>
            <a:endParaRPr b="0" lang="hr-HR" sz="1800" spc="-1" strike="noStrike">
              <a:latin typeface="Arial"/>
            </a:endParaRPr>
          </a:p>
          <a:p>
            <a:pPr marL="90360" indent="-90000">
              <a:lnSpc>
                <a:spcPct val="90000"/>
              </a:lnSpc>
              <a:spcBef>
                <a:spcPts val="1199"/>
              </a:spcBef>
              <a:spcAft>
                <a:spcPts val="198"/>
              </a:spcAft>
              <a:buClr>
                <a:srgbClr val="e48312"/>
              </a:buClr>
              <a:buFont typeface="Courier New"/>
              <a:buChar char="o"/>
            </a:pPr>
            <a:r>
              <a:rPr b="0" lang="hr-HR" sz="1800" spc="-1" strike="noStrike">
                <a:solidFill>
                  <a:srgbClr val="404040"/>
                </a:solidFill>
                <a:latin typeface="Calibri"/>
                <a:ea typeface="DejaVu Sans"/>
              </a:rPr>
              <a:t> </a:t>
            </a:r>
            <a:r>
              <a:rPr b="0" lang="hr-HR" sz="1800" spc="-1" strike="noStrike">
                <a:solidFill>
                  <a:srgbClr val="404040"/>
                </a:solidFill>
                <a:latin typeface="Calibri"/>
                <a:ea typeface="DejaVu Sans"/>
              </a:rPr>
              <a:t>Opće područje</a:t>
            </a:r>
            <a:endParaRPr b="0" lang="hr-HR" sz="1800" spc="-1" strike="noStrike">
              <a:latin typeface="Arial"/>
            </a:endParaRPr>
          </a:p>
          <a:p>
            <a:pPr marL="90360" indent="-90000">
              <a:lnSpc>
                <a:spcPct val="90000"/>
              </a:lnSpc>
              <a:spcBef>
                <a:spcPts val="1199"/>
              </a:spcBef>
              <a:spcAft>
                <a:spcPts val="198"/>
              </a:spcAft>
            </a:pPr>
            <a:endParaRPr b="0" lang="hr-HR" sz="1800" spc="-1" strike="noStrike">
              <a:latin typeface="Arial"/>
            </a:endParaRPr>
          </a:p>
        </p:txBody>
      </p:sp>
      <p:sp>
        <p:nvSpPr>
          <p:cNvPr id="532" name="CustomShape 7"/>
          <p:cNvSpPr/>
          <p:nvPr/>
        </p:nvSpPr>
        <p:spPr>
          <a:xfrm>
            <a:off x="0" y="0"/>
            <a:ext cx="3200040" cy="367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640">
              <a:lnSpc>
                <a:spcPct val="100000"/>
              </a:lnSpc>
              <a:buClr>
                <a:srgbClr val="000000"/>
              </a:buClr>
              <a:buSzPct val="45000"/>
              <a:buFont typeface="Wingdings" charset="2"/>
              <a:buChar char=""/>
            </a:pPr>
            <a:r>
              <a:rPr b="0" lang="hr-HR" sz="1800" spc="-1" strike="noStrike">
                <a:solidFill>
                  <a:srgbClr val="000000"/>
                </a:solidFill>
                <a:latin typeface="Arial"/>
                <a:ea typeface="DejaVu Sans"/>
              </a:rPr>
              <a:t>Vrste intervjua:</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CustomShape 1"/>
          <p:cNvSpPr/>
          <p:nvPr/>
        </p:nvSpPr>
        <p:spPr>
          <a:xfrm>
            <a:off x="821880" y="287280"/>
            <a:ext cx="754344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3600" spc="-1" strike="noStrike">
                <a:solidFill>
                  <a:srgbClr val="a5300f"/>
                </a:solidFill>
                <a:latin typeface="Trebuchet MS"/>
              </a:rPr>
              <a:t>Oblici intervjua</a:t>
            </a:r>
            <a:endParaRPr b="0" lang="hr-HR" sz="3600" spc="-1" strike="noStrike">
              <a:latin typeface="Arial"/>
            </a:endParaRPr>
          </a:p>
        </p:txBody>
      </p:sp>
      <p:grpSp>
        <p:nvGrpSpPr>
          <p:cNvPr id="534" name="Group 2"/>
          <p:cNvGrpSpPr/>
          <p:nvPr/>
        </p:nvGrpSpPr>
        <p:grpSpPr>
          <a:xfrm>
            <a:off x="990720" y="1828800"/>
            <a:ext cx="6933600" cy="4333680"/>
            <a:chOff x="990720" y="1828800"/>
            <a:chExt cx="6933600" cy="4333680"/>
          </a:xfrm>
        </p:grpSpPr>
        <p:sp>
          <p:nvSpPr>
            <p:cNvPr id="535" name="CustomShape 3"/>
            <p:cNvSpPr/>
            <p:nvPr/>
          </p:nvSpPr>
          <p:spPr>
            <a:xfrm>
              <a:off x="990720" y="1828800"/>
              <a:ext cx="6933600" cy="4333680"/>
            </a:xfrm>
            <a:prstGeom prst="rect">
              <a:avLst/>
            </a:prstGeom>
            <a:noFill/>
            <a:ln>
              <a:noFill/>
            </a:ln>
          </p:spPr>
          <p:style>
            <a:lnRef idx="0"/>
            <a:fillRef idx="0"/>
            <a:effectRef idx="0"/>
            <a:fontRef idx="minor"/>
          </p:style>
        </p:sp>
        <p:sp>
          <p:nvSpPr>
            <p:cNvPr id="536" name="CustomShape 4"/>
            <p:cNvSpPr/>
            <p:nvPr/>
          </p:nvSpPr>
          <p:spPr>
            <a:xfrm>
              <a:off x="4024440" y="1972800"/>
              <a:ext cx="866160" cy="43308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Intervjui</a:t>
              </a:r>
              <a:endParaRPr b="0" lang="hr-HR" sz="1000" spc="-1" strike="noStrike">
                <a:latin typeface="Arial"/>
              </a:endParaRPr>
            </a:p>
          </p:txBody>
        </p:sp>
        <p:sp>
          <p:nvSpPr>
            <p:cNvPr id="537" name="Line 5"/>
            <p:cNvSpPr/>
            <p:nvPr/>
          </p:nvSpPr>
          <p:spPr>
            <a:xfrm flipH="1">
              <a:off x="2290320" y="2406240"/>
              <a:ext cx="1733400" cy="577440"/>
            </a:xfrm>
            <a:prstGeom prst="line">
              <a:avLst/>
            </a:prstGeom>
            <a:ln w="9360">
              <a:solidFill>
                <a:srgbClr val="000000"/>
              </a:solidFill>
              <a:miter/>
              <a:tailEnd len="med" type="triangle" w="med"/>
            </a:ln>
          </p:spPr>
          <p:style>
            <a:lnRef idx="0"/>
            <a:fillRef idx="0"/>
            <a:effectRef idx="0"/>
            <a:fontRef idx="minor"/>
          </p:style>
        </p:sp>
        <p:sp>
          <p:nvSpPr>
            <p:cNvPr id="538" name="Line 6"/>
            <p:cNvSpPr/>
            <p:nvPr/>
          </p:nvSpPr>
          <p:spPr>
            <a:xfrm>
              <a:off x="4457520" y="2406240"/>
              <a:ext cx="433440" cy="577440"/>
            </a:xfrm>
            <a:prstGeom prst="line">
              <a:avLst/>
            </a:prstGeom>
            <a:ln w="9360">
              <a:solidFill>
                <a:srgbClr val="000000"/>
              </a:solidFill>
              <a:miter/>
              <a:tailEnd len="med" type="triangle" w="med"/>
            </a:ln>
          </p:spPr>
          <p:style>
            <a:lnRef idx="0"/>
            <a:fillRef idx="0"/>
            <a:effectRef idx="0"/>
            <a:fontRef idx="minor"/>
          </p:style>
        </p:sp>
        <p:sp>
          <p:nvSpPr>
            <p:cNvPr id="539" name="CustomShape 7"/>
            <p:cNvSpPr/>
            <p:nvPr/>
          </p:nvSpPr>
          <p:spPr>
            <a:xfrm>
              <a:off x="1712880" y="2984040"/>
              <a:ext cx="1443960" cy="43272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Standardizirani</a:t>
              </a:r>
              <a:endParaRPr b="0" lang="hr-HR" sz="1000" spc="-1" strike="noStrike">
                <a:latin typeface="Arial"/>
              </a:endParaRPr>
            </a:p>
          </p:txBody>
        </p:sp>
        <p:sp>
          <p:nvSpPr>
            <p:cNvPr id="540" name="CustomShape 8"/>
            <p:cNvSpPr/>
            <p:nvPr/>
          </p:nvSpPr>
          <p:spPr>
            <a:xfrm>
              <a:off x="4457520" y="2984040"/>
              <a:ext cx="1444320" cy="43272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Nestandardizirani</a:t>
              </a:r>
              <a:endParaRPr b="0" lang="hr-HR" sz="1000" spc="-1" strike="noStrike">
                <a:latin typeface="Arial"/>
              </a:endParaRPr>
            </a:p>
          </p:txBody>
        </p:sp>
        <p:sp>
          <p:nvSpPr>
            <p:cNvPr id="541" name="Line 9"/>
            <p:cNvSpPr/>
            <p:nvPr/>
          </p:nvSpPr>
          <p:spPr>
            <a:xfrm>
              <a:off x="2146320" y="3417480"/>
              <a:ext cx="0" cy="289080"/>
            </a:xfrm>
            <a:prstGeom prst="line">
              <a:avLst/>
            </a:prstGeom>
            <a:ln w="9360">
              <a:solidFill>
                <a:srgbClr val="000000"/>
              </a:solidFill>
              <a:miter/>
            </a:ln>
          </p:spPr>
          <p:style>
            <a:lnRef idx="0"/>
            <a:fillRef idx="0"/>
            <a:effectRef idx="0"/>
            <a:fontRef idx="minor"/>
          </p:style>
        </p:sp>
        <p:sp>
          <p:nvSpPr>
            <p:cNvPr id="542" name="Line 10"/>
            <p:cNvSpPr/>
            <p:nvPr/>
          </p:nvSpPr>
          <p:spPr>
            <a:xfrm flipH="1">
              <a:off x="4024440" y="3417480"/>
              <a:ext cx="1010880" cy="577440"/>
            </a:xfrm>
            <a:prstGeom prst="line">
              <a:avLst/>
            </a:prstGeom>
            <a:ln w="9360">
              <a:solidFill>
                <a:srgbClr val="000000"/>
              </a:solidFill>
              <a:miter/>
              <a:tailEnd len="med" type="triangle" w="med"/>
            </a:ln>
          </p:spPr>
          <p:style>
            <a:lnRef idx="0"/>
            <a:fillRef idx="0"/>
            <a:effectRef idx="0"/>
            <a:fontRef idx="minor"/>
          </p:style>
        </p:sp>
        <p:sp>
          <p:nvSpPr>
            <p:cNvPr id="543" name="Line 11"/>
            <p:cNvSpPr/>
            <p:nvPr/>
          </p:nvSpPr>
          <p:spPr>
            <a:xfrm>
              <a:off x="5324400" y="3417480"/>
              <a:ext cx="1444680" cy="577440"/>
            </a:xfrm>
            <a:prstGeom prst="line">
              <a:avLst/>
            </a:prstGeom>
            <a:ln w="9360">
              <a:solidFill>
                <a:srgbClr val="000000"/>
              </a:solidFill>
              <a:miter/>
              <a:tailEnd len="med" type="triangle" w="med"/>
            </a:ln>
          </p:spPr>
          <p:style>
            <a:lnRef idx="0"/>
            <a:fillRef idx="0"/>
            <a:effectRef idx="0"/>
            <a:fontRef idx="minor"/>
          </p:style>
        </p:sp>
        <p:sp>
          <p:nvSpPr>
            <p:cNvPr id="544" name="CustomShape 12"/>
            <p:cNvSpPr/>
            <p:nvPr/>
          </p:nvSpPr>
          <p:spPr>
            <a:xfrm>
              <a:off x="1712880" y="3706920"/>
              <a:ext cx="1443960" cy="72144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Upitnici kojima administrira ispitivač</a:t>
              </a:r>
              <a:endParaRPr b="0" lang="hr-HR" sz="1000" spc="-1" strike="noStrike">
                <a:latin typeface="Arial"/>
              </a:endParaRPr>
            </a:p>
          </p:txBody>
        </p:sp>
        <p:sp>
          <p:nvSpPr>
            <p:cNvPr id="545" name="CustomShape 13"/>
            <p:cNvSpPr/>
            <p:nvPr/>
          </p:nvSpPr>
          <p:spPr>
            <a:xfrm>
              <a:off x="3446280" y="3995280"/>
              <a:ext cx="1444320" cy="43308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Jedan-na-jedan</a:t>
              </a:r>
              <a:endParaRPr b="0" lang="hr-HR" sz="1000" spc="-1" strike="noStrike">
                <a:latin typeface="Arial"/>
              </a:endParaRPr>
            </a:p>
          </p:txBody>
        </p:sp>
        <p:sp>
          <p:nvSpPr>
            <p:cNvPr id="546" name="CustomShape 14"/>
            <p:cNvSpPr/>
            <p:nvPr/>
          </p:nvSpPr>
          <p:spPr>
            <a:xfrm>
              <a:off x="6191280" y="3995280"/>
              <a:ext cx="1443960" cy="4338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Jedan-na-više</a:t>
              </a:r>
              <a:endParaRPr b="0" lang="hr-HR" sz="1000" spc="-1" strike="noStrike">
                <a:latin typeface="Arial"/>
              </a:endParaRPr>
            </a:p>
          </p:txBody>
        </p:sp>
        <p:sp>
          <p:nvSpPr>
            <p:cNvPr id="547" name="Line 15"/>
            <p:cNvSpPr/>
            <p:nvPr/>
          </p:nvSpPr>
          <p:spPr>
            <a:xfrm>
              <a:off x="4024440" y="4428720"/>
              <a:ext cx="0" cy="144000"/>
            </a:xfrm>
            <a:prstGeom prst="line">
              <a:avLst/>
            </a:prstGeom>
            <a:ln w="9360">
              <a:solidFill>
                <a:srgbClr val="000000"/>
              </a:solidFill>
              <a:miter/>
            </a:ln>
          </p:spPr>
          <p:style>
            <a:lnRef idx="0"/>
            <a:fillRef idx="0"/>
            <a:effectRef idx="0"/>
            <a:fontRef idx="minor"/>
          </p:style>
        </p:sp>
        <p:sp>
          <p:nvSpPr>
            <p:cNvPr id="548" name="Line 16"/>
            <p:cNvSpPr/>
            <p:nvPr/>
          </p:nvSpPr>
          <p:spPr>
            <a:xfrm>
              <a:off x="3446280" y="4573080"/>
              <a:ext cx="1589040" cy="720"/>
            </a:xfrm>
            <a:prstGeom prst="line">
              <a:avLst/>
            </a:prstGeom>
            <a:ln w="9360">
              <a:solidFill>
                <a:srgbClr val="000000"/>
              </a:solidFill>
              <a:miter/>
            </a:ln>
          </p:spPr>
          <p:style>
            <a:lnRef idx="0"/>
            <a:fillRef idx="0"/>
            <a:effectRef idx="0"/>
            <a:fontRef idx="minor"/>
          </p:style>
        </p:sp>
        <p:sp>
          <p:nvSpPr>
            <p:cNvPr id="549" name="Line 17"/>
            <p:cNvSpPr/>
            <p:nvPr/>
          </p:nvSpPr>
          <p:spPr>
            <a:xfrm>
              <a:off x="3446280" y="4573080"/>
              <a:ext cx="0" cy="145080"/>
            </a:xfrm>
            <a:prstGeom prst="line">
              <a:avLst/>
            </a:prstGeom>
            <a:ln w="9360">
              <a:solidFill>
                <a:srgbClr val="000000"/>
              </a:solidFill>
              <a:miter/>
            </a:ln>
          </p:spPr>
          <p:style>
            <a:lnRef idx="0"/>
            <a:fillRef idx="0"/>
            <a:effectRef idx="0"/>
            <a:fontRef idx="minor"/>
          </p:style>
        </p:sp>
        <p:sp>
          <p:nvSpPr>
            <p:cNvPr id="550" name="CustomShape 18"/>
            <p:cNvSpPr/>
            <p:nvPr/>
          </p:nvSpPr>
          <p:spPr>
            <a:xfrm>
              <a:off x="2435400" y="4718160"/>
              <a:ext cx="1155240" cy="28764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Licem u lice</a:t>
              </a:r>
              <a:endParaRPr b="0" lang="hr-HR" sz="1000" spc="-1" strike="noStrike">
                <a:latin typeface="Arial"/>
              </a:endParaRPr>
            </a:p>
          </p:txBody>
        </p:sp>
        <p:sp>
          <p:nvSpPr>
            <p:cNvPr id="551" name="Line 19"/>
            <p:cNvSpPr/>
            <p:nvPr/>
          </p:nvSpPr>
          <p:spPr>
            <a:xfrm>
              <a:off x="4313160" y="4573080"/>
              <a:ext cx="0" cy="145080"/>
            </a:xfrm>
            <a:prstGeom prst="line">
              <a:avLst/>
            </a:prstGeom>
            <a:ln w="9360">
              <a:solidFill>
                <a:srgbClr val="000000"/>
              </a:solidFill>
              <a:miter/>
            </a:ln>
          </p:spPr>
          <p:style>
            <a:lnRef idx="0"/>
            <a:fillRef idx="0"/>
            <a:effectRef idx="0"/>
            <a:fontRef idx="minor"/>
          </p:style>
        </p:sp>
        <p:sp>
          <p:nvSpPr>
            <p:cNvPr id="552" name="CustomShape 20"/>
            <p:cNvSpPr/>
            <p:nvPr/>
          </p:nvSpPr>
          <p:spPr>
            <a:xfrm>
              <a:off x="3735360" y="4718160"/>
              <a:ext cx="1010520" cy="28764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Telefonski</a:t>
              </a:r>
              <a:endParaRPr b="0" lang="hr-HR" sz="1000" spc="-1" strike="noStrike">
                <a:latin typeface="Arial"/>
              </a:endParaRPr>
            </a:p>
          </p:txBody>
        </p:sp>
        <p:sp>
          <p:nvSpPr>
            <p:cNvPr id="553" name="Line 21"/>
            <p:cNvSpPr/>
            <p:nvPr/>
          </p:nvSpPr>
          <p:spPr>
            <a:xfrm>
              <a:off x="5035320" y="4573080"/>
              <a:ext cx="0" cy="145080"/>
            </a:xfrm>
            <a:prstGeom prst="line">
              <a:avLst/>
            </a:prstGeom>
            <a:ln w="9360">
              <a:solidFill>
                <a:srgbClr val="000000"/>
              </a:solidFill>
              <a:miter/>
            </a:ln>
          </p:spPr>
          <p:style>
            <a:lnRef idx="0"/>
            <a:fillRef idx="0"/>
            <a:effectRef idx="0"/>
            <a:fontRef idx="minor"/>
          </p:style>
        </p:sp>
        <p:sp>
          <p:nvSpPr>
            <p:cNvPr id="554" name="CustomShape 22"/>
            <p:cNvSpPr/>
            <p:nvPr/>
          </p:nvSpPr>
          <p:spPr>
            <a:xfrm>
              <a:off x="4890960" y="4718160"/>
              <a:ext cx="1010520" cy="72108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Elektronski (Internet ili intranet)</a:t>
              </a:r>
              <a:endParaRPr b="0" lang="hr-HR" sz="1000" spc="-1" strike="noStrike">
                <a:latin typeface="Arial"/>
              </a:endParaRPr>
            </a:p>
          </p:txBody>
        </p:sp>
        <p:sp>
          <p:nvSpPr>
            <p:cNvPr id="555" name="Line 23"/>
            <p:cNvSpPr/>
            <p:nvPr/>
          </p:nvSpPr>
          <p:spPr>
            <a:xfrm>
              <a:off x="6913440" y="4428720"/>
              <a:ext cx="0" cy="144000"/>
            </a:xfrm>
            <a:prstGeom prst="line">
              <a:avLst/>
            </a:prstGeom>
            <a:ln w="9360">
              <a:solidFill>
                <a:srgbClr val="000000"/>
              </a:solidFill>
              <a:miter/>
            </a:ln>
          </p:spPr>
          <p:style>
            <a:lnRef idx="0"/>
            <a:fillRef idx="0"/>
            <a:effectRef idx="0"/>
            <a:fontRef idx="minor"/>
          </p:style>
        </p:sp>
        <p:sp>
          <p:nvSpPr>
            <p:cNvPr id="556" name="Line 24"/>
            <p:cNvSpPr/>
            <p:nvPr/>
          </p:nvSpPr>
          <p:spPr>
            <a:xfrm>
              <a:off x="6191280" y="4573080"/>
              <a:ext cx="1444320" cy="720"/>
            </a:xfrm>
            <a:prstGeom prst="line">
              <a:avLst/>
            </a:prstGeom>
            <a:ln w="9360">
              <a:solidFill>
                <a:srgbClr val="000000"/>
              </a:solidFill>
              <a:miter/>
            </a:ln>
          </p:spPr>
          <p:style>
            <a:lnRef idx="0"/>
            <a:fillRef idx="0"/>
            <a:effectRef idx="0"/>
            <a:fontRef idx="minor"/>
          </p:style>
        </p:sp>
        <p:sp>
          <p:nvSpPr>
            <p:cNvPr id="557" name="Line 25"/>
            <p:cNvSpPr/>
            <p:nvPr/>
          </p:nvSpPr>
          <p:spPr>
            <a:xfrm>
              <a:off x="6191280" y="4573080"/>
              <a:ext cx="0" cy="145080"/>
            </a:xfrm>
            <a:prstGeom prst="line">
              <a:avLst/>
            </a:prstGeom>
            <a:ln w="9360">
              <a:solidFill>
                <a:srgbClr val="000000"/>
              </a:solidFill>
              <a:miter/>
            </a:ln>
          </p:spPr>
          <p:style>
            <a:lnRef idx="0"/>
            <a:fillRef idx="0"/>
            <a:effectRef idx="0"/>
            <a:fontRef idx="minor"/>
          </p:style>
        </p:sp>
        <p:sp>
          <p:nvSpPr>
            <p:cNvPr id="558" name="CustomShape 26"/>
            <p:cNvSpPr/>
            <p:nvPr/>
          </p:nvSpPr>
          <p:spPr>
            <a:xfrm>
              <a:off x="6046560" y="4718160"/>
              <a:ext cx="721800" cy="28764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Grupni</a:t>
              </a:r>
              <a:endParaRPr b="0" lang="hr-HR" sz="1000" spc="-1" strike="noStrike">
                <a:latin typeface="Arial"/>
              </a:endParaRPr>
            </a:p>
          </p:txBody>
        </p:sp>
        <p:sp>
          <p:nvSpPr>
            <p:cNvPr id="559" name="Line 27"/>
            <p:cNvSpPr/>
            <p:nvPr/>
          </p:nvSpPr>
          <p:spPr>
            <a:xfrm>
              <a:off x="7635600" y="4573080"/>
              <a:ext cx="0" cy="145080"/>
            </a:xfrm>
            <a:prstGeom prst="line">
              <a:avLst/>
            </a:prstGeom>
            <a:ln w="9360">
              <a:solidFill>
                <a:srgbClr val="000000"/>
              </a:solidFill>
              <a:miter/>
            </a:ln>
          </p:spPr>
          <p:style>
            <a:lnRef idx="0"/>
            <a:fillRef idx="0"/>
            <a:effectRef idx="0"/>
            <a:fontRef idx="minor"/>
          </p:style>
        </p:sp>
        <p:sp>
          <p:nvSpPr>
            <p:cNvPr id="560" name="CustomShape 28"/>
            <p:cNvSpPr/>
            <p:nvPr/>
          </p:nvSpPr>
          <p:spPr>
            <a:xfrm>
              <a:off x="6913440" y="4718160"/>
              <a:ext cx="1010520" cy="57708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gn="ctr">
                <a:lnSpc>
                  <a:spcPct val="100000"/>
                </a:lnSpc>
              </a:pPr>
              <a:r>
                <a:rPr b="0" lang="hr-HR" sz="1000" spc="-1" strike="noStrike">
                  <a:solidFill>
                    <a:srgbClr val="000000"/>
                  </a:solidFill>
                  <a:latin typeface="Times New Roman"/>
                  <a:ea typeface="MS Mincho"/>
                </a:rPr>
                <a:t>Elektronski  grupni</a:t>
              </a:r>
              <a:endParaRPr b="0" lang="hr-HR" sz="1000" spc="-1" strike="noStrike">
                <a:latin typeface="Arial"/>
              </a:endParaRPr>
            </a:p>
          </p:txBody>
        </p:sp>
        <p:sp>
          <p:nvSpPr>
            <p:cNvPr id="561" name="Line 29"/>
            <p:cNvSpPr/>
            <p:nvPr/>
          </p:nvSpPr>
          <p:spPr>
            <a:xfrm>
              <a:off x="6191280" y="5006520"/>
              <a:ext cx="0" cy="577440"/>
            </a:xfrm>
            <a:prstGeom prst="line">
              <a:avLst/>
            </a:prstGeom>
            <a:ln w="9360">
              <a:solidFill>
                <a:srgbClr val="000000"/>
              </a:solidFill>
              <a:miter/>
            </a:ln>
          </p:spPr>
          <p:style>
            <a:lnRef idx="0"/>
            <a:fillRef idx="0"/>
            <a:effectRef idx="0"/>
            <a:fontRef idx="minor"/>
          </p:style>
        </p:sp>
        <p:sp>
          <p:nvSpPr>
            <p:cNvPr id="562" name="CustomShape 30"/>
            <p:cNvSpPr/>
            <p:nvPr/>
          </p:nvSpPr>
          <p:spPr>
            <a:xfrm>
              <a:off x="5902200" y="5585040"/>
              <a:ext cx="721800" cy="57708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Fokus </a:t>
              </a:r>
              <a:endParaRPr b="0" lang="hr-HR" sz="1000" spc="-1" strike="noStrike">
                <a:latin typeface="Arial"/>
              </a:endParaRPr>
            </a:p>
            <a:p>
              <a:pPr>
                <a:lnSpc>
                  <a:spcPct val="100000"/>
                </a:lnSpc>
              </a:pPr>
              <a:r>
                <a:rPr b="0" lang="hr-HR" sz="1000" spc="-1" strike="noStrike">
                  <a:solidFill>
                    <a:srgbClr val="000000"/>
                  </a:solidFill>
                  <a:latin typeface="Times New Roman"/>
                  <a:ea typeface="MS Mincho"/>
                </a:rPr>
                <a:t>grupe</a:t>
              </a:r>
              <a:endParaRPr b="0" lang="hr-HR" sz="1000" spc="-1" strike="noStrike">
                <a:latin typeface="Arial"/>
              </a:endParaRPr>
            </a:p>
          </p:txBody>
        </p:sp>
        <p:sp>
          <p:nvSpPr>
            <p:cNvPr id="563" name="Line 31"/>
            <p:cNvSpPr/>
            <p:nvPr/>
          </p:nvSpPr>
          <p:spPr>
            <a:xfrm>
              <a:off x="7346880" y="5295600"/>
              <a:ext cx="0" cy="289080"/>
            </a:xfrm>
            <a:prstGeom prst="line">
              <a:avLst/>
            </a:prstGeom>
            <a:ln w="9360">
              <a:solidFill>
                <a:srgbClr val="000000"/>
              </a:solidFill>
              <a:miter/>
            </a:ln>
          </p:spPr>
          <p:style>
            <a:lnRef idx="0"/>
            <a:fillRef idx="0"/>
            <a:effectRef idx="0"/>
            <a:fontRef idx="minor"/>
          </p:style>
        </p:sp>
        <p:sp>
          <p:nvSpPr>
            <p:cNvPr id="564" name="CustomShape 32"/>
            <p:cNvSpPr/>
            <p:nvPr/>
          </p:nvSpPr>
          <p:spPr>
            <a:xfrm>
              <a:off x="7058160" y="5585040"/>
              <a:ext cx="721800" cy="57708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oAutofit/>
            </a:bodyPr>
            <a:p>
              <a:pPr>
                <a:lnSpc>
                  <a:spcPct val="100000"/>
                </a:lnSpc>
              </a:pPr>
              <a:r>
                <a:rPr b="0" lang="hr-HR" sz="1000" spc="-1" strike="noStrike">
                  <a:solidFill>
                    <a:srgbClr val="000000"/>
                  </a:solidFill>
                  <a:latin typeface="Times New Roman"/>
                  <a:ea typeface="MS Mincho"/>
                </a:rPr>
                <a:t>Fokus </a:t>
              </a:r>
              <a:endParaRPr b="0" lang="hr-HR" sz="1000" spc="-1" strike="noStrike">
                <a:latin typeface="Arial"/>
              </a:endParaRPr>
            </a:p>
            <a:p>
              <a:pPr>
                <a:lnSpc>
                  <a:spcPct val="100000"/>
                </a:lnSpc>
              </a:pPr>
              <a:r>
                <a:rPr b="0" lang="hr-HR" sz="1000" spc="-1" strike="noStrike">
                  <a:solidFill>
                    <a:srgbClr val="000000"/>
                  </a:solidFill>
                  <a:latin typeface="Times New Roman"/>
                  <a:ea typeface="MS Mincho"/>
                </a:rPr>
                <a:t>grupe</a:t>
              </a:r>
              <a:endParaRPr b="0" lang="hr-HR" sz="1000" spc="-1" strike="noStrike">
                <a:latin typeface="Arial"/>
              </a:endParaRPr>
            </a:p>
          </p:txBody>
        </p:sp>
      </p:gr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ustomShape 1"/>
          <p:cNvSpPr/>
          <p:nvPr/>
        </p:nvSpPr>
        <p:spPr>
          <a:xfrm>
            <a:off x="152280" y="287280"/>
            <a:ext cx="8839080" cy="14490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4100" spc="-1" strike="noStrike">
                <a:solidFill>
                  <a:srgbClr val="a5300f"/>
                </a:solidFill>
                <a:latin typeface="Trebuchet MS"/>
              </a:rPr>
              <a:t>Kada koristiti nestandardizirane intervjue?</a:t>
            </a:r>
            <a:endParaRPr b="0" lang="hr-HR" sz="4100" spc="-1" strike="noStrike">
              <a:latin typeface="Arial"/>
            </a:endParaRPr>
          </a:p>
        </p:txBody>
      </p:sp>
      <p:sp>
        <p:nvSpPr>
          <p:cNvPr id="566" name="CustomShape 2"/>
          <p:cNvSpPr/>
          <p:nvPr/>
        </p:nvSpPr>
        <p:spPr>
          <a:xfrm>
            <a:off x="821880" y="2209320"/>
            <a:ext cx="7543440" cy="3659040"/>
          </a:xfrm>
          <a:prstGeom prst="rect">
            <a:avLst/>
          </a:prstGeom>
          <a:noFill/>
          <a:ln>
            <a:noFill/>
          </a:ln>
        </p:spPr>
        <p:style>
          <a:lnRef idx="0"/>
          <a:fillRef idx="0"/>
          <a:effectRef idx="0"/>
          <a:fontRef idx="minor"/>
        </p:style>
        <p:txBody>
          <a:bodyPr lIns="0" rIns="0" tIns="45000" bIns="45000">
            <a:normAutofit/>
          </a:bodyPr>
          <a:p>
            <a:pPr marL="609480" indent="-609120">
              <a:lnSpc>
                <a:spcPct val="100000"/>
              </a:lnSpc>
              <a:spcBef>
                <a:spcPts val="1199"/>
              </a:spcBef>
              <a:spcAft>
                <a:spcPts val="198"/>
              </a:spcAft>
              <a:buClr>
                <a:srgbClr val="e48312"/>
              </a:buClr>
              <a:buFont typeface="Calibri"/>
              <a:buAutoNum type="arabicPeriod"/>
            </a:pPr>
            <a:r>
              <a:rPr b="0" lang="hr-HR" sz="1800" spc="-1" strike="noStrike">
                <a:solidFill>
                  <a:srgbClr val="404040"/>
                </a:solidFill>
                <a:latin typeface="Trebuchet MS"/>
              </a:rPr>
              <a:t>svrha istraživanja</a:t>
            </a:r>
            <a:endParaRPr b="0" lang="hr-HR" sz="1800" spc="-1" strike="noStrike">
              <a:latin typeface="Arial"/>
            </a:endParaRPr>
          </a:p>
          <a:p>
            <a:pPr marL="609480" indent="-609120">
              <a:lnSpc>
                <a:spcPct val="100000"/>
              </a:lnSpc>
              <a:spcBef>
                <a:spcPts val="1199"/>
              </a:spcBef>
              <a:spcAft>
                <a:spcPts val="198"/>
              </a:spcAft>
              <a:buClr>
                <a:srgbClr val="e48312"/>
              </a:buClr>
              <a:buFont typeface="Calibri"/>
              <a:buAutoNum type="arabicPeriod"/>
            </a:pPr>
            <a:r>
              <a:rPr b="0" lang="hr-HR" sz="1800" spc="-1" strike="noStrike">
                <a:solidFill>
                  <a:srgbClr val="404040"/>
                </a:solidFill>
                <a:latin typeface="Trebuchet MS"/>
              </a:rPr>
              <a:t>značaj uspostavljanja osobnog kontakta</a:t>
            </a:r>
            <a:endParaRPr b="0" lang="hr-HR" sz="1800" spc="-1" strike="noStrike">
              <a:latin typeface="Arial"/>
            </a:endParaRPr>
          </a:p>
          <a:p>
            <a:pPr marL="609480" indent="-609120">
              <a:lnSpc>
                <a:spcPct val="100000"/>
              </a:lnSpc>
              <a:spcBef>
                <a:spcPts val="1199"/>
              </a:spcBef>
              <a:spcAft>
                <a:spcPts val="198"/>
              </a:spcAft>
              <a:buClr>
                <a:srgbClr val="e48312"/>
              </a:buClr>
              <a:buFont typeface="Calibri"/>
              <a:buAutoNum type="arabicPeriod"/>
            </a:pPr>
            <a:r>
              <a:rPr b="0" lang="hr-HR" sz="1800" spc="-1" strike="noStrike">
                <a:solidFill>
                  <a:srgbClr val="404040"/>
                </a:solidFill>
                <a:latin typeface="Trebuchet MS"/>
              </a:rPr>
              <a:t>priroda pitanja za prikupljanje podataka</a:t>
            </a:r>
            <a:endParaRPr b="0" lang="hr-HR" sz="1800" spc="-1" strike="noStrike">
              <a:latin typeface="Arial"/>
            </a:endParaRPr>
          </a:p>
          <a:p>
            <a:pPr marL="609480" indent="-609120">
              <a:lnSpc>
                <a:spcPct val="100000"/>
              </a:lnSpc>
              <a:spcBef>
                <a:spcPts val="1199"/>
              </a:spcBef>
              <a:spcAft>
                <a:spcPts val="198"/>
              </a:spcAft>
              <a:buClr>
                <a:srgbClr val="e48312"/>
              </a:buClr>
              <a:buFont typeface="Calibri"/>
              <a:buAutoNum type="arabicPeriod"/>
            </a:pPr>
            <a:r>
              <a:rPr b="0" lang="hr-HR" sz="1800" spc="-1" strike="noStrike">
                <a:solidFill>
                  <a:srgbClr val="404040"/>
                </a:solidFill>
                <a:latin typeface="Trebuchet MS"/>
              </a:rPr>
              <a:t>potrebno vrijeme za dovršavanje procesa</a:t>
            </a:r>
            <a:endParaRPr b="0" lang="hr-HR" sz="1800" spc="-1" strike="noStrike">
              <a:latin typeface="Arial"/>
            </a:endParaRPr>
          </a:p>
          <a:p>
            <a:pPr marL="609480" indent="-609120">
              <a:lnSpc>
                <a:spcPct val="100000"/>
              </a:lnSpc>
              <a:spcBef>
                <a:spcPts val="1199"/>
              </a:spcBef>
              <a:spcAft>
                <a:spcPts val="198"/>
              </a:spcAft>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CustomShape 1"/>
          <p:cNvSpPr/>
          <p:nvPr/>
        </p:nvSpPr>
        <p:spPr>
          <a:xfrm>
            <a:off x="1097280" y="3600000"/>
            <a:ext cx="10057680" cy="226836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Što želimo mjeriti i koja je svrha – neophodno </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Mjerenje – proces opisivanja svojstava fenomena koji nas interesira najčešće dodjeljivanjem numeričkih vrijednosti na pouzdan i valjan način</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Broje – informacija o svojstvu</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Primjer: ocjenjivanje studenata</a:t>
            </a:r>
            <a:endParaRPr b="0" lang="hr-HR" sz="2000" spc="-1" strike="noStrike">
              <a:latin typeface="Arial"/>
            </a:endParaRPr>
          </a:p>
        </p:txBody>
      </p:sp>
      <p:sp>
        <p:nvSpPr>
          <p:cNvPr id="568" name="CustomShape 2"/>
          <p:cNvSpPr/>
          <p:nvPr/>
        </p:nvSpPr>
        <p:spPr>
          <a:xfrm>
            <a:off x="1008000" y="72000"/>
            <a:ext cx="10057680" cy="273564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8000" spc="-52" strike="noStrike">
                <a:solidFill>
                  <a:srgbClr val="262626"/>
                </a:solidFill>
                <a:latin typeface="Calibri Light"/>
              </a:rPr>
              <a:t>MJERENJE I OPERACIONALIZACIJA</a:t>
            </a:r>
            <a:endParaRPr b="0" lang="hr-HR" sz="8000" spc="-1" strike="noStrike">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PRIMJER: OCJENJIVANJE STUDENATA</a:t>
            </a:r>
            <a:endParaRPr b="0" lang="hr-HR" sz="4800" spc="-1" strike="noStrike">
              <a:latin typeface="Arial"/>
            </a:endParaRPr>
          </a:p>
        </p:txBody>
      </p:sp>
      <p:pic>
        <p:nvPicPr>
          <p:cNvPr id="570" name="" descr=""/>
          <p:cNvPicPr/>
          <p:nvPr/>
        </p:nvPicPr>
        <p:blipFill>
          <a:blip r:embed="rId1"/>
          <a:stretch/>
        </p:blipFill>
        <p:spPr>
          <a:xfrm>
            <a:off x="2806560" y="1841400"/>
            <a:ext cx="5283000" cy="4470120"/>
          </a:xfrm>
          <a:prstGeom prst="rect">
            <a:avLst/>
          </a:prstGeom>
          <a:ln>
            <a:noFill/>
          </a:ln>
        </p:spPr>
      </p:pic>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MJERENJE</a:t>
            </a:r>
            <a:endParaRPr b="0" lang="hr-HR" sz="4800" spc="-1" strike="noStrike">
              <a:latin typeface="Arial"/>
            </a:endParaRPr>
          </a:p>
        </p:txBody>
      </p:sp>
      <p:sp>
        <p:nvSpPr>
          <p:cNvPr id="572"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Koncept – općenita ideja koja određuje nešto od značenja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Dob; Obrazovanje; Broj djece u obitelji</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Lojalnost; Osobnost; Zadovoljstvo; Vrijednosti, Korporativna kultura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Operacionalizacija – proces mjerenja koncepata, dodjeljivanje vrijednosti SKALAMA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Skale – omogućavaju usporedbu, daju rang vrijednosti ovisno o varijanci</a:t>
            </a: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p:txBody>
      </p:sp>
      <p:sp>
        <p:nvSpPr>
          <p:cNvPr id="573" name="CustomShape 3"/>
          <p:cNvSpPr/>
          <p:nvPr/>
        </p:nvSpPr>
        <p:spPr>
          <a:xfrm>
            <a:off x="1097280" y="4509720"/>
            <a:ext cx="10057680" cy="160992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STAV – trajna odluka da se konzistentno odgovori na različite aspekte svijeta koja se sastoji od emotivne, kognitivne i bihevioralne komponente</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Nepostojanje konsenzusa oko mjerenja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Rangiranje / Ocjenjivanje / Sortiranje / Izbor</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Skale</a:t>
            </a:r>
            <a:endParaRPr b="0" lang="hr-HR" sz="4800" spc="-1" strike="noStrike">
              <a:latin typeface="Arial"/>
            </a:endParaRPr>
          </a:p>
        </p:txBody>
      </p:sp>
      <p:sp>
        <p:nvSpPr>
          <p:cNvPr id="575"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Nominalna – kvalitativna skala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Ordinalna – skala rangiranja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Intervalna – informacija o kvantitativnim obilježjima, nije iskonska skala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Omjerna – apsolutno značenje kvantitativnih razlika</a:t>
            </a:r>
            <a:endParaRPr b="0" lang="hr-HR" sz="2000" spc="-1" strike="noStrike">
              <a:latin typeface="Arial"/>
            </a:endParaRPr>
          </a:p>
        </p:txBody>
      </p:sp>
      <p:sp>
        <p:nvSpPr>
          <p:cNvPr id="576" name="CustomShape 3"/>
          <p:cNvSpPr/>
          <p:nvPr/>
        </p:nvSpPr>
        <p:spPr>
          <a:xfrm>
            <a:off x="864000" y="4293720"/>
            <a:ext cx="10057680" cy="88992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Kriteriji za kvalitetno mjerenje</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Pouzdanost – interna konzistentnost mjere</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Preciznost – kako mjera procjenjuje koncept</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Skale ocjenjivanja (1)</a:t>
            </a:r>
            <a:endParaRPr b="0" lang="hr-HR" sz="4800" spc="-1" strike="noStrike">
              <a:latin typeface="Arial"/>
            </a:endParaRPr>
          </a:p>
        </p:txBody>
      </p:sp>
      <p:sp>
        <p:nvSpPr>
          <p:cNvPr id="578"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Nominalna skala </a:t>
            </a:r>
            <a:r>
              <a:rPr b="0" lang="hr-HR" sz="2000" spc="-1" strike="noStrike">
                <a:solidFill>
                  <a:srgbClr val="404040"/>
                </a:solidFill>
                <a:latin typeface="Calibri"/>
              </a:rPr>
              <a:t>– najjednostavniji oblik</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Stavovi imaju varijancu</a:t>
            </a: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Kategorijska skala</a:t>
            </a:r>
            <a:endParaRPr b="0" lang="hr-HR" sz="2000" spc="-1" strike="noStrike">
              <a:latin typeface="Arial"/>
            </a:endParaRPr>
          </a:p>
        </p:txBody>
      </p:sp>
      <p:pic>
        <p:nvPicPr>
          <p:cNvPr id="579" name="" descr=""/>
          <p:cNvPicPr/>
          <p:nvPr/>
        </p:nvPicPr>
        <p:blipFill>
          <a:blip r:embed="rId1"/>
          <a:stretch/>
        </p:blipFill>
        <p:spPr>
          <a:xfrm>
            <a:off x="977760" y="4267080"/>
            <a:ext cx="5917680" cy="1066320"/>
          </a:xfrm>
          <a:prstGeom prst="rect">
            <a:avLst/>
          </a:prstGeom>
          <a:ln>
            <a:noFill/>
          </a:ln>
        </p:spPr>
      </p:pic>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Skale ocjenjivanja (2)</a:t>
            </a:r>
            <a:endParaRPr b="0" lang="hr-HR" sz="4800" spc="-1" strike="noStrike">
              <a:latin typeface="Arial"/>
            </a:endParaRPr>
          </a:p>
        </p:txBody>
      </p:sp>
      <p:sp>
        <p:nvSpPr>
          <p:cNvPr id="581"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Likertova skala</a:t>
            </a: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Semantički diferencijal</a:t>
            </a:r>
            <a:endParaRPr b="0" lang="hr-HR" sz="2000" spc="-1" strike="noStrike">
              <a:latin typeface="Arial"/>
            </a:endParaRPr>
          </a:p>
        </p:txBody>
      </p:sp>
      <p:sp>
        <p:nvSpPr>
          <p:cNvPr id="582" name="CustomShape 3"/>
          <p:cNvSpPr/>
          <p:nvPr/>
        </p:nvSpPr>
        <p:spPr>
          <a:xfrm>
            <a:off x="1051920" y="3646440"/>
            <a:ext cx="6095160" cy="1735920"/>
          </a:xfrm>
          <a:prstGeom prst="rect">
            <a:avLst/>
          </a:prstGeom>
          <a:noFill/>
          <a:ln>
            <a:noFill/>
          </a:ln>
        </p:spPr>
        <p:style>
          <a:lnRef idx="0"/>
          <a:fillRef idx="0"/>
          <a:effectRef idx="0"/>
          <a:fontRef idx="minor"/>
        </p:style>
        <p:txBody>
          <a:bodyPr lIns="90000" rIns="90000" tIns="45000" bIns="45000">
            <a:spAutoFit/>
          </a:bodyPr>
          <a:p>
            <a:pPr algn="just">
              <a:lnSpc>
                <a:spcPct val="150000"/>
              </a:lnSpc>
            </a:pPr>
            <a:r>
              <a:rPr b="0" lang="hr-HR" sz="1800" spc="-1" strike="noStrike">
                <a:solidFill>
                  <a:srgbClr val="000000"/>
                </a:solidFill>
                <a:latin typeface="Times New Roman"/>
                <a:ea typeface="Times New Roman"/>
              </a:rPr>
              <a:t>Niske cijene          __ __ __ __ __ __ __ Visoke cijene</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Ugodna atmosfera __ __ __ __ __ __ __ Neugodna atmosfera</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Moderan                __ __ __ __ __ __ __ Staromodan</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 </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Vrste publikacija (1)</a:t>
            </a:r>
            <a:endParaRPr b="0" lang="hr-HR" sz="4800" spc="-1" strike="noStrike">
              <a:latin typeface="Arial"/>
            </a:endParaRPr>
          </a:p>
        </p:txBody>
      </p:sp>
      <p:sp>
        <p:nvSpPr>
          <p:cNvPr id="329"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rmAutofit/>
          </a:bodyPr>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Knjiga – tiskana publikacija koja izlazi povremeno i koja sadrži najmanje 49 tiskanih stranica ne brojeći korice</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Časopis – periodična publikacija u kojoj se obrađuje građa trajnog karaktera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Brošura – tiskana publikacija koja sadrži najmanje 5 a najviše 48 stranica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Monografija – znanstveno djelo u kojemu se autor ‘pozabavio’ užim područjem, problemom, predmetom istraživanja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Zbornik – publikacija sa znanstveno-stručne konferencije koja se sastoji od niza znanstvenih (stručnih) radova</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Udžbenik – osnovno nastavno sredstvo u kojemu se izlaže gradivo prema nastavnome programu</a:t>
            </a: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a:solidFill>
                  <a:srgbClr val="404040"/>
                </a:solidFill>
                <a:latin typeface="Calibri"/>
              </a:rPr>
              <a:t>Esej – rasprava koja obrađuje određenu tematiku (slično članku) no po stilsko-izražajnim svojstvima je slično beletristici</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Skale ocjenjivanja (3)</a:t>
            </a:r>
            <a:endParaRPr b="0" lang="hr-HR" sz="4800" spc="-1" strike="noStrike">
              <a:latin typeface="Arial"/>
            </a:endParaRPr>
          </a:p>
        </p:txBody>
      </p:sp>
      <p:sp>
        <p:nvSpPr>
          <p:cNvPr id="584"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Slikovni profil </a:t>
            </a:r>
            <a:r>
              <a:rPr b="0" lang="hr-HR" sz="2000" spc="-1" strike="noStrike">
                <a:solidFill>
                  <a:srgbClr val="404040"/>
                </a:solidFill>
                <a:latin typeface="Calibri"/>
              </a:rPr>
              <a:t>prema semantičkom diferencijalu</a:t>
            </a: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Numerička skala</a:t>
            </a:r>
            <a:endParaRPr b="0" lang="hr-HR" sz="2000" spc="-1" strike="noStrike">
              <a:latin typeface="Arial"/>
            </a:endParaRPr>
          </a:p>
        </p:txBody>
      </p:sp>
      <p:pic>
        <p:nvPicPr>
          <p:cNvPr id="585" name="Picture 2" descr=""/>
          <p:cNvPicPr/>
          <p:nvPr/>
        </p:nvPicPr>
        <p:blipFill>
          <a:blip r:embed="rId1"/>
          <a:stretch/>
        </p:blipFill>
        <p:spPr>
          <a:xfrm>
            <a:off x="8092800" y="423720"/>
            <a:ext cx="4108320" cy="6298200"/>
          </a:xfrm>
          <a:prstGeom prst="rect">
            <a:avLst/>
          </a:prstGeom>
          <a:ln>
            <a:noFill/>
          </a:ln>
        </p:spPr>
      </p:pic>
      <p:sp>
        <p:nvSpPr>
          <p:cNvPr id="586" name="CustomShape 3"/>
          <p:cNvSpPr/>
          <p:nvPr/>
        </p:nvSpPr>
        <p:spPr>
          <a:xfrm>
            <a:off x="678240" y="3573360"/>
            <a:ext cx="7292880" cy="1735920"/>
          </a:xfrm>
          <a:prstGeom prst="rect">
            <a:avLst/>
          </a:prstGeom>
          <a:noFill/>
          <a:ln>
            <a:noFill/>
          </a:ln>
        </p:spPr>
        <p:style>
          <a:lnRef idx="0"/>
          <a:fillRef idx="0"/>
          <a:effectRef idx="0"/>
          <a:fontRef idx="minor"/>
        </p:style>
        <p:txBody>
          <a:bodyPr lIns="90000" rIns="90000" tIns="45000" bIns="45000">
            <a:spAutoFit/>
          </a:bodyPr>
          <a:p>
            <a:pPr algn="ctr">
              <a:lnSpc>
                <a:spcPct val="150000"/>
              </a:lnSpc>
            </a:pPr>
            <a:r>
              <a:rPr b="0" lang="hr-HR" sz="1800" spc="-1" strike="noStrike">
                <a:solidFill>
                  <a:srgbClr val="000000"/>
                </a:solidFill>
                <a:latin typeface="Times New Roman"/>
                <a:ea typeface="Times New Roman"/>
              </a:rPr>
              <a:t>Nakon jednogodišnjeg korištenja, molimo Vas da odgovorite koliko ste zadovoljni svojim Chevrolet Cruze automobilom?</a:t>
            </a:r>
            <a:endParaRPr b="0" lang="hr-HR" sz="1800" spc="-1" strike="noStrike">
              <a:latin typeface="Arial"/>
            </a:endParaRPr>
          </a:p>
          <a:p>
            <a:pPr algn="ctr">
              <a:lnSpc>
                <a:spcPct val="150000"/>
              </a:lnSpc>
            </a:pPr>
            <a:r>
              <a:rPr b="0" lang="hr-HR" sz="1800" spc="-1" strike="noStrike">
                <a:solidFill>
                  <a:srgbClr val="000000"/>
                </a:solidFill>
                <a:latin typeface="Times New Roman"/>
                <a:ea typeface="Times New Roman"/>
              </a:rPr>
              <a:t> </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Ekstremno nezadovoljan  1  2  3  4  5  6  7  Ekstremno zadovoljan</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Skale ocjenjivanja (4)</a:t>
            </a:r>
            <a:endParaRPr b="0" lang="hr-HR" sz="4800" spc="-1" strike="noStrike">
              <a:latin typeface="Arial"/>
            </a:endParaRPr>
          </a:p>
        </p:txBody>
      </p:sp>
      <p:sp>
        <p:nvSpPr>
          <p:cNvPr id="588"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Stapelova skala</a:t>
            </a:r>
            <a:endParaRPr b="0" lang="hr-HR" sz="2000" spc="-1" strike="noStrike">
              <a:latin typeface="Arial"/>
            </a:endParaRPr>
          </a:p>
        </p:txBody>
      </p:sp>
      <p:sp>
        <p:nvSpPr>
          <p:cNvPr id="589" name="CustomShape 3"/>
          <p:cNvSpPr/>
          <p:nvPr/>
        </p:nvSpPr>
        <p:spPr>
          <a:xfrm>
            <a:off x="1026000" y="2348640"/>
            <a:ext cx="6095160" cy="4204800"/>
          </a:xfrm>
          <a:prstGeom prst="rect">
            <a:avLst/>
          </a:prstGeom>
          <a:noFill/>
          <a:ln>
            <a:noFill/>
          </a:ln>
        </p:spPr>
        <p:style>
          <a:lnRef idx="0"/>
          <a:fillRef idx="0"/>
          <a:effectRef idx="0"/>
          <a:fontRef idx="minor"/>
        </p:style>
        <p:txBody>
          <a:bodyPr lIns="90000" rIns="90000" tIns="45000" bIns="45000">
            <a:spAutoFit/>
          </a:bodyPr>
          <a:p>
            <a:pPr algn="ctr">
              <a:lnSpc>
                <a:spcPct val="150000"/>
              </a:lnSpc>
            </a:pPr>
            <a:r>
              <a:rPr b="0" lang="hr-HR" sz="1800" spc="-1" strike="noStrike">
                <a:solidFill>
                  <a:srgbClr val="000000"/>
                </a:solidFill>
                <a:latin typeface="Times New Roman"/>
                <a:ea typeface="Times New Roman"/>
              </a:rPr>
              <a:t>Označite razinu prijateljskog stava kolega s kojima svakodnevno radite.</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 </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+3</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+2</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+1</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Prijateljski nastrojeni</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-1</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-2</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-3</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Skale ocjenjivanja (5)</a:t>
            </a:r>
            <a:endParaRPr b="0" lang="hr-HR" sz="4800" spc="-1" strike="noStrike">
              <a:latin typeface="Arial"/>
            </a:endParaRPr>
          </a:p>
        </p:txBody>
      </p:sp>
      <p:sp>
        <p:nvSpPr>
          <p:cNvPr id="591"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Skala konstantne sume</a:t>
            </a:r>
            <a:endParaRPr b="0" lang="hr-HR" sz="2000" spc="-1" strike="noStrike">
              <a:latin typeface="Arial"/>
            </a:endParaRPr>
          </a:p>
        </p:txBody>
      </p:sp>
      <p:sp>
        <p:nvSpPr>
          <p:cNvPr id="592" name="CustomShape 3"/>
          <p:cNvSpPr/>
          <p:nvPr/>
        </p:nvSpPr>
        <p:spPr>
          <a:xfrm>
            <a:off x="1244880" y="2637000"/>
            <a:ext cx="6095160" cy="3381840"/>
          </a:xfrm>
          <a:prstGeom prst="rect">
            <a:avLst/>
          </a:prstGeom>
          <a:noFill/>
          <a:ln>
            <a:noFill/>
          </a:ln>
        </p:spPr>
        <p:style>
          <a:lnRef idx="0"/>
          <a:fillRef idx="0"/>
          <a:effectRef idx="0"/>
          <a:fontRef idx="minor"/>
        </p:style>
        <p:txBody>
          <a:bodyPr lIns="90000" rIns="90000" tIns="45000" bIns="45000">
            <a:spAutoFit/>
          </a:bodyPr>
          <a:p>
            <a:pPr algn="ctr">
              <a:lnSpc>
                <a:spcPct val="150000"/>
              </a:lnSpc>
            </a:pPr>
            <a:r>
              <a:rPr b="0" lang="hr-HR" sz="1800" spc="-1" strike="noStrike">
                <a:solidFill>
                  <a:srgbClr val="000000"/>
                </a:solidFill>
                <a:latin typeface="Times New Roman"/>
                <a:ea typeface="Times New Roman"/>
              </a:rPr>
              <a:t>Podijelite 100 bodova na sljedeće karakteristike poštanske službe prema tome koliko Vam je važna svaka od karakteristika prilikom odabira poštanske službe.</a:t>
            </a:r>
            <a:endParaRPr b="0" lang="hr-HR" sz="1800" spc="-1" strike="noStrike">
              <a:latin typeface="Arial"/>
            </a:endParaRPr>
          </a:p>
          <a:p>
            <a:pPr algn="ctr">
              <a:lnSpc>
                <a:spcPct val="150000"/>
              </a:lnSpc>
            </a:pP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_______ Točno navođenje informacija na računu</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_______ Paket nije oštećen</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_______ Pošiljka je stigla kada je rečeno</a:t>
            </a:r>
            <a:endParaRPr b="0" lang="hr-HR" sz="1800" spc="-1" strike="noStrike">
              <a:latin typeface="Arial"/>
            </a:endParaRPr>
          </a:p>
          <a:p>
            <a:pPr algn="just">
              <a:lnSpc>
                <a:spcPct val="150000"/>
              </a:lnSpc>
            </a:pPr>
            <a:r>
              <a:rPr b="0" lang="hr-HR" sz="1800" spc="-1" strike="noStrike">
                <a:solidFill>
                  <a:srgbClr val="000000"/>
                </a:solidFill>
                <a:latin typeface="Times New Roman"/>
                <a:ea typeface="Times New Roman"/>
              </a:rPr>
              <a:t>_______ Niska cijena</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Skale ocjenjivanja (6)</a:t>
            </a:r>
            <a:endParaRPr b="0" lang="hr-HR" sz="4800" spc="-1" strike="noStrike">
              <a:latin typeface="Arial"/>
            </a:endParaRPr>
          </a:p>
        </p:txBody>
      </p:sp>
      <p:sp>
        <p:nvSpPr>
          <p:cNvPr id="594"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Grafička skala </a:t>
            </a: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Varijacija grafičke skale – skala ljestava ili skala za djecu</a:t>
            </a:r>
            <a:endParaRPr b="0" lang="hr-HR" sz="2000" spc="-1" strike="noStrike">
              <a:latin typeface="Arial"/>
            </a:endParaRPr>
          </a:p>
        </p:txBody>
      </p:sp>
      <p:sp>
        <p:nvSpPr>
          <p:cNvPr id="595" name="CustomShape 3"/>
          <p:cNvSpPr/>
          <p:nvPr/>
        </p:nvSpPr>
        <p:spPr>
          <a:xfrm>
            <a:off x="639720" y="2464560"/>
            <a:ext cx="9070200" cy="2008080"/>
          </a:xfrm>
          <a:prstGeom prst="rect">
            <a:avLst/>
          </a:prstGeom>
          <a:noFill/>
          <a:ln>
            <a:noFill/>
          </a:ln>
        </p:spPr>
        <p:style>
          <a:lnRef idx="0"/>
          <a:fillRef idx="0"/>
          <a:effectRef idx="0"/>
          <a:fontRef idx="minor"/>
        </p:style>
        <p:txBody>
          <a:bodyPr lIns="90000" rIns="90000" tIns="45000" bIns="45000">
            <a:spAutoFit/>
          </a:bodyPr>
          <a:p>
            <a:pPr algn="just">
              <a:lnSpc>
                <a:spcPct val="150000"/>
              </a:lnSpc>
            </a:pPr>
            <a:r>
              <a:rPr b="0" lang="hr-HR" sz="1400" spc="-1" strike="noStrike">
                <a:solidFill>
                  <a:srgbClr val="000000"/>
                </a:solidFill>
                <a:latin typeface="Times New Roman"/>
                <a:ea typeface="Times New Roman"/>
              </a:rPr>
              <a:t>Molimo ocijenite svaki atribut ovisno o tome koliko Vam je važan na način da stavite X na horizontalnu liniju odnosno na mjesto koje najviše odgovara Vašim osjećajima.</a:t>
            </a:r>
            <a:endParaRPr b="0" lang="hr-HR" sz="1400" spc="-1" strike="noStrike">
              <a:latin typeface="Arial"/>
            </a:endParaRPr>
          </a:p>
          <a:p>
            <a:pPr algn="just">
              <a:lnSpc>
                <a:spcPct val="150000"/>
              </a:lnSpc>
            </a:pPr>
            <a:r>
              <a:rPr b="0" lang="hr-HR" sz="1400" spc="-1" strike="noStrike">
                <a:solidFill>
                  <a:srgbClr val="000000"/>
                </a:solidFill>
                <a:latin typeface="Times New Roman"/>
                <a:ea typeface="Times New Roman"/>
              </a:rPr>
              <a:t> </a:t>
            </a:r>
            <a:endParaRPr b="0" lang="hr-HR" sz="1400" spc="-1" strike="noStrike">
              <a:latin typeface="Arial"/>
            </a:endParaRPr>
          </a:p>
          <a:p>
            <a:pPr algn="just">
              <a:lnSpc>
                <a:spcPct val="150000"/>
              </a:lnSpc>
            </a:pPr>
            <a:r>
              <a:rPr b="0" lang="hr-HR" sz="1400" spc="-1" strike="noStrike">
                <a:solidFill>
                  <a:srgbClr val="000000"/>
                </a:solidFill>
                <a:latin typeface="Times New Roman"/>
                <a:ea typeface="Times New Roman"/>
              </a:rPr>
              <a:t>Udobnost sjedenja</a:t>
            </a:r>
            <a:r>
              <a:rPr b="0" lang="hr-HR" sz="1400" spc="-1" strike="noStrike">
                <a:solidFill>
                  <a:srgbClr val="000000"/>
                </a:solidFill>
                <a:latin typeface="Times New Roman"/>
                <a:ea typeface="Times New Roman"/>
              </a:rPr>
              <a:t>	</a:t>
            </a:r>
            <a:r>
              <a:rPr b="0" lang="hr-HR" sz="1400" spc="-1" strike="noStrike">
                <a:solidFill>
                  <a:srgbClr val="000000"/>
                </a:solidFill>
                <a:latin typeface="Times New Roman"/>
                <a:ea typeface="Times New Roman"/>
              </a:rPr>
              <a:t>       Nije važno ______________________ Vrlo važno</a:t>
            </a:r>
            <a:endParaRPr b="0" lang="hr-HR" sz="1400" spc="-1" strike="noStrike">
              <a:latin typeface="Arial"/>
            </a:endParaRPr>
          </a:p>
          <a:p>
            <a:pPr algn="just">
              <a:lnSpc>
                <a:spcPct val="150000"/>
              </a:lnSpc>
            </a:pPr>
            <a:r>
              <a:rPr b="0" lang="hr-HR" sz="1400" spc="-1" strike="noStrike">
                <a:solidFill>
                  <a:srgbClr val="000000"/>
                </a:solidFill>
                <a:latin typeface="Times New Roman"/>
                <a:ea typeface="Times New Roman"/>
              </a:rPr>
              <a:t>Serviranje jela tijekom leta    Nije važno ______________________ Vrlo važno</a:t>
            </a:r>
            <a:endParaRPr b="0" lang="hr-HR" sz="1400" spc="-1" strike="noStrike">
              <a:latin typeface="Arial"/>
            </a:endParaRPr>
          </a:p>
          <a:p>
            <a:pPr algn="just">
              <a:lnSpc>
                <a:spcPct val="150000"/>
              </a:lnSpc>
            </a:pPr>
            <a:r>
              <a:rPr b="0" lang="hr-HR" sz="1400" spc="-1" strike="noStrike">
                <a:solidFill>
                  <a:srgbClr val="000000"/>
                </a:solidFill>
                <a:latin typeface="Times New Roman"/>
                <a:ea typeface="Times New Roman"/>
              </a:rPr>
              <a:t>Cijena leta </a:t>
            </a:r>
            <a:r>
              <a:rPr b="0" lang="hr-HR" sz="1400" spc="-1" strike="noStrike">
                <a:solidFill>
                  <a:srgbClr val="000000"/>
                </a:solidFill>
                <a:latin typeface="Times New Roman"/>
                <a:ea typeface="Times New Roman"/>
              </a:rPr>
              <a:t>	</a:t>
            </a:r>
            <a:r>
              <a:rPr b="0" lang="hr-HR" sz="1400" spc="-1" strike="noStrike">
                <a:solidFill>
                  <a:srgbClr val="000000"/>
                </a:solidFill>
                <a:latin typeface="Times New Roman"/>
                <a:ea typeface="Times New Roman"/>
              </a:rPr>
              <a:t>	</a:t>
            </a:r>
            <a:r>
              <a:rPr b="0" lang="hr-HR" sz="1400" spc="-1" strike="noStrike">
                <a:solidFill>
                  <a:srgbClr val="000000"/>
                </a:solidFill>
                <a:latin typeface="Times New Roman"/>
                <a:ea typeface="Times New Roman"/>
              </a:rPr>
              <a:t>      Nije važno ______________________ Vrlo važno  </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Skale ocjenjivanja (7)</a:t>
            </a:r>
            <a:endParaRPr b="0" lang="hr-HR" sz="4800" spc="-1" strike="noStrike">
              <a:latin typeface="Arial"/>
            </a:endParaRPr>
          </a:p>
        </p:txBody>
      </p:sp>
      <p:sp>
        <p:nvSpPr>
          <p:cNvPr id="597"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alibri"/>
              <a:buChar char=" "/>
            </a:pPr>
            <a:r>
              <a:rPr b="0" lang="hr-HR" sz="2000" spc="-1" strike="noStrike" u="sng">
                <a:solidFill>
                  <a:srgbClr val="404040"/>
                </a:solidFill>
                <a:uFillTx/>
                <a:latin typeface="Calibri"/>
              </a:rPr>
              <a:t>Thurstonova skala </a:t>
            </a:r>
            <a:r>
              <a:rPr b="0" lang="hr-HR" sz="2000" spc="-1" strike="noStrike">
                <a:solidFill>
                  <a:srgbClr val="404040"/>
                </a:solidFill>
                <a:latin typeface="Calibri"/>
              </a:rPr>
              <a:t>- dvofazna</a:t>
            </a:r>
            <a:endParaRPr b="0" lang="hr-HR" sz="2000" spc="-1" strike="noStrike">
              <a:latin typeface="Arial"/>
            </a:endParaRPr>
          </a:p>
        </p:txBody>
      </p:sp>
      <p:graphicFrame>
        <p:nvGraphicFramePr>
          <p:cNvPr id="598" name="Table 3"/>
          <p:cNvGraphicFramePr/>
          <p:nvPr/>
        </p:nvGraphicFramePr>
        <p:xfrm>
          <a:off x="477720" y="2506680"/>
          <a:ext cx="10514880" cy="4350600"/>
        </p:xfrm>
        <a:graphic>
          <a:graphicData uri="http://schemas.openxmlformats.org/drawingml/2006/table">
            <a:tbl>
              <a:tblPr/>
              <a:tblGrid>
                <a:gridCol w="2330280"/>
                <a:gridCol w="2310480"/>
                <a:gridCol w="3087360"/>
                <a:gridCol w="2787120"/>
              </a:tblGrid>
              <a:tr h="301680">
                <a:tc>
                  <a:txBody>
                    <a:bodyPr lIns="34920" rIns="34920">
                      <a:noAutofit/>
                    </a:bodyPr>
                    <a:p>
                      <a:pPr algn="ctr">
                        <a:lnSpc>
                          <a:spcPct val="150000"/>
                        </a:lnSpc>
                      </a:pPr>
                      <a:r>
                        <a:rPr b="1" lang="hr-HR" sz="1100" spc="-1" strike="noStrike">
                          <a:solidFill>
                            <a:srgbClr val="ffffff"/>
                          </a:solidFill>
                          <a:latin typeface="Calibri"/>
                        </a:rPr>
                        <a:t>Mjera ocjenjivanja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lIns="34920" rIns="34920">
                      <a:noAutofit/>
                    </a:bodyPr>
                    <a:p>
                      <a:pPr algn="ctr">
                        <a:lnSpc>
                          <a:spcPct val="150000"/>
                        </a:lnSpc>
                      </a:pPr>
                      <a:r>
                        <a:rPr b="1" lang="hr-HR" sz="1100" spc="-1" strike="noStrike">
                          <a:solidFill>
                            <a:srgbClr val="ffffff"/>
                          </a:solidFill>
                          <a:latin typeface="Calibri"/>
                        </a:rPr>
                        <a:t>Ispitanici moraju</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lIns="34920" rIns="34920">
                      <a:noAutofit/>
                    </a:bodyPr>
                    <a:p>
                      <a:pPr algn="ctr">
                        <a:lnSpc>
                          <a:spcPct val="150000"/>
                        </a:lnSpc>
                      </a:pPr>
                      <a:r>
                        <a:rPr b="1" lang="hr-HR" sz="1100" spc="-1" strike="noStrike">
                          <a:solidFill>
                            <a:srgbClr val="ffffff"/>
                          </a:solidFill>
                          <a:latin typeface="Calibri"/>
                        </a:rPr>
                        <a:t>Prednosti</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c>
                  <a:txBody>
                    <a:bodyPr lIns="34920" rIns="34920">
                      <a:noAutofit/>
                    </a:bodyPr>
                    <a:p>
                      <a:pPr algn="ctr">
                        <a:lnSpc>
                          <a:spcPct val="150000"/>
                        </a:lnSpc>
                      </a:pPr>
                      <a:r>
                        <a:rPr b="1" lang="hr-HR" sz="1100" spc="-1" strike="noStrike">
                          <a:solidFill>
                            <a:srgbClr val="ffffff"/>
                          </a:solidFill>
                          <a:latin typeface="Calibri"/>
                        </a:rPr>
                        <a:t>Nedostaci</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38160">
                      <a:solidFill>
                        <a:srgbClr val="ffffff"/>
                      </a:solidFill>
                    </a:lnB>
                    <a:solidFill>
                      <a:srgbClr val="e48312"/>
                    </a:solidFill>
                  </a:tcPr>
                </a:tc>
              </a:tr>
              <a:tr h="698040">
                <a:tc>
                  <a:txBody>
                    <a:bodyPr lIns="34920" rIns="34920">
                      <a:noAutofit/>
                    </a:bodyPr>
                    <a:p>
                      <a:pPr algn="just">
                        <a:lnSpc>
                          <a:spcPct val="150000"/>
                        </a:lnSpc>
                      </a:pPr>
                      <a:r>
                        <a:rPr b="1" lang="hr-HR" sz="1100" spc="-1" strike="noStrike">
                          <a:solidFill>
                            <a:srgbClr val="ffffff"/>
                          </a:solidFill>
                          <a:latin typeface="Calibri"/>
                        </a:rPr>
                        <a:t>Kategorijska skala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e48312"/>
                    </a:solidFill>
                  </a:tcPr>
                </a:tc>
                <a:tc>
                  <a:txBody>
                    <a:bodyPr lIns="34920" rIns="34920">
                      <a:noAutofit/>
                    </a:bodyPr>
                    <a:p>
                      <a:pPr algn="just">
                        <a:lnSpc>
                          <a:spcPct val="150000"/>
                        </a:lnSpc>
                      </a:pPr>
                      <a:r>
                        <a:rPr b="0" lang="hr-HR" sz="1100" spc="-1" strike="noStrike">
                          <a:solidFill>
                            <a:srgbClr val="000000"/>
                          </a:solidFill>
                          <a:latin typeface="Calibri"/>
                        </a:rPr>
                        <a:t>Odrediti kategoriju odgovora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lIns="34920" rIns="34920">
                      <a:noAutofit/>
                    </a:bodyPr>
                    <a:p>
                      <a:pPr algn="just">
                        <a:lnSpc>
                          <a:spcPct val="150000"/>
                        </a:lnSpc>
                      </a:pPr>
                      <a:r>
                        <a:rPr b="0" lang="hr-HR" sz="1100" spc="-1" strike="noStrike">
                          <a:solidFill>
                            <a:srgbClr val="000000"/>
                          </a:solidFill>
                          <a:latin typeface="Calibri"/>
                        </a:rPr>
                        <a:t>Fleksibilna, laka za odgovaranje</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lIns="34920" rIns="34920">
                      <a:noAutofit/>
                    </a:bodyPr>
                    <a:p>
                      <a:pPr algn="just">
                        <a:lnSpc>
                          <a:spcPct val="150000"/>
                        </a:lnSpc>
                      </a:pPr>
                      <a:r>
                        <a:rPr b="0" lang="hr-HR" sz="1100" spc="-1" strike="noStrike">
                          <a:solidFill>
                            <a:srgbClr val="000000"/>
                          </a:solidFill>
                          <a:latin typeface="Calibri"/>
                        </a:rPr>
                        <a:t>Stavke mogu biti dvosmislene, malo kategorija, samo velike razlike se mogu činiti</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r>
              <a:tr h="418680">
                <a:tc>
                  <a:txBody>
                    <a:bodyPr lIns="34920" rIns="34920">
                      <a:noAutofit/>
                    </a:bodyPr>
                    <a:p>
                      <a:pPr algn="just">
                        <a:lnSpc>
                          <a:spcPct val="150000"/>
                        </a:lnSpc>
                      </a:pPr>
                      <a:r>
                        <a:rPr b="1" lang="hr-HR" sz="1100" spc="-1" strike="noStrike">
                          <a:solidFill>
                            <a:srgbClr val="ffffff"/>
                          </a:solidFill>
                          <a:latin typeface="Calibri"/>
                        </a:rPr>
                        <a:t>Likertova skala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e48312"/>
                    </a:solidFill>
                  </a:tcPr>
                </a:tc>
                <a:tc>
                  <a:txBody>
                    <a:bodyPr lIns="34920" rIns="34920">
                      <a:noAutofit/>
                    </a:bodyPr>
                    <a:p>
                      <a:pPr algn="just">
                        <a:lnSpc>
                          <a:spcPct val="150000"/>
                        </a:lnSpc>
                      </a:pPr>
                      <a:r>
                        <a:rPr b="0" lang="hr-HR" sz="1100" spc="-1" strike="noStrike">
                          <a:solidFill>
                            <a:srgbClr val="000000"/>
                          </a:solidFill>
                          <a:latin typeface="Calibri"/>
                        </a:rPr>
                        <a:t>Ocijeniti izjavu na skali slaganja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lIns="34920" rIns="34920">
                      <a:noAutofit/>
                    </a:bodyPr>
                    <a:p>
                      <a:pPr algn="just">
                        <a:lnSpc>
                          <a:spcPct val="150000"/>
                        </a:lnSpc>
                      </a:pPr>
                      <a:r>
                        <a:rPr b="0" lang="hr-HR" sz="1100" spc="-1" strike="noStrike">
                          <a:solidFill>
                            <a:srgbClr val="000000"/>
                          </a:solidFill>
                          <a:latin typeface="Calibri"/>
                        </a:rPr>
                        <a:t>Najjednostavnija skala za konstruiranje</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lIns="34920" rIns="34920">
                      <a:noAutofit/>
                    </a:bodyPr>
                    <a:p>
                      <a:pPr algn="just">
                        <a:lnSpc>
                          <a:spcPct val="150000"/>
                        </a:lnSpc>
                      </a:pPr>
                      <a:r>
                        <a:rPr b="0" lang="hr-HR" sz="1100" spc="-1" strike="noStrike">
                          <a:solidFill>
                            <a:srgbClr val="000000"/>
                          </a:solidFill>
                          <a:latin typeface="Calibri"/>
                        </a:rPr>
                        <a:t>Teško je ocijeniti što konačna vrijednost znači</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r>
              <a:tr h="698040">
                <a:tc>
                  <a:txBody>
                    <a:bodyPr lIns="34920" rIns="34920">
                      <a:noAutofit/>
                    </a:bodyPr>
                    <a:p>
                      <a:pPr algn="just">
                        <a:lnSpc>
                          <a:spcPct val="150000"/>
                        </a:lnSpc>
                      </a:pPr>
                      <a:r>
                        <a:rPr b="1" lang="hr-HR" sz="1100" spc="-1" strike="noStrike">
                          <a:solidFill>
                            <a:srgbClr val="ffffff"/>
                          </a:solidFill>
                          <a:latin typeface="Calibri"/>
                        </a:rPr>
                        <a:t>Semantički diferencijal i numeričke skale</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e48312"/>
                    </a:solidFill>
                  </a:tcPr>
                </a:tc>
                <a:tc>
                  <a:txBody>
                    <a:bodyPr lIns="34920" rIns="34920">
                      <a:noAutofit/>
                    </a:bodyPr>
                    <a:p>
                      <a:pPr algn="just">
                        <a:lnSpc>
                          <a:spcPct val="150000"/>
                        </a:lnSpc>
                      </a:pPr>
                      <a:r>
                        <a:rPr b="0" lang="hr-HR" sz="1100" spc="-1" strike="noStrike">
                          <a:solidFill>
                            <a:srgbClr val="000000"/>
                          </a:solidFill>
                          <a:latin typeface="Calibri"/>
                        </a:rPr>
                        <a:t>Odrediti točku između bipolarnih pridjeva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lIns="34920" rIns="34920">
                      <a:noAutofit/>
                    </a:bodyPr>
                    <a:p>
                      <a:pPr algn="just">
                        <a:lnSpc>
                          <a:spcPct val="150000"/>
                        </a:lnSpc>
                      </a:pPr>
                      <a:r>
                        <a:rPr b="0" lang="hr-HR" sz="1100" spc="-1" strike="noStrike">
                          <a:solidFill>
                            <a:srgbClr val="000000"/>
                          </a:solidFill>
                          <a:latin typeface="Calibri"/>
                        </a:rPr>
                        <a:t>Laka za konstruiranje, postoje norme za usporedbu</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lIns="34920" rIns="34920">
                      <a:noAutofit/>
                    </a:bodyPr>
                    <a:p>
                      <a:pPr algn="just">
                        <a:lnSpc>
                          <a:spcPct val="150000"/>
                        </a:lnSpc>
                      </a:pPr>
                      <a:r>
                        <a:rPr b="0" lang="hr-HR" sz="1100" spc="-1" strike="noStrike">
                          <a:solidFill>
                            <a:srgbClr val="000000"/>
                          </a:solidFill>
                          <a:latin typeface="Calibri"/>
                        </a:rPr>
                        <a:t>Potrebno je pronaći bipolarne pridjeve, podaci mogu biti ordinalni ali ne i intervalni</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r>
              <a:tr h="558360">
                <a:tc>
                  <a:txBody>
                    <a:bodyPr lIns="34920" rIns="34920">
                      <a:noAutofit/>
                    </a:bodyPr>
                    <a:p>
                      <a:pPr algn="just">
                        <a:lnSpc>
                          <a:spcPct val="150000"/>
                        </a:lnSpc>
                      </a:pPr>
                      <a:r>
                        <a:rPr b="1" lang="hr-HR" sz="1100" spc="-1" strike="noStrike">
                          <a:solidFill>
                            <a:srgbClr val="ffffff"/>
                          </a:solidFill>
                          <a:latin typeface="Calibri"/>
                        </a:rPr>
                        <a:t>Stapelova skala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e48312"/>
                    </a:solidFill>
                  </a:tcPr>
                </a:tc>
                <a:tc>
                  <a:txBody>
                    <a:bodyPr lIns="34920" rIns="34920">
                      <a:noAutofit/>
                    </a:bodyPr>
                    <a:p>
                      <a:pPr algn="just">
                        <a:lnSpc>
                          <a:spcPct val="150000"/>
                        </a:lnSpc>
                      </a:pPr>
                      <a:r>
                        <a:rPr b="0" lang="hr-HR" sz="1100" spc="-1" strike="noStrike">
                          <a:solidFill>
                            <a:srgbClr val="000000"/>
                          </a:solidFill>
                          <a:latin typeface="Calibri"/>
                        </a:rPr>
                        <a:t>Odrediti točku na skali s jednim pridjevom u sredini</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lIns="34920" rIns="34920">
                      <a:noAutofit/>
                    </a:bodyPr>
                    <a:p>
                      <a:pPr algn="just">
                        <a:lnSpc>
                          <a:spcPct val="150000"/>
                        </a:lnSpc>
                      </a:pPr>
                      <a:r>
                        <a:rPr b="0" lang="hr-HR" sz="1100" spc="-1" strike="noStrike">
                          <a:solidFill>
                            <a:srgbClr val="000000"/>
                          </a:solidFill>
                          <a:latin typeface="Calibri"/>
                        </a:rPr>
                        <a:t>Lakše za konstruirati negoli semantički diferencijal, laka za administriranje</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lIns="34920" rIns="34920">
                      <a:noAutofit/>
                    </a:bodyPr>
                    <a:p>
                      <a:pPr algn="just">
                        <a:lnSpc>
                          <a:spcPct val="150000"/>
                        </a:lnSpc>
                      </a:pPr>
                      <a:r>
                        <a:rPr b="0" lang="hr-HR" sz="1100" spc="-1" strike="noStrike">
                          <a:solidFill>
                            <a:srgbClr val="000000"/>
                          </a:solidFill>
                          <a:latin typeface="Calibri"/>
                        </a:rPr>
                        <a:t>Krajnje vrijednosti su numeričke, nisu verbalne</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r>
              <a:tr h="698040">
                <a:tc>
                  <a:txBody>
                    <a:bodyPr lIns="34920" rIns="34920">
                      <a:noAutofit/>
                    </a:bodyPr>
                    <a:p>
                      <a:pPr algn="just">
                        <a:lnSpc>
                          <a:spcPct val="150000"/>
                        </a:lnSpc>
                      </a:pPr>
                      <a:r>
                        <a:rPr b="1" lang="hr-HR" sz="1100" spc="-1" strike="noStrike">
                          <a:solidFill>
                            <a:srgbClr val="ffffff"/>
                          </a:solidFill>
                          <a:latin typeface="Calibri"/>
                        </a:rPr>
                        <a:t>Skala konstantne sume</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e48312"/>
                    </a:solidFill>
                  </a:tcPr>
                </a:tc>
                <a:tc>
                  <a:txBody>
                    <a:bodyPr lIns="34920" rIns="34920">
                      <a:noAutofit/>
                    </a:bodyPr>
                    <a:p>
                      <a:pPr algn="just">
                        <a:lnSpc>
                          <a:spcPct val="150000"/>
                        </a:lnSpc>
                      </a:pPr>
                      <a:r>
                        <a:rPr b="0" lang="hr-HR" sz="1100" spc="-1" strike="noStrike">
                          <a:solidFill>
                            <a:srgbClr val="000000"/>
                          </a:solidFill>
                          <a:latin typeface="Calibri"/>
                        </a:rPr>
                        <a:t>Podijeliti konstantnu sumu između alternativa odgovora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lIns="34920" rIns="34920">
                      <a:noAutofit/>
                    </a:bodyPr>
                    <a:p>
                      <a:pPr algn="just">
                        <a:lnSpc>
                          <a:spcPct val="150000"/>
                        </a:lnSpc>
                      </a:pPr>
                      <a:r>
                        <a:rPr b="0" lang="hr-HR" sz="1100" spc="-1" strike="noStrike">
                          <a:solidFill>
                            <a:srgbClr val="000000"/>
                          </a:solidFill>
                          <a:latin typeface="Calibri"/>
                        </a:rPr>
                        <a:t>Jednaka intervalnoj skali</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lIns="34920" rIns="34920">
                      <a:noAutofit/>
                    </a:bodyPr>
                    <a:p>
                      <a:pPr algn="just">
                        <a:lnSpc>
                          <a:spcPct val="150000"/>
                        </a:lnSpc>
                      </a:pPr>
                      <a:r>
                        <a:rPr b="0" lang="hr-HR" sz="1100" spc="-1" strike="noStrike">
                          <a:solidFill>
                            <a:srgbClr val="000000"/>
                          </a:solidFill>
                          <a:latin typeface="Calibri"/>
                        </a:rPr>
                        <a:t>Teška za ispitanike s niskim stupnjem obrazovanja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r>
              <a:tr h="418680">
                <a:tc>
                  <a:txBody>
                    <a:bodyPr lIns="34920" rIns="34920">
                      <a:noAutofit/>
                    </a:bodyPr>
                    <a:p>
                      <a:pPr algn="just">
                        <a:lnSpc>
                          <a:spcPct val="150000"/>
                        </a:lnSpc>
                      </a:pPr>
                      <a:r>
                        <a:rPr b="1" lang="hr-HR" sz="1100" spc="-1" strike="noStrike">
                          <a:solidFill>
                            <a:srgbClr val="ffffff"/>
                          </a:solidFill>
                          <a:latin typeface="Calibri"/>
                        </a:rPr>
                        <a:t>Grafička skala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e48312"/>
                    </a:solidFill>
                  </a:tcPr>
                </a:tc>
                <a:tc>
                  <a:txBody>
                    <a:bodyPr lIns="34920" rIns="34920">
                      <a:noAutofit/>
                    </a:bodyPr>
                    <a:p>
                      <a:pPr algn="just">
                        <a:lnSpc>
                          <a:spcPct val="150000"/>
                        </a:lnSpc>
                      </a:pPr>
                      <a:r>
                        <a:rPr b="0" lang="hr-HR" sz="1100" spc="-1" strike="noStrike">
                          <a:solidFill>
                            <a:srgbClr val="000000"/>
                          </a:solidFill>
                          <a:latin typeface="Calibri"/>
                        </a:rPr>
                        <a:t>Odrediti točku na danome kontinuumu</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lIns="34920" rIns="34920">
                      <a:noAutofit/>
                    </a:bodyPr>
                    <a:p>
                      <a:pPr algn="just">
                        <a:lnSpc>
                          <a:spcPct val="150000"/>
                        </a:lnSpc>
                      </a:pPr>
                      <a:r>
                        <a:rPr b="0" lang="hr-HR" sz="1100" spc="-1" strike="noStrike">
                          <a:solidFill>
                            <a:srgbClr val="000000"/>
                          </a:solidFill>
                          <a:latin typeface="Calibri"/>
                        </a:rPr>
                        <a:t>Vizualni utjecaj, neograničena skala za odgovor</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lIns="34920" rIns="34920">
                      <a:noAutofit/>
                    </a:bodyPr>
                    <a:p>
                      <a:pPr algn="just">
                        <a:lnSpc>
                          <a:spcPct val="150000"/>
                        </a:lnSpc>
                      </a:pPr>
                      <a:r>
                        <a:rPr b="0" lang="hr-HR" sz="1100" spc="-1" strike="noStrike">
                          <a:solidFill>
                            <a:srgbClr val="000000"/>
                          </a:solidFill>
                          <a:latin typeface="Calibri"/>
                        </a:rPr>
                        <a:t>Nema standardnih odgovora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r>
              <a:tr h="559080">
                <a:tc>
                  <a:txBody>
                    <a:bodyPr lIns="34920" rIns="34920">
                      <a:noAutofit/>
                    </a:bodyPr>
                    <a:p>
                      <a:pPr algn="just">
                        <a:lnSpc>
                          <a:spcPct val="150000"/>
                        </a:lnSpc>
                      </a:pPr>
                      <a:r>
                        <a:rPr b="1" lang="hr-HR" sz="1100" spc="-1" strike="noStrike">
                          <a:solidFill>
                            <a:srgbClr val="ffffff"/>
                          </a:solidFill>
                          <a:latin typeface="Calibri"/>
                        </a:rPr>
                        <a:t>Grafička skala s kategorijama odgovora u slikama</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e48312"/>
                    </a:solidFill>
                  </a:tcPr>
                </a:tc>
                <a:tc>
                  <a:txBody>
                    <a:bodyPr lIns="34920" rIns="34920">
                      <a:noAutofit/>
                    </a:bodyPr>
                    <a:p>
                      <a:pPr algn="just">
                        <a:lnSpc>
                          <a:spcPct val="150000"/>
                        </a:lnSpc>
                      </a:pPr>
                      <a:r>
                        <a:rPr b="0" lang="hr-HR" sz="1100" spc="-1" strike="noStrike">
                          <a:solidFill>
                            <a:srgbClr val="000000"/>
                          </a:solidFill>
                          <a:latin typeface="Calibri"/>
                        </a:rPr>
                        <a:t>Izabrati vizualnu sliku</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lIns="34920" rIns="34920">
                      <a:noAutofit/>
                    </a:bodyPr>
                    <a:p>
                      <a:pPr algn="just">
                        <a:lnSpc>
                          <a:spcPct val="150000"/>
                        </a:lnSpc>
                      </a:pPr>
                      <a:r>
                        <a:rPr b="0" lang="hr-HR" sz="1100" spc="-1" strike="noStrike">
                          <a:solidFill>
                            <a:srgbClr val="000000"/>
                          </a:solidFill>
                          <a:latin typeface="Calibri"/>
                        </a:rPr>
                        <a:t>Vizualni utjecaj, laka za loše čitaoce</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c>
                  <a:txBody>
                    <a:bodyPr lIns="34920" rIns="34920">
                      <a:noAutofit/>
                    </a:bodyPr>
                    <a:p>
                      <a:pPr algn="just">
                        <a:lnSpc>
                          <a:spcPct val="150000"/>
                        </a:lnSpc>
                      </a:pPr>
                      <a:r>
                        <a:rPr b="0" lang="hr-HR" sz="1100" spc="-1" strike="noStrike">
                          <a:solidFill>
                            <a:srgbClr val="000000"/>
                          </a:solidFill>
                          <a:latin typeface="Calibri"/>
                        </a:rPr>
                        <a:t>Teško je odrediti verbalno objašnjenje za odgovor</a:t>
                      </a:r>
                      <a:endParaRPr b="0" lang="hr-HR" sz="1100" spc="-1" strike="noStrike">
                        <a:latin typeface="Arial"/>
                      </a:endParaRPr>
                    </a:p>
                  </a:txBody>
                  <a:tcPr marL="34920" marR="34920">
                    <a:lnL w="12240">
                      <a:solidFill>
                        <a:srgbClr val="ffffff"/>
                      </a:solidFill>
                    </a:lnL>
                    <a:lnR w="12240">
                      <a:solidFill>
                        <a:srgbClr val="ffffff"/>
                      </a:solidFill>
                    </a:lnR>
                    <a:lnT w="12240">
                      <a:solidFill>
                        <a:srgbClr val="ffffff"/>
                      </a:solidFill>
                    </a:lnT>
                    <a:lnB w="12240">
                      <a:solidFill>
                        <a:srgbClr val="ffffff"/>
                      </a:solidFill>
                    </a:lnB>
                    <a:solidFill>
                      <a:srgbClr val="f4d8cc"/>
                    </a:solidFill>
                  </a:tcPr>
                </a:tc>
              </a:tr>
            </a:tbl>
          </a:graphicData>
        </a:graphic>
      </p:graphicFrame>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CustomShape 1"/>
          <p:cNvSpPr/>
          <p:nvPr/>
        </p:nvSpPr>
        <p:spPr>
          <a:xfrm>
            <a:off x="152280" y="286920"/>
            <a:ext cx="8686440" cy="12362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hr-HR" sz="4600" spc="-1" strike="noStrike">
                <a:solidFill>
                  <a:srgbClr val="a5300f"/>
                </a:solidFill>
                <a:latin typeface="Trebuchet MS"/>
              </a:rPr>
              <a:t>Prednosti i nedostaci audio-snimanja</a:t>
            </a:r>
            <a:endParaRPr b="0" lang="hr-HR" sz="4600" spc="-1" strike="noStrike">
              <a:latin typeface="Arial"/>
            </a:endParaRPr>
          </a:p>
        </p:txBody>
      </p:sp>
      <p:graphicFrame>
        <p:nvGraphicFramePr>
          <p:cNvPr id="600" name="Table 2"/>
          <p:cNvGraphicFramePr/>
          <p:nvPr/>
        </p:nvGraphicFramePr>
        <p:xfrm>
          <a:off x="609480" y="1981080"/>
          <a:ext cx="8153280" cy="3978000"/>
        </p:xfrm>
        <a:graphic>
          <a:graphicData uri="http://schemas.openxmlformats.org/drawingml/2006/table">
            <a:tbl>
              <a:tblPr/>
              <a:tblGrid>
                <a:gridCol w="4073760"/>
                <a:gridCol w="4079880"/>
              </a:tblGrid>
              <a:tr h="449280">
                <a:tc>
                  <a:txBody>
                    <a:bodyPr lIns="90000" rIns="90000">
                      <a:noAutofit/>
                    </a:bodyPr>
                    <a:p>
                      <a:pPr algn="ctr">
                        <a:lnSpc>
                          <a:spcPct val="100000"/>
                        </a:lnSpc>
                      </a:pPr>
                      <a:r>
                        <a:rPr b="1" lang="hr-HR" sz="1400" spc="-1" strike="noStrike">
                          <a:latin typeface="Times New Roman"/>
                          <a:ea typeface="MS Mincho"/>
                        </a:rPr>
                        <a:t>Prednosti</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gn="ctr">
                        <a:lnSpc>
                          <a:spcPct val="100000"/>
                        </a:lnSpc>
                      </a:pPr>
                      <a:r>
                        <a:rPr b="1" lang="hr-HR" sz="1400" spc="-1" strike="noStrike">
                          <a:latin typeface="Times New Roman"/>
                          <a:ea typeface="MS Mincho"/>
                        </a:rPr>
                        <a:t>Nedostaci</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727200">
                <a:tc>
                  <a:txBody>
                    <a:bodyPr lIns="90000" rIns="90000">
                      <a:noAutofit/>
                    </a:bodyPr>
                    <a:p>
                      <a:pPr>
                        <a:lnSpc>
                          <a:spcPct val="100000"/>
                        </a:lnSpc>
                      </a:pPr>
                      <a:r>
                        <a:rPr b="0" lang="hr-HR" sz="1400" spc="-1" strike="noStrike">
                          <a:latin typeface="Times New Roman"/>
                          <a:ea typeface="MS Mincho"/>
                        </a:rPr>
                        <a:t>Omogućava ispitivaču da se koncentrira na postavljanje pitanja i aktivno slušanje</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400" spc="-1" strike="noStrike">
                          <a:latin typeface="Times New Roman"/>
                          <a:ea typeface="MS Mincho"/>
                        </a:rPr>
                        <a:t>Može štetno utjecati na vezu ispitanika i ispitivača</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1006560">
                <a:tc>
                  <a:txBody>
                    <a:bodyPr lIns="90000" rIns="90000">
                      <a:noAutofit/>
                    </a:bodyPr>
                    <a:p>
                      <a:pPr>
                        <a:lnSpc>
                          <a:spcPct val="100000"/>
                        </a:lnSpc>
                      </a:pPr>
                      <a:r>
                        <a:rPr b="0" lang="hr-HR" sz="1400" spc="-1" strike="noStrike">
                          <a:latin typeface="Times New Roman"/>
                          <a:ea typeface="MS Mincho"/>
                        </a:rPr>
                        <a:t>Omogućava snimanje pitanja koja su posebno formulirana za određeni intervju te se kasnije mogu ponovno upotrijebiti</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400" spc="-1" strike="noStrike">
                          <a:latin typeface="Times New Roman"/>
                          <a:ea typeface="MS Mincho"/>
                        </a:rPr>
                        <a:t>Može ugroziti davanje odgovora i smanjiti pouzdanost</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447480">
                <a:tc>
                  <a:txBody>
                    <a:bodyPr lIns="90000" rIns="90000">
                      <a:noAutofit/>
                    </a:bodyPr>
                    <a:p>
                      <a:pPr>
                        <a:lnSpc>
                          <a:spcPct val="100000"/>
                        </a:lnSpc>
                      </a:pPr>
                      <a:r>
                        <a:rPr b="0" lang="hr-HR" sz="1400" spc="-1" strike="noStrike">
                          <a:latin typeface="Times New Roman"/>
                          <a:ea typeface="MS Mincho"/>
                        </a:rPr>
                        <a:t>Možete preslušavati intervju</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oAutofit/>
                    </a:bodyPr>
                    <a:p>
                      <a:pPr>
                        <a:lnSpc>
                          <a:spcPct val="100000"/>
                        </a:lnSpc>
                      </a:pPr>
                      <a:r>
                        <a:rPr b="0" lang="hr-HR" sz="1400" spc="-1" strike="noStrike">
                          <a:latin typeface="Times New Roman"/>
                          <a:ea typeface="MS Mincho"/>
                        </a:rPr>
                        <a:t>Mogućnost tehničkih problema</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449280">
                <a:tc>
                  <a:txBody>
                    <a:bodyPr lIns="90000" rIns="90000">
                      <a:noAutofit/>
                    </a:bodyPr>
                    <a:p>
                      <a:pPr>
                        <a:lnSpc>
                          <a:spcPct val="100000"/>
                        </a:lnSpc>
                      </a:pPr>
                      <a:r>
                        <a:rPr b="0" lang="hr-HR" sz="1400" spc="-1" strike="noStrike">
                          <a:latin typeface="Times New Roman"/>
                          <a:ea typeface="MS Mincho"/>
                        </a:rPr>
                        <a:t>Dobivaju se točni i nepristrani odgovori</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rowSpan="3">
                  <a:txBody>
                    <a:bodyPr lIns="90000" rIns="90000">
                      <a:noAutofit/>
                    </a:bodyPr>
                    <a:p>
                      <a:pPr>
                        <a:lnSpc>
                          <a:spcPct val="100000"/>
                        </a:lnSpc>
                      </a:pPr>
                      <a:r>
                        <a:rPr b="0" lang="hr-HR" sz="1400" spc="-1" strike="noStrike">
                          <a:latin typeface="Times New Roman"/>
                          <a:ea typeface="MS Mincho"/>
                        </a:rPr>
                        <a:t>Vrijeme potrebno za transkript</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r>
              <a:tr h="449280">
                <a:tc>
                  <a:txBody>
                    <a:bodyPr lIns="90000" rIns="90000">
                      <a:noAutofit/>
                    </a:bodyPr>
                    <a:p>
                      <a:pPr>
                        <a:lnSpc>
                          <a:spcPct val="100000"/>
                        </a:lnSpc>
                      </a:pPr>
                      <a:r>
                        <a:rPr b="0" lang="hr-HR" sz="1400" spc="-1" strike="noStrike">
                          <a:latin typeface="Times New Roman"/>
                          <a:ea typeface="MS Mincho"/>
                        </a:rPr>
                        <a:t>Možete točno citirati ukoliko je potrebno</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vMerge="1">
                  <a:tcPr marL="90000" marR="90000">
                    <a:solidFill>
                      <a:srgbClr val="729fcf"/>
                    </a:solidFill>
                  </a:tcPr>
                </a:tc>
              </a:tr>
              <a:tr h="449280">
                <a:tc>
                  <a:txBody>
                    <a:bodyPr lIns="90000" rIns="90000">
                      <a:noAutofit/>
                    </a:bodyPr>
                    <a:p>
                      <a:pPr>
                        <a:lnSpc>
                          <a:spcPct val="100000"/>
                        </a:lnSpc>
                      </a:pPr>
                      <a:r>
                        <a:rPr b="0" lang="hr-HR" sz="1400" spc="-1" strike="noStrike">
                          <a:latin typeface="Times New Roman"/>
                          <a:ea typeface="MS Mincho"/>
                        </a:rPr>
                        <a:t>Trajni snimak koji i ostali mogu koristiti</a:t>
                      </a:r>
                      <a:endParaRPr b="0" lang="hr-HR" sz="1400" spc="-1" strike="noStrike">
                        <a:latin typeface="Arial"/>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vMerge="1">
                  <a:tcPr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CustomShape 1"/>
          <p:cNvSpPr/>
          <p:nvPr/>
        </p:nvSpPr>
        <p:spPr>
          <a:xfrm>
            <a:off x="1100520" y="4553640"/>
            <a:ext cx="10057680" cy="114228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199"/>
              </a:spcBef>
              <a:spcAft>
                <a:spcPts val="201"/>
              </a:spcAft>
            </a:pPr>
            <a:r>
              <a:rPr b="0" lang="hr-HR" sz="3200" spc="-52" strike="noStrike">
                <a:solidFill>
                  <a:srgbClr val="404040"/>
                </a:solidFill>
                <a:latin typeface="Calibri Light"/>
              </a:rPr>
              <a:t>Predavanje – operacionalizacija iz materijala redovnih studenata</a:t>
            </a: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CustomShape 1"/>
          <p:cNvSpPr/>
          <p:nvPr/>
        </p:nvSpPr>
        <p:spPr>
          <a:xfrm>
            <a:off x="1097280" y="758880"/>
            <a:ext cx="10057680" cy="356544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8000" spc="-52" strike="noStrike">
                <a:solidFill>
                  <a:srgbClr val="262626"/>
                </a:solidFill>
                <a:latin typeface="Calibri Light"/>
              </a:rPr>
              <a:t>Javni nastup</a:t>
            </a:r>
            <a:endParaRPr b="0" lang="hr-HR" sz="8000" spc="-1" strike="noStrike">
              <a:latin typeface="Arial"/>
            </a:endParaRPr>
          </a:p>
        </p:txBody>
      </p:sp>
      <p:sp>
        <p:nvSpPr>
          <p:cNvPr id="603" name="CustomShape 2"/>
          <p:cNvSpPr/>
          <p:nvPr/>
        </p:nvSpPr>
        <p:spPr>
          <a:xfrm>
            <a:off x="1100160" y="4455720"/>
            <a:ext cx="10057680" cy="114228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199"/>
              </a:spcBef>
              <a:spcAft>
                <a:spcPts val="201"/>
              </a:spcAft>
            </a:pPr>
            <a:r>
              <a:rPr b="0" lang="hr-HR" sz="4800" spc="-52" strike="noStrike">
                <a:solidFill>
                  <a:srgbClr val="404040"/>
                </a:solidFill>
                <a:latin typeface="Calibri Light"/>
              </a:rPr>
              <a:t>Svi izvrsni govornici su nekada bili loši govornici. </a:t>
            </a:r>
            <a:r>
              <a:rPr b="0" lang="hr-HR" sz="1200" spc="-52" strike="noStrike">
                <a:solidFill>
                  <a:srgbClr val="404040"/>
                </a:solidFill>
                <a:latin typeface="Calibri Light"/>
              </a:rPr>
              <a:t>(Ralph Waldo Emerson)</a:t>
            </a: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Što je javni nastup?</a:t>
            </a:r>
            <a:endParaRPr b="0" lang="hr-HR" sz="4800" spc="-1" strike="noStrike">
              <a:latin typeface="Arial"/>
            </a:endParaRPr>
          </a:p>
        </p:txBody>
      </p:sp>
      <p:sp>
        <p:nvSpPr>
          <p:cNvPr id="605"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Obraćanje publici licem u lice</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Komuniciranje sa skupinom ljudi</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Javno slanje željene poruke</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Neuobičajena situacija za većinu</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Osjećaji? Problemi? Kako se pripremiti?</a:t>
            </a:r>
            <a:endParaRPr b="0" lang="hr-HR" sz="2000" spc="-1" strike="noStrike">
              <a:latin typeface="Arial"/>
            </a:endParaRPr>
          </a:p>
          <a:p>
            <a:pPr>
              <a:lnSpc>
                <a:spcPct val="90000"/>
              </a:lnSpc>
              <a:spcBef>
                <a:spcPts val="1199"/>
              </a:spcBef>
              <a:spcAft>
                <a:spcPts val="201"/>
              </a:spcAft>
            </a:pP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CustomShape 1"/>
          <p:cNvSpPr/>
          <p:nvPr/>
        </p:nvSpPr>
        <p:spPr>
          <a:xfrm>
            <a:off x="1097280" y="286560"/>
            <a:ext cx="10057680" cy="14500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hr-HR" sz="4800" spc="-52" strike="noStrike">
                <a:solidFill>
                  <a:srgbClr val="404040"/>
                </a:solidFill>
                <a:latin typeface="Calibri Light"/>
              </a:rPr>
              <a:t>Važni elementi prilikom javnog nastupa</a:t>
            </a:r>
            <a:endParaRPr b="0" lang="hr-HR" sz="4800" spc="-1" strike="noStrike">
              <a:latin typeface="Arial"/>
            </a:endParaRPr>
          </a:p>
        </p:txBody>
      </p:sp>
      <p:sp>
        <p:nvSpPr>
          <p:cNvPr id="607" name="CustomShape 2"/>
          <p:cNvSpPr/>
          <p:nvPr/>
        </p:nvSpPr>
        <p:spPr>
          <a:xfrm>
            <a:off x="1097280" y="1845720"/>
            <a:ext cx="10057680" cy="4022640"/>
          </a:xfrm>
          <a:prstGeom prst="rect">
            <a:avLst/>
          </a:prstGeom>
          <a:noFill/>
          <a:ln>
            <a:noFill/>
          </a:ln>
        </p:spPr>
        <p:style>
          <a:lnRef idx="0"/>
          <a:fillRef idx="0"/>
          <a:effectRef idx="0"/>
          <a:fontRef idx="minor"/>
        </p:style>
        <p:txBody>
          <a:bodyPr lIns="0" rIns="0" tIns="45000" bIns="45000">
            <a:noAutofit/>
          </a:bodyPr>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Govornik</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Poruka</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Kanal</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Publika</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Povratna informacija</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Interferencija</a:t>
            </a:r>
            <a:endParaRPr b="0" lang="hr-HR" sz="2000" spc="-1" strike="noStrike">
              <a:latin typeface="Arial"/>
            </a:endParaRPr>
          </a:p>
          <a:p>
            <a:pPr marL="91440" indent="-90720">
              <a:lnSpc>
                <a:spcPct val="90000"/>
              </a:lnSpc>
              <a:spcBef>
                <a:spcPts val="1199"/>
              </a:spcBef>
              <a:spcAft>
                <a:spcPts val="201"/>
              </a:spcAft>
              <a:buClr>
                <a:srgbClr val="e48312"/>
              </a:buClr>
              <a:buFont typeface="Courier New"/>
              <a:buChar char="o"/>
            </a:pPr>
            <a:r>
              <a:rPr b="0" lang="hr-HR" sz="2000" spc="-1" strike="noStrike">
                <a:solidFill>
                  <a:srgbClr val="404040"/>
                </a:solidFill>
                <a:latin typeface="Calibri"/>
              </a:rPr>
              <a:t> </a:t>
            </a:r>
            <a:r>
              <a:rPr b="0" lang="hr-HR" sz="2000" spc="-1" strike="noStrike">
                <a:solidFill>
                  <a:srgbClr val="404040"/>
                </a:solidFill>
                <a:latin typeface="Calibri"/>
              </a:rPr>
              <a:t>Situacija</a:t>
            </a:r>
            <a:endParaRPr b="0" lang="hr-HR"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431</TotalTime>
  <Application>LibreOffice/6.2.5.2$Windows_X86_64 LibreOffice_project/1ec314fa52f458adc18c4f025c545a4e8b22c159</Application>
  <Words>1944</Words>
  <Paragraphs>236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2019-10-10T11:32:57Z</dcterms:created>
  <dc:creator>Author</dc:creator>
  <dc:description/>
  <dc:language>hr-HR</dc:language>
  <cp:lastModifiedBy/>
  <dcterms:modified xsi:type="dcterms:W3CDTF">2021-12-24T14:32:53Z</dcterms:modified>
  <cp:revision>58</cp:revision>
  <dc:subject/>
  <dc:title>Ekonomska metodologija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28</vt:i4>
  </property>
</Properties>
</file>