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4129-3644-4411-A593-29688256D525}" type="datetimeFigureOut">
              <a:rPr lang="hr-HR" smtClean="0"/>
              <a:t>10.1.2021.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04E30-4784-4D7F-B2DF-799799640E0F}" type="slidenum">
              <a:rPr lang="hr-HR" smtClean="0"/>
              <a:t>‹#›</a:t>
            </a:fld>
            <a:endParaRPr lang="hr-H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2778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4129-3644-4411-A593-29688256D525}" type="datetimeFigureOut">
              <a:rPr lang="hr-HR" smtClean="0"/>
              <a:t>10.1.2021.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04E30-4784-4D7F-B2DF-799799640E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62000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4129-3644-4411-A593-29688256D525}" type="datetimeFigureOut">
              <a:rPr lang="hr-HR" smtClean="0"/>
              <a:t>10.1.2021.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04E30-4784-4D7F-B2DF-799799640E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1947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4129-3644-4411-A593-29688256D525}" type="datetimeFigureOut">
              <a:rPr lang="hr-HR" smtClean="0"/>
              <a:t>10.1.2021.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04E30-4784-4D7F-B2DF-799799640E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72279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4129-3644-4411-A593-29688256D525}" type="datetimeFigureOut">
              <a:rPr lang="hr-HR" smtClean="0"/>
              <a:t>10.1.2021.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04E30-4784-4D7F-B2DF-799799640E0F}" type="slidenum">
              <a:rPr lang="hr-HR" smtClean="0"/>
              <a:t>‹#›</a:t>
            </a:fld>
            <a:endParaRPr lang="hr-H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0836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4129-3644-4411-A593-29688256D525}" type="datetimeFigureOut">
              <a:rPr lang="hr-HR" smtClean="0"/>
              <a:t>10.1.2021.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04E30-4784-4D7F-B2DF-799799640E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42089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4129-3644-4411-A593-29688256D525}" type="datetimeFigureOut">
              <a:rPr lang="hr-HR" smtClean="0"/>
              <a:t>10.1.2021.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04E30-4784-4D7F-B2DF-799799640E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5579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4129-3644-4411-A593-29688256D525}" type="datetimeFigureOut">
              <a:rPr lang="hr-HR" smtClean="0"/>
              <a:t>10.1.2021.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04E30-4784-4D7F-B2DF-799799640E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51535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4129-3644-4411-A593-29688256D525}" type="datetimeFigureOut">
              <a:rPr lang="hr-HR" smtClean="0"/>
              <a:t>10.1.2021.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04E30-4784-4D7F-B2DF-799799640E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64948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0244129-3644-4411-A593-29688256D525}" type="datetimeFigureOut">
              <a:rPr lang="hr-HR" smtClean="0"/>
              <a:t>10.1.2021.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604E30-4784-4D7F-B2DF-799799640E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38446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4129-3644-4411-A593-29688256D525}" type="datetimeFigureOut">
              <a:rPr lang="hr-HR" smtClean="0"/>
              <a:t>10.1.2021.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04E30-4784-4D7F-B2DF-799799640E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32266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0244129-3644-4411-A593-29688256D525}" type="datetimeFigureOut">
              <a:rPr lang="hr-HR" smtClean="0"/>
              <a:t>10.1.2021.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9604E30-4784-4D7F-B2DF-799799640E0F}" type="slidenum">
              <a:rPr lang="hr-HR" smtClean="0"/>
              <a:t>‹#›</a:t>
            </a:fld>
            <a:endParaRPr lang="hr-H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9756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Word_Document1.docx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Document2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MJERENJE I OPERACIONALIZACIJA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err="1" smtClean="0"/>
              <a:t>Ak.god</a:t>
            </a:r>
            <a:r>
              <a:rPr lang="hr-HR" dirty="0" smtClean="0"/>
              <a:t>. </a:t>
            </a:r>
            <a:r>
              <a:rPr lang="hr-HR" dirty="0" smtClean="0"/>
              <a:t>2020./2021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59387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Skale ocjenjivanja (2)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u="sng" dirty="0" err="1" smtClean="0"/>
              <a:t>Likertova</a:t>
            </a:r>
            <a:r>
              <a:rPr lang="hr-HR" u="sng" dirty="0" smtClean="0"/>
              <a:t> skala</a:t>
            </a:r>
          </a:p>
          <a:p>
            <a:endParaRPr lang="hr-HR" dirty="0"/>
          </a:p>
          <a:p>
            <a:r>
              <a:rPr lang="hr-HR" u="sng" dirty="0" smtClean="0"/>
              <a:t>Semantički diferencijal</a:t>
            </a:r>
            <a:endParaRPr lang="hr-HR" u="sng" dirty="0"/>
          </a:p>
        </p:txBody>
      </p:sp>
      <p:sp>
        <p:nvSpPr>
          <p:cNvPr id="4" name="Rectangle 3"/>
          <p:cNvSpPr/>
          <p:nvPr/>
        </p:nvSpPr>
        <p:spPr>
          <a:xfrm>
            <a:off x="1051775" y="3646542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hr-H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Niske cijene          __ __ __ __ __ __ __ Visoke cijene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hr-H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Ugodna atmosfera __ __ __ __ __ __ __ Neugodna atmosfera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hr-H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Moderan                __ __ __ __ __ __ __ Staromodan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hr-H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hr-H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918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Skale ocjenjivanja (3)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u="sng" dirty="0" smtClean="0"/>
              <a:t>Slikovni profil </a:t>
            </a:r>
            <a:r>
              <a:rPr lang="hr-HR" dirty="0" smtClean="0"/>
              <a:t>prema semantičkom diferencijalu</a:t>
            </a:r>
          </a:p>
          <a:p>
            <a:endParaRPr lang="hr-HR" dirty="0"/>
          </a:p>
          <a:p>
            <a:r>
              <a:rPr lang="hr-HR" u="sng" dirty="0" smtClean="0"/>
              <a:t>Numerička skala</a:t>
            </a:r>
            <a:endParaRPr lang="hr-HR" u="sng" dirty="0"/>
          </a:p>
        </p:txBody>
      </p:sp>
      <p:pic>
        <p:nvPicPr>
          <p:cNvPr id="3074" name="Picture 2" descr="http://edupoint.carnet.hr/casopis/broj-16/clanak-01/index_files/image00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2694" y="423862"/>
            <a:ext cx="4108891" cy="6298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678287" y="3573316"/>
            <a:ext cx="72937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hr-H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Nakon jednogodišnjeg korištenja, molimo Vas da odgovorite koliko ste zadovoljni svojim </a:t>
            </a:r>
            <a:r>
              <a:rPr lang="hr-HR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Chevrolet</a:t>
            </a:r>
            <a:r>
              <a:rPr lang="hr-H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r-HR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Cruze</a:t>
            </a:r>
            <a:r>
              <a:rPr lang="hr-H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automobilom?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hr-H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hr-H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Ekstremno nezadovoljan  1  2  3  4  5  6  7  Ekstremno zadovoljan</a:t>
            </a:r>
            <a:endParaRPr lang="hr-H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584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Skale ocjenjivanja (4)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u="sng" dirty="0" err="1" smtClean="0"/>
              <a:t>Stapelova</a:t>
            </a:r>
            <a:r>
              <a:rPr lang="hr-HR" u="sng" dirty="0" smtClean="0"/>
              <a:t> skala</a:t>
            </a:r>
            <a:endParaRPr lang="hr-HR" u="sng" dirty="0"/>
          </a:p>
        </p:txBody>
      </p:sp>
      <p:sp>
        <p:nvSpPr>
          <p:cNvPr id="4" name="Rectangle 3"/>
          <p:cNvSpPr/>
          <p:nvPr/>
        </p:nvSpPr>
        <p:spPr>
          <a:xfrm>
            <a:off x="1026017" y="2348531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hr-H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Označite razinu prijateljskog stava kolega s kojima svakodnevno radite.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hr-H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hr-H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+3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hr-H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+2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hr-H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+1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hr-H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Prijateljski nastrojeni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hr-H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-1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hr-H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-2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hr-H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-3</a:t>
            </a:r>
            <a:endParaRPr lang="hr-H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3865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Skale ocjenjivanja (5)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u="sng" dirty="0" smtClean="0"/>
              <a:t>Skala konstantne sume</a:t>
            </a:r>
            <a:endParaRPr lang="hr-HR" u="sng" dirty="0"/>
          </a:p>
        </p:txBody>
      </p:sp>
      <p:sp>
        <p:nvSpPr>
          <p:cNvPr id="4" name="Rectangle 3"/>
          <p:cNvSpPr/>
          <p:nvPr/>
        </p:nvSpPr>
        <p:spPr>
          <a:xfrm>
            <a:off x="1244958" y="2636928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hr-H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Podijelite 100 bodova na sljedeće karakteristike poštanske službe prema tome koliko Vam je važna svaka od karakteristika prilikom odabira poštanske službe.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hr-HR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hr-H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_______ Točno navođenje informacija na računu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hr-H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_______ Paket nije oštećen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hr-H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_______ Pošiljka je stigla kada je rečeno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hr-H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_______ Niska cijena</a:t>
            </a:r>
            <a:endParaRPr lang="hr-H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5445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Skale ocjenjivanja (6)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u="sng" dirty="0" smtClean="0"/>
              <a:t>Grafička skala </a:t>
            </a:r>
          </a:p>
          <a:p>
            <a:endParaRPr lang="hr-HR" u="sng" dirty="0"/>
          </a:p>
          <a:p>
            <a:endParaRPr lang="hr-HR" u="sng" dirty="0" smtClean="0"/>
          </a:p>
          <a:p>
            <a:endParaRPr lang="hr-HR" u="sng" dirty="0"/>
          </a:p>
          <a:p>
            <a:endParaRPr lang="hr-HR" u="sng" dirty="0" smtClean="0"/>
          </a:p>
          <a:p>
            <a:endParaRPr lang="hr-HR" u="sng" dirty="0"/>
          </a:p>
          <a:p>
            <a:endParaRPr lang="hr-HR" u="sng" dirty="0" smtClean="0"/>
          </a:p>
          <a:p>
            <a:r>
              <a:rPr lang="hr-HR" u="sng" dirty="0" smtClean="0"/>
              <a:t>Varijacija grafičke skale – skala ljestava ili skala za djecu</a:t>
            </a:r>
            <a:endParaRPr lang="hr-HR" u="sng" dirty="0"/>
          </a:p>
        </p:txBody>
      </p:sp>
      <p:sp>
        <p:nvSpPr>
          <p:cNvPr id="4" name="Rectangle 3"/>
          <p:cNvSpPr/>
          <p:nvPr/>
        </p:nvSpPr>
        <p:spPr>
          <a:xfrm>
            <a:off x="639650" y="2464441"/>
            <a:ext cx="907101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hr-HR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Molimo ocijenite svaki atribut ovisno o tome koliko Vam je važan na način da stavite X na horizontalnu liniju odnosno na mjesto koje najviše odgovara Vašim osjećajima.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hr-HR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hr-HR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Udobnost sjedenja	       Nije važno ______________________ Vrlo važno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hr-HR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Serviranje jela tijekom leta    Nije važno ______________________ Vrlo važno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hr-HR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Cijena leta 		      Nije važno ______________________ Vrlo važno  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9194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Skale ocjenjivanja (7)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u="sng" dirty="0" err="1" smtClean="0"/>
              <a:t>Thurstonova</a:t>
            </a:r>
            <a:r>
              <a:rPr lang="hr-HR" u="sng" dirty="0" smtClean="0"/>
              <a:t> skala </a:t>
            </a:r>
            <a:r>
              <a:rPr lang="hr-HR" dirty="0" smtClean="0"/>
              <a:t>- dvofazna</a:t>
            </a:r>
            <a:endParaRPr lang="hr-H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10092"/>
              </p:ext>
            </p:extLst>
          </p:nvPr>
        </p:nvGraphicFramePr>
        <p:xfrm>
          <a:off x="477592" y="2506662"/>
          <a:ext cx="10515601" cy="43513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30499"/>
                <a:gridCol w="2310767"/>
                <a:gridCol w="3087600"/>
                <a:gridCol w="2786735"/>
              </a:tblGrid>
              <a:tr h="28073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Mjera ocjenjivanja</a:t>
                      </a:r>
                      <a:endParaRPr lang="hr-H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091" marR="350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Ispitanici moraju</a:t>
                      </a:r>
                      <a:endParaRPr lang="hr-H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091" marR="350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Prednosti</a:t>
                      </a:r>
                      <a:endParaRPr lang="hr-H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091" marR="350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Nedostaci</a:t>
                      </a:r>
                      <a:endParaRPr lang="hr-H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091" marR="35091" marT="0" marB="0"/>
                </a:tc>
              </a:tr>
              <a:tr h="70182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Kategorijska skala</a:t>
                      </a:r>
                      <a:endParaRPr lang="hr-H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091" marR="350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Odrediti kategoriju odgovora</a:t>
                      </a:r>
                      <a:endParaRPr lang="hr-H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091" marR="350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Fleksibilna, laka za odgovaranje</a:t>
                      </a:r>
                      <a:endParaRPr lang="hr-H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091" marR="350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Stavke mogu biti dvosmislene, malo kategorija, samo velike razlike se mogu činiti</a:t>
                      </a:r>
                      <a:endParaRPr lang="hr-H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091" marR="35091" marT="0" marB="0"/>
                </a:tc>
              </a:tr>
              <a:tr h="42109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Likertova skala</a:t>
                      </a:r>
                      <a:endParaRPr lang="hr-H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091" marR="350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Ocijeniti izjavu na skali slaganja</a:t>
                      </a:r>
                      <a:endParaRPr lang="hr-H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091" marR="350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Najjednostavnija skala za konstruiranje</a:t>
                      </a:r>
                      <a:endParaRPr lang="hr-H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091" marR="350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Teško je ocijeniti što konačna vrijednost znači</a:t>
                      </a:r>
                      <a:endParaRPr lang="hr-H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091" marR="35091" marT="0" marB="0"/>
                </a:tc>
              </a:tr>
              <a:tr h="70182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Semantički diferencijal i numeričke skale</a:t>
                      </a:r>
                      <a:endParaRPr lang="hr-H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091" marR="350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Odrediti točku između bipolarnih pridjeva</a:t>
                      </a:r>
                      <a:endParaRPr lang="hr-H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091" marR="350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Laka za konstruiranje, postoje norme za usporedbu</a:t>
                      </a:r>
                      <a:endParaRPr lang="hr-H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091" marR="350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Potrebno je pronaći bipolarne pridjeve, podaci mogu biti ordinalni ali ne i intervalni</a:t>
                      </a:r>
                      <a:endParaRPr lang="hr-H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091" marR="35091" marT="0" marB="0"/>
                </a:tc>
              </a:tr>
              <a:tr h="56146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Stapelova skala</a:t>
                      </a:r>
                      <a:endParaRPr lang="hr-H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091" marR="350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Odrediti točku na skali s jednim pridjevom u sredini</a:t>
                      </a:r>
                      <a:endParaRPr lang="hr-H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091" marR="350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Lakše za konstruirati negoli semantički diferencijal, laka za administriranje</a:t>
                      </a:r>
                      <a:endParaRPr lang="hr-H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091" marR="350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Krajnje vrijednosti su numeričke, nisu verbalne</a:t>
                      </a:r>
                      <a:endParaRPr lang="hr-H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091" marR="35091" marT="0" marB="0"/>
                </a:tc>
              </a:tr>
              <a:tr h="70182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Skala konstantne sume</a:t>
                      </a:r>
                      <a:endParaRPr lang="hr-H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091" marR="350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Podijeliti konstantnu sumu između alternativa odgovora</a:t>
                      </a:r>
                      <a:endParaRPr lang="hr-H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091" marR="350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Jednaka intervalnoj skali</a:t>
                      </a:r>
                      <a:endParaRPr lang="hr-H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091" marR="350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Teška za ispitanike s niskim stupnjem obrazovanja</a:t>
                      </a:r>
                      <a:endParaRPr lang="hr-H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091" marR="35091" marT="0" marB="0"/>
                </a:tc>
              </a:tr>
              <a:tr h="42109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Grafička skala</a:t>
                      </a:r>
                      <a:endParaRPr lang="hr-H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091" marR="350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Odrediti točku na danome kontinuumu</a:t>
                      </a:r>
                      <a:endParaRPr lang="hr-H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091" marR="350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Vizualni utjecaj, neograničena skala za odgovor</a:t>
                      </a:r>
                      <a:endParaRPr lang="hr-H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091" marR="350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Nema standardnih odgovora</a:t>
                      </a:r>
                      <a:endParaRPr lang="hr-H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091" marR="35091" marT="0" marB="0"/>
                </a:tc>
              </a:tr>
              <a:tr h="56146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Grafička skala s kategorijama odgovora u slikama</a:t>
                      </a:r>
                      <a:endParaRPr lang="hr-H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091" marR="350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Izabrati vizualnu sliku</a:t>
                      </a:r>
                      <a:endParaRPr lang="hr-H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091" marR="350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Vizualni utjecaj, laka za loše čitaoce</a:t>
                      </a:r>
                      <a:endParaRPr lang="hr-H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091" marR="350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Teško je odrediti verbalno objašnjenje za odgovor</a:t>
                      </a:r>
                      <a:endParaRPr lang="hr-H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091" marR="3509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12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 IZ PRAKSE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Menadžer poduzeća koje prodaje industrijske proizvode</a:t>
            </a:r>
          </a:p>
          <a:p>
            <a:r>
              <a:rPr lang="hr-HR" dirty="0" smtClean="0"/>
              <a:t>Rang zaposlenika</a:t>
            </a:r>
          </a:p>
          <a:p>
            <a:r>
              <a:rPr lang="hr-HR" dirty="0" smtClean="0"/>
              <a:t>Sastanak sa svim menadžerima</a:t>
            </a:r>
          </a:p>
          <a:p>
            <a:r>
              <a:rPr lang="hr-HR" dirty="0" smtClean="0"/>
              <a:t>CILJ: Kako ocijeniti zaposlenike?</a:t>
            </a:r>
          </a:p>
          <a:p>
            <a:r>
              <a:rPr lang="hr-HR" dirty="0" smtClean="0"/>
              <a:t>Količina prodanih proizvoda? Koliko je ugodna suradnja? Vjernost kompaniji?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47040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MJERENJE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Što želimo mjeriti i koja je svrha – neophodno </a:t>
            </a:r>
          </a:p>
          <a:p>
            <a:r>
              <a:rPr lang="hr-HR" dirty="0" smtClean="0"/>
              <a:t>Mjerenje – proces opisivanja svojstava fenomena koji nas interesira najčešće dodjeljivanjem numeričkih vrijednosti na pouzdan i valjan način</a:t>
            </a:r>
          </a:p>
          <a:p>
            <a:r>
              <a:rPr lang="hr-HR" dirty="0" smtClean="0"/>
              <a:t>Broje – informacija o svojstvu</a:t>
            </a:r>
          </a:p>
          <a:p>
            <a:r>
              <a:rPr lang="hr-HR" dirty="0" smtClean="0"/>
              <a:t>Primjer: ocjenjivanje studenata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88191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PRIMJER: OCJENJIVANJE STUDENATA</a:t>
            </a:r>
            <a:endParaRPr lang="hr-HR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3193243"/>
              </p:ext>
            </p:extLst>
          </p:nvPr>
        </p:nvGraphicFramePr>
        <p:xfrm>
          <a:off x="2807281" y="1847448"/>
          <a:ext cx="5289550" cy="447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Document" r:id="rId4" imgW="5299503" imgH="4477741" progId="Word.Document.12">
                  <p:embed/>
                </p:oleObj>
              </mc:Choice>
              <mc:Fallback>
                <p:oleObj name="Document" r:id="rId4" imgW="5299503" imgH="447774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07281" y="1847448"/>
                        <a:ext cx="5289550" cy="4475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6403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MJERENJE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Koncept – općenita ideja koja određuje nešto od značenja</a:t>
            </a:r>
          </a:p>
          <a:p>
            <a:r>
              <a:rPr lang="hr-HR" dirty="0" smtClean="0"/>
              <a:t>Dob; Obrazovanje; Broj djece u obitelji</a:t>
            </a:r>
          </a:p>
          <a:p>
            <a:r>
              <a:rPr lang="hr-HR" dirty="0" smtClean="0"/>
              <a:t>Lojalnost; Osobnost; Zadovoljstvo; Vrijednosti, Korporativna kultura</a:t>
            </a:r>
          </a:p>
          <a:p>
            <a:r>
              <a:rPr lang="hr-HR" dirty="0" smtClean="0"/>
              <a:t>Operacionalizacija – proces mjerenja koncepata, dodjeljivanje vrijednosti SKALAMA</a:t>
            </a:r>
          </a:p>
          <a:p>
            <a:r>
              <a:rPr lang="hr-HR" dirty="0" smtClean="0"/>
              <a:t>Skale – omogućavaju usporedbu, daju rang vrijednosti ovisno o varijanci</a:t>
            </a:r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3006766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Skale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Nominalna – kvalitativna skala</a:t>
            </a:r>
          </a:p>
          <a:p>
            <a:r>
              <a:rPr lang="hr-HR" dirty="0" err="1" smtClean="0"/>
              <a:t>Ordinalna</a:t>
            </a:r>
            <a:r>
              <a:rPr lang="hr-HR" dirty="0" smtClean="0"/>
              <a:t> – skala rangiranja</a:t>
            </a:r>
          </a:p>
          <a:p>
            <a:r>
              <a:rPr lang="hr-HR" dirty="0" smtClean="0"/>
              <a:t>Intervalna – informacija o kvantitativnim obilježjima, nije iskonska skala</a:t>
            </a:r>
          </a:p>
          <a:p>
            <a:r>
              <a:rPr lang="hr-HR" dirty="0" smtClean="0"/>
              <a:t>Omjerna – apsolutno značenje kvantitativnih razlika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57742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Kriteriji za kvalitetno mjerenje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Pouzdanost – interna konzistentnost mjere</a:t>
            </a:r>
          </a:p>
          <a:p>
            <a:r>
              <a:rPr lang="hr-HR" dirty="0" smtClean="0"/>
              <a:t>Preciznost – kako mjera procjenjuje koncept</a:t>
            </a:r>
          </a:p>
        </p:txBody>
      </p:sp>
    </p:spTree>
    <p:extLst>
      <p:ext uri="{BB962C8B-B14F-4D97-AF65-F5344CB8AC3E}">
        <p14:creationId xmlns:p14="http://schemas.microsoft.com/office/powerpoint/2010/main" val="4166794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MJERENJE STAVOVA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STAV – trajna odluka da se konzistentno odgovori na različite aspekte svijeta koja se sastoji od emotivne, kognitivne i bihevioralne komponente</a:t>
            </a:r>
          </a:p>
          <a:p>
            <a:r>
              <a:rPr lang="hr-HR" dirty="0" smtClean="0"/>
              <a:t>Nepostojanje konsenzusa oko mjerenja</a:t>
            </a:r>
          </a:p>
          <a:p>
            <a:r>
              <a:rPr lang="hr-HR" dirty="0" smtClean="0"/>
              <a:t>Rangiranje / Ocjenjivanje / Sortiranje / Izbor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47343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Skale ocjenjivanja (1)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u="sng" dirty="0" smtClean="0"/>
              <a:t>Nominalna skala </a:t>
            </a:r>
            <a:r>
              <a:rPr lang="hr-HR" dirty="0" smtClean="0"/>
              <a:t>– najjednostavniji oblik</a:t>
            </a:r>
          </a:p>
          <a:p>
            <a:r>
              <a:rPr lang="hr-HR" dirty="0" smtClean="0"/>
              <a:t>Stavovi imaju varijancu</a:t>
            </a:r>
          </a:p>
          <a:p>
            <a:endParaRPr lang="hr-HR" dirty="0"/>
          </a:p>
          <a:p>
            <a:r>
              <a:rPr lang="hr-HR" u="sng" dirty="0" smtClean="0"/>
              <a:t>Kategorijska skala</a:t>
            </a:r>
            <a:endParaRPr lang="hr-HR" u="sng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8719833"/>
              </p:ext>
            </p:extLst>
          </p:nvPr>
        </p:nvGraphicFramePr>
        <p:xfrm>
          <a:off x="978480" y="4268877"/>
          <a:ext cx="5924595" cy="107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Document" r:id="rId4" imgW="5289041" imgH="1075219" progId="Word.Document.12">
                  <p:embed/>
                </p:oleObj>
              </mc:Choice>
              <mc:Fallback>
                <p:oleObj name="Document" r:id="rId4" imgW="5289041" imgH="107521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78480" y="4268877"/>
                        <a:ext cx="5924595" cy="1074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633258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75</TotalTime>
  <Words>577</Words>
  <Application>Microsoft Office PowerPoint</Application>
  <PresentationFormat>Widescreen</PresentationFormat>
  <Paragraphs>119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Calibri Light</vt:lpstr>
      <vt:lpstr>Times New Roman</vt:lpstr>
      <vt:lpstr>Retrospect</vt:lpstr>
      <vt:lpstr>Document</vt:lpstr>
      <vt:lpstr>MJERENJE I OPERACIONALIZACIJA</vt:lpstr>
      <vt:lpstr>PRIMJER IZ PRAKSE</vt:lpstr>
      <vt:lpstr>MJERENJE</vt:lpstr>
      <vt:lpstr>PRIMJER: OCJENJIVANJE STUDENATA</vt:lpstr>
      <vt:lpstr>MJERENJE</vt:lpstr>
      <vt:lpstr>Skale</vt:lpstr>
      <vt:lpstr>Kriteriji za kvalitetno mjerenje</vt:lpstr>
      <vt:lpstr>MJERENJE STAVOVA</vt:lpstr>
      <vt:lpstr>Skale ocjenjivanja (1)</vt:lpstr>
      <vt:lpstr>Skale ocjenjivanja (2)</vt:lpstr>
      <vt:lpstr>Skale ocjenjivanja (3)</vt:lpstr>
      <vt:lpstr>Skale ocjenjivanja (4)</vt:lpstr>
      <vt:lpstr>Skale ocjenjivanja (5)</vt:lpstr>
      <vt:lpstr>Skale ocjenjivanja (6)</vt:lpstr>
      <vt:lpstr>Skale ocjenjivanja (7)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MJERENJE I OPERACIONALIZACIJA</dc:title>
  <dc:creator>Sanja</dc:creator>
  <cp:lastModifiedBy>Author</cp:lastModifiedBy>
  <cp:revision>11</cp:revision>
  <dcterms:created xsi:type="dcterms:W3CDTF">2015-01-09T09:06:09Z</dcterms:created>
  <dcterms:modified xsi:type="dcterms:W3CDTF">2021-01-10T11:27:03Z</dcterms:modified>
</cp:coreProperties>
</file>