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75" r:id="rId2"/>
    <p:sldId id="271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6" r:id="rId12"/>
    <p:sldId id="264" r:id="rId13"/>
    <p:sldId id="265" r:id="rId14"/>
    <p:sldId id="279" r:id="rId15"/>
    <p:sldId id="267" r:id="rId16"/>
    <p:sldId id="277" r:id="rId17"/>
    <p:sldId id="276" r:id="rId18"/>
    <p:sldId id="278" r:id="rId19"/>
    <p:sldId id="272" r:id="rId20"/>
    <p:sldId id="274" r:id="rId21"/>
    <p:sldId id="269" r:id="rId22"/>
    <p:sldId id="268" r:id="rId23"/>
    <p:sldId id="27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792" autoAdjust="0"/>
  </p:normalViewPr>
  <p:slideViewPr>
    <p:cSldViewPr snapToGrid="0">
      <p:cViewPr varScale="1">
        <p:scale>
          <a:sx n="67" d="100"/>
          <a:sy n="67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E1C36-5554-4B40-A1BE-DD3630C9728D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62EE18-F480-4784-BF40-3AADFBF16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981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 altLang="sr-Latn-RS" smtClean="0"/>
          </a:p>
        </p:txBody>
      </p:sp>
    </p:spTree>
    <p:extLst>
      <p:ext uri="{BB962C8B-B14F-4D97-AF65-F5344CB8AC3E}">
        <p14:creationId xmlns:p14="http://schemas.microsoft.com/office/powerpoint/2010/main" val="1451965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5D85B-19C4-476D-89EA-31EAD8FB10EE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7133-2B11-48CD-B958-154E4064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59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5D85B-19C4-476D-89EA-31EAD8FB10EE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7133-2B11-48CD-B958-154E4064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342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5D85B-19C4-476D-89EA-31EAD8FB10EE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7133-2B11-48CD-B958-154E40645DD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7554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5D85B-19C4-476D-89EA-31EAD8FB10EE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7133-2B11-48CD-B958-154E4064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4455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5D85B-19C4-476D-89EA-31EAD8FB10EE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7133-2B11-48CD-B958-154E40645DD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767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5D85B-19C4-476D-89EA-31EAD8FB10EE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7133-2B11-48CD-B958-154E4064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4598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5D85B-19C4-476D-89EA-31EAD8FB10EE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7133-2B11-48CD-B958-154E4064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024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5D85B-19C4-476D-89EA-31EAD8FB10EE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7133-2B11-48CD-B958-154E4064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43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5D85B-19C4-476D-89EA-31EAD8FB10EE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7133-2B11-48CD-B958-154E4064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24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5D85B-19C4-476D-89EA-31EAD8FB10EE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7133-2B11-48CD-B958-154E4064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06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5D85B-19C4-476D-89EA-31EAD8FB10EE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7133-2B11-48CD-B958-154E4064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844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5D85B-19C4-476D-89EA-31EAD8FB10EE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7133-2B11-48CD-B958-154E4064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218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5D85B-19C4-476D-89EA-31EAD8FB10EE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7133-2B11-48CD-B958-154E4064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185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5D85B-19C4-476D-89EA-31EAD8FB10EE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7133-2B11-48CD-B958-154E4064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11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5D85B-19C4-476D-89EA-31EAD8FB10EE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7133-2B11-48CD-B958-154E4064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169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5D85B-19C4-476D-89EA-31EAD8FB10EE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7133-2B11-48CD-B958-154E4064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529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5D85B-19C4-476D-89EA-31EAD8FB10EE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CFE7133-2B11-48CD-B958-154E4064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564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ethisforme.com/harvard-referencing" TargetMode="External"/><Relationship Id="rId2" Type="http://schemas.openxmlformats.org/officeDocument/2006/relationships/hyperlink" Target="http://www.chicagomanualofstyle.org/tools_citationguide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fet.unipu.hr/_download/repository/studosi-dokumenti/Naputak_o_seminarskom_radu.pdf" TargetMode="External"/><Relationship Id="rId3" Type="http://schemas.openxmlformats.org/officeDocument/2006/relationships/hyperlink" Target="https://www.unipu.hr/dokumenti" TargetMode="External"/><Relationship Id="rId7" Type="http://schemas.openxmlformats.org/officeDocument/2006/relationships/hyperlink" Target="https://www.unipu.hr/_download/repository/Zavrsetak/Pravilnik_o_izmjenama_i_dopunama_Pravilnika_o_zavrsnom_radu_i_koncertu_na_preddiplomskim_i_diplomskim_sveucilisnim_i_strucnim_studijima_10.5.2016.pdf" TargetMode="External"/><Relationship Id="rId2" Type="http://schemas.openxmlformats.org/officeDocument/2006/relationships/hyperlink" Target="https://fet.unipu.hr/fet/za_studente/dokument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nipu.hr/_download/repository/Zavrsetak/Pravilnik_o_izmjenama_i_dopunama_Pravilnika_o_zavrsnom_radu_koncertu_19.2.2016.pdf" TargetMode="External"/><Relationship Id="rId5" Type="http://schemas.openxmlformats.org/officeDocument/2006/relationships/hyperlink" Target="https://www.unipu.hr/_download/repository/Zavrsetak/Pravilnik_o_zavrsnom_radu-zavrsnom_koncertu_7.7.2015.pdf" TargetMode="External"/><Relationship Id="rId4" Type="http://schemas.openxmlformats.org/officeDocument/2006/relationships/hyperlink" Target="https://www.unipu.hr/_download/repository/2019-09-30-Pravilnik_o_zavrsnom_radu-zavrsnom_koncertu-procisceni_tekst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Do sada smo naučili…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400300"/>
            <a:ext cx="8596668" cy="3641062"/>
          </a:xfrm>
        </p:spPr>
        <p:txBody>
          <a:bodyPr/>
          <a:lstStyle/>
          <a:p>
            <a:r>
              <a:rPr lang="hr-HR" dirty="0" smtClean="0"/>
              <a:t>Temeljne pojmove iz metodologije</a:t>
            </a:r>
          </a:p>
          <a:p>
            <a:r>
              <a:rPr lang="hr-HR" dirty="0" smtClean="0"/>
              <a:t>Metodološkom pristupu u ekonomiji</a:t>
            </a:r>
          </a:p>
          <a:p>
            <a:r>
              <a:rPr lang="hr-HR" dirty="0" smtClean="0"/>
              <a:t>O povijesnom razvoju metodoloških pristupa</a:t>
            </a:r>
          </a:p>
          <a:p>
            <a:r>
              <a:rPr lang="hr-HR" dirty="0" smtClean="0"/>
              <a:t>O odabiru područja i teme istraživanja</a:t>
            </a:r>
          </a:p>
          <a:p>
            <a:r>
              <a:rPr lang="hr-HR" dirty="0" smtClean="0"/>
              <a:t>O formulaciji ciljeva i hipoteza istraživanja</a:t>
            </a:r>
          </a:p>
          <a:p>
            <a:r>
              <a:rPr lang="hr-HR" dirty="0" smtClean="0"/>
              <a:t>O konstrukciji teorije i odabiru varijabli za istraživanje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9637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Razrada </a:t>
            </a:r>
            <a:r>
              <a:rPr lang="hr-HR" dirty="0"/>
              <a:t>teme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Numeracija poglavlja i </a:t>
            </a:r>
            <a:r>
              <a:rPr lang="hr-HR" dirty="0" err="1"/>
              <a:t>podpoglavlja</a:t>
            </a:r>
            <a:endParaRPr lang="hr-HR" dirty="0"/>
          </a:p>
          <a:p>
            <a:r>
              <a:rPr lang="hr-HR" dirty="0"/>
              <a:t>Izgled paragrafa (američki i europski tip)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93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Pisanje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Neutralno obraćanje, pasivni oblik</a:t>
            </a:r>
          </a:p>
          <a:p>
            <a:r>
              <a:rPr lang="hr-HR" dirty="0"/>
              <a:t>Tablice, grafikoni, slike, sheme, fotografije,…</a:t>
            </a:r>
          </a:p>
          <a:p>
            <a:r>
              <a:rPr lang="hr-HR" dirty="0"/>
              <a:t>Fusnote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9175" y="3817281"/>
            <a:ext cx="4874302" cy="2132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05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Zaključak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Rezimiranje</a:t>
            </a:r>
          </a:p>
          <a:p>
            <a:r>
              <a:rPr lang="hr-HR" dirty="0"/>
              <a:t>Osvrt</a:t>
            </a:r>
          </a:p>
          <a:p>
            <a:r>
              <a:rPr lang="hr-HR" dirty="0"/>
              <a:t>Numeracija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841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Ne numerira se</a:t>
            </a:r>
          </a:p>
          <a:p>
            <a:r>
              <a:rPr lang="hr-HR" dirty="0"/>
              <a:t>Bibliografski izvori</a:t>
            </a:r>
          </a:p>
          <a:p>
            <a:r>
              <a:rPr lang="hr-HR" dirty="0"/>
              <a:t>Kategorije</a:t>
            </a:r>
          </a:p>
          <a:p>
            <a:r>
              <a:rPr lang="hr-HR" dirty="0"/>
              <a:t>Abecedni redoslijed prema prezimenu </a:t>
            </a:r>
            <a:r>
              <a:rPr lang="hr-HR" dirty="0" smtClean="0"/>
              <a:t>autora</a:t>
            </a:r>
          </a:p>
          <a:p>
            <a:endParaRPr lang="hr-HR" dirty="0"/>
          </a:p>
          <a:p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009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Tipovi navođenja 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tekstu</a:t>
            </a:r>
          </a:p>
          <a:p>
            <a:r>
              <a:rPr lang="hr-HR" dirty="0" smtClean="0"/>
              <a:t>Fusnote</a:t>
            </a:r>
          </a:p>
          <a:p>
            <a:r>
              <a:rPr lang="hr-HR" dirty="0" smtClean="0"/>
              <a:t>Završne bilješke (</a:t>
            </a:r>
            <a:r>
              <a:rPr lang="hr-HR" dirty="0" err="1" smtClean="0"/>
              <a:t>eng</a:t>
            </a:r>
            <a:r>
              <a:rPr lang="hr-HR" dirty="0" smtClean="0"/>
              <a:t>. </a:t>
            </a:r>
            <a:r>
              <a:rPr lang="hr-HR" i="1" dirty="0" err="1" smtClean="0"/>
              <a:t>Endnotes</a:t>
            </a:r>
            <a:r>
              <a:rPr lang="hr-HR" dirty="0" smtClean="0"/>
              <a:t>) – na kraju poglavlja ili na kraju rada</a:t>
            </a:r>
          </a:p>
          <a:p>
            <a:r>
              <a:rPr lang="hr-HR" dirty="0" smtClean="0"/>
              <a:t>Numeričko-abecedni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109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Navođenje 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CHICAGO</a:t>
            </a:r>
          </a:p>
          <a:p>
            <a:pPr lvl="1"/>
            <a:r>
              <a:rPr lang="hr-HR" dirty="0"/>
              <a:t>Fusnote</a:t>
            </a:r>
          </a:p>
          <a:p>
            <a:pPr lvl="1"/>
            <a:r>
              <a:rPr lang="hr-HR" dirty="0">
                <a:hlinkClick r:id="rId2"/>
              </a:rPr>
              <a:t>http://www.chicagomanualofstyle.org/tools_citationguide.html</a:t>
            </a:r>
            <a:r>
              <a:rPr lang="hr-HR" dirty="0"/>
              <a:t> </a:t>
            </a:r>
          </a:p>
          <a:p>
            <a:pPr lvl="1"/>
            <a:r>
              <a:rPr lang="hr-HR" dirty="0" err="1"/>
              <a:t>Loc.cit</a:t>
            </a:r>
            <a:r>
              <a:rPr lang="hr-HR" dirty="0"/>
              <a:t>./ ibidem / op.cit.</a:t>
            </a:r>
          </a:p>
          <a:p>
            <a:endParaRPr lang="hr-HR" dirty="0"/>
          </a:p>
          <a:p>
            <a:endParaRPr lang="hr-HR" dirty="0"/>
          </a:p>
          <a:p>
            <a:r>
              <a:rPr lang="hr-HR" dirty="0"/>
              <a:t>HARVARD</a:t>
            </a:r>
          </a:p>
          <a:p>
            <a:pPr lvl="1"/>
            <a:r>
              <a:rPr lang="hr-HR" dirty="0"/>
              <a:t>Reference u tekstu</a:t>
            </a:r>
          </a:p>
          <a:p>
            <a:pPr lvl="1"/>
            <a:r>
              <a:rPr lang="hr-HR" dirty="0">
                <a:hlinkClick r:id="rId3"/>
              </a:rPr>
              <a:t>http://www.citethisforme.com/harvard-referencing</a:t>
            </a:r>
            <a:r>
              <a:rPr lang="hr-H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40206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 referiranja – čikaški 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0458" y="6092371"/>
            <a:ext cx="4909079" cy="76562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r-HR" dirty="0" smtClean="0"/>
              <a:t>Izvadak iz knjige Zelenika, R., Metodologija i tehnologija izrade znanstvenog i stručnog djela, 4. izdanje, Ekonomski fakultet u Rijeci, Rijeka, 2000., str. 113.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1846" y="1144133"/>
            <a:ext cx="5566304" cy="4570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268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 referiranja – </a:t>
            </a:r>
            <a:r>
              <a:rPr lang="hr-HR" dirty="0" err="1" smtClean="0"/>
              <a:t>harvardski</a:t>
            </a:r>
            <a:r>
              <a:rPr lang="hr-HR" dirty="0" smtClean="0"/>
              <a:t> 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062" y="4561334"/>
            <a:ext cx="6377763" cy="116795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r-HR" dirty="0" smtClean="0"/>
              <a:t>Izvadak iz članka </a:t>
            </a:r>
            <a:r>
              <a:rPr lang="hr-HR" dirty="0" err="1" smtClean="0"/>
              <a:t>Krivačić</a:t>
            </a:r>
            <a:r>
              <a:rPr lang="hr-HR" dirty="0" smtClean="0"/>
              <a:t>, D., Janković, S., „Čimbenici </a:t>
            </a:r>
          </a:p>
          <a:p>
            <a:pPr marL="0" indent="0">
              <a:buNone/>
            </a:pPr>
            <a:r>
              <a:rPr lang="hr-HR" dirty="0" smtClean="0"/>
              <a:t>Izvještavanja o okolišu”, Ekonomski pregled, Vol. 71, No 4, 2020, </a:t>
            </a:r>
          </a:p>
          <a:p>
            <a:pPr marL="0" indent="0">
              <a:buNone/>
            </a:pPr>
            <a:r>
              <a:rPr lang="hr-HR" dirty="0" smtClean="0"/>
              <a:t>Str. 384.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201" y="1650762"/>
            <a:ext cx="6485483" cy="29105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3723" y="1557992"/>
            <a:ext cx="2540557" cy="6859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00" y="2280345"/>
            <a:ext cx="5356399" cy="82570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5600" y="3285123"/>
            <a:ext cx="5356399" cy="774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1172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Europski sustav pozivnih bilježaka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987" y="1642598"/>
            <a:ext cx="5686118" cy="5086815"/>
          </a:xfrm>
          <a:prstGeom prst="rect">
            <a:avLst/>
          </a:prstGeom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006696" y="6092371"/>
            <a:ext cx="4909079" cy="76562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r-HR" dirty="0" smtClean="0"/>
              <a:t>Izvadak iz knjige Zelenika, R., Metodologija i tehnologija izrade znanstvenog i stručnog djela, 4. izdanje, Ekonomski fakultet u Rijeci, Rijeka, 2000., str. 459.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917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Citiranje i parafraziranje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CITIRANJE</a:t>
            </a:r>
          </a:p>
          <a:p>
            <a:pPr lvl="1"/>
            <a:r>
              <a:rPr lang="hr-HR" dirty="0" smtClean="0"/>
              <a:t>Preuzimanje teksta od riječi do riječi</a:t>
            </a:r>
          </a:p>
          <a:p>
            <a:pPr lvl="1"/>
            <a:r>
              <a:rPr lang="hr-HR" dirty="0" smtClean="0"/>
              <a:t>Koristiti navodnike</a:t>
            </a:r>
          </a:p>
          <a:p>
            <a:pPr lvl="1"/>
            <a:r>
              <a:rPr lang="hr-HR" dirty="0" smtClean="0"/>
              <a:t>OBAVEZNO navesti izvor – autor, publikacija, broj stranica</a:t>
            </a:r>
            <a:endParaRPr lang="hr-HR" dirty="0"/>
          </a:p>
          <a:p>
            <a:endParaRPr lang="hr-HR" dirty="0" smtClean="0"/>
          </a:p>
          <a:p>
            <a:r>
              <a:rPr lang="hr-HR" dirty="0" smtClean="0"/>
              <a:t>PARAFRAZIRANJE</a:t>
            </a:r>
          </a:p>
          <a:p>
            <a:pPr lvl="1"/>
            <a:r>
              <a:rPr lang="hr-HR" dirty="0" smtClean="0"/>
              <a:t>Pojašnjavaju se tuđe ideje vlastitim jezikom, na </a:t>
            </a:r>
            <a:r>
              <a:rPr lang="hr-HR" u="sng" dirty="0" smtClean="0"/>
              <a:t>drugačiji </a:t>
            </a:r>
            <a:r>
              <a:rPr lang="hr-HR" dirty="0" smtClean="0"/>
              <a:t>način</a:t>
            </a:r>
          </a:p>
          <a:p>
            <a:pPr lvl="1"/>
            <a:r>
              <a:rPr lang="hr-HR" dirty="0" smtClean="0"/>
              <a:t>Ne preuzima se nečiji tekst od riječi do riječi</a:t>
            </a:r>
          </a:p>
          <a:p>
            <a:pPr lvl="1"/>
            <a:r>
              <a:rPr lang="hr-HR" dirty="0" smtClean="0"/>
              <a:t>Nisu potrebni </a:t>
            </a:r>
            <a:r>
              <a:rPr lang="hr-HR" dirty="0" smtClean="0"/>
              <a:t>navodnici</a:t>
            </a:r>
            <a:endParaRPr lang="hr-HR" dirty="0" smtClean="0"/>
          </a:p>
          <a:p>
            <a:pPr lvl="1"/>
            <a:r>
              <a:rPr lang="hr-HR" dirty="0" smtClean="0"/>
              <a:t>Uputno je navesti izvor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983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1992313" y="260351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9pPr>
          </a:lstStyle>
          <a:p>
            <a:pPr eaLnBrk="1" hangingPunct="1">
              <a:buSzPct val="100000"/>
            </a:pPr>
            <a:r>
              <a:rPr lang="sr-Latn-RS" altLang="sr-Latn-RS" sz="4200">
                <a:solidFill>
                  <a:srgbClr val="003399"/>
                </a:solidFill>
                <a:latin typeface="Garamond" panose="02020404030301010803" pitchFamily="18" charset="0"/>
              </a:rPr>
              <a:t>Pitanja</a:t>
            </a:r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1555750" y="1408113"/>
            <a:ext cx="82296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98463" indent="-398463">
              <a:tabLst>
                <a:tab pos="968375" algn="l"/>
                <a:tab pos="1882775" algn="l"/>
                <a:tab pos="2797175" algn="l"/>
                <a:tab pos="3711575" algn="l"/>
                <a:tab pos="4625975" algn="l"/>
                <a:tab pos="5540375" algn="l"/>
                <a:tab pos="6454775" algn="l"/>
                <a:tab pos="7369175" algn="l"/>
                <a:tab pos="8283575" algn="l"/>
                <a:tab pos="9197975" algn="l"/>
                <a:tab pos="101123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1pPr>
            <a:lvl2pPr marL="800100" indent="-342900">
              <a:tabLst>
                <a:tab pos="968375" algn="l"/>
                <a:tab pos="1882775" algn="l"/>
                <a:tab pos="2797175" algn="l"/>
                <a:tab pos="3711575" algn="l"/>
                <a:tab pos="4625975" algn="l"/>
                <a:tab pos="5540375" algn="l"/>
                <a:tab pos="6454775" algn="l"/>
                <a:tab pos="7369175" algn="l"/>
                <a:tab pos="8283575" algn="l"/>
                <a:tab pos="9197975" algn="l"/>
                <a:tab pos="101123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2pPr>
            <a:lvl3pPr>
              <a:tabLst>
                <a:tab pos="968375" algn="l"/>
                <a:tab pos="1882775" algn="l"/>
                <a:tab pos="2797175" algn="l"/>
                <a:tab pos="3711575" algn="l"/>
                <a:tab pos="4625975" algn="l"/>
                <a:tab pos="5540375" algn="l"/>
                <a:tab pos="6454775" algn="l"/>
                <a:tab pos="7369175" algn="l"/>
                <a:tab pos="8283575" algn="l"/>
                <a:tab pos="9197975" algn="l"/>
                <a:tab pos="101123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3pPr>
            <a:lvl4pPr>
              <a:tabLst>
                <a:tab pos="968375" algn="l"/>
                <a:tab pos="1882775" algn="l"/>
                <a:tab pos="2797175" algn="l"/>
                <a:tab pos="3711575" algn="l"/>
                <a:tab pos="4625975" algn="l"/>
                <a:tab pos="5540375" algn="l"/>
                <a:tab pos="6454775" algn="l"/>
                <a:tab pos="7369175" algn="l"/>
                <a:tab pos="8283575" algn="l"/>
                <a:tab pos="9197975" algn="l"/>
                <a:tab pos="101123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4pPr>
            <a:lvl5pPr>
              <a:tabLst>
                <a:tab pos="968375" algn="l"/>
                <a:tab pos="1882775" algn="l"/>
                <a:tab pos="2797175" algn="l"/>
                <a:tab pos="3711575" algn="l"/>
                <a:tab pos="4625975" algn="l"/>
                <a:tab pos="5540375" algn="l"/>
                <a:tab pos="6454775" algn="l"/>
                <a:tab pos="7369175" algn="l"/>
                <a:tab pos="8283575" algn="l"/>
                <a:tab pos="9197975" algn="l"/>
                <a:tab pos="101123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68375" algn="l"/>
                <a:tab pos="1882775" algn="l"/>
                <a:tab pos="2797175" algn="l"/>
                <a:tab pos="3711575" algn="l"/>
                <a:tab pos="4625975" algn="l"/>
                <a:tab pos="5540375" algn="l"/>
                <a:tab pos="6454775" algn="l"/>
                <a:tab pos="7369175" algn="l"/>
                <a:tab pos="8283575" algn="l"/>
                <a:tab pos="9197975" algn="l"/>
                <a:tab pos="101123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68375" algn="l"/>
                <a:tab pos="1882775" algn="l"/>
                <a:tab pos="2797175" algn="l"/>
                <a:tab pos="3711575" algn="l"/>
                <a:tab pos="4625975" algn="l"/>
                <a:tab pos="5540375" algn="l"/>
                <a:tab pos="6454775" algn="l"/>
                <a:tab pos="7369175" algn="l"/>
                <a:tab pos="8283575" algn="l"/>
                <a:tab pos="9197975" algn="l"/>
                <a:tab pos="101123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68375" algn="l"/>
                <a:tab pos="1882775" algn="l"/>
                <a:tab pos="2797175" algn="l"/>
                <a:tab pos="3711575" algn="l"/>
                <a:tab pos="4625975" algn="l"/>
                <a:tab pos="5540375" algn="l"/>
                <a:tab pos="6454775" algn="l"/>
                <a:tab pos="7369175" algn="l"/>
                <a:tab pos="8283575" algn="l"/>
                <a:tab pos="9197975" algn="l"/>
                <a:tab pos="101123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68375" algn="l"/>
                <a:tab pos="1882775" algn="l"/>
                <a:tab pos="2797175" algn="l"/>
                <a:tab pos="3711575" algn="l"/>
                <a:tab pos="4625975" algn="l"/>
                <a:tab pos="5540375" algn="l"/>
                <a:tab pos="6454775" algn="l"/>
                <a:tab pos="7369175" algn="l"/>
                <a:tab pos="8283575" algn="l"/>
                <a:tab pos="9197975" algn="l"/>
                <a:tab pos="101123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Droid Sans Fallback" charset="0"/>
                <a:cs typeface="Droid Sans Fallback" charset="0"/>
              </a:defRPr>
            </a:lvl9pPr>
          </a:lstStyle>
          <a:p>
            <a:pPr>
              <a:lnSpc>
                <a:spcPct val="90000"/>
              </a:lnSpc>
              <a:spcBef>
                <a:spcPts val="525"/>
              </a:spcBef>
              <a:buClr>
                <a:srgbClr val="009999"/>
              </a:buClr>
              <a:buSzPct val="65000"/>
              <a:buFont typeface="Times New Roman" panose="02020603050405020304" pitchFamily="18" charset="0"/>
              <a:buAutoNum type="arabicPeriod"/>
            </a:pPr>
            <a:r>
              <a:rPr lang="sr-Latn-RS" altLang="sr-Latn-RS" sz="2100">
                <a:solidFill>
                  <a:srgbClr val="000000"/>
                </a:solidFill>
              </a:rPr>
              <a:t>Zainteresirani ste za provođenje istraživanja o provođenju online nastave na fakultetima u uvjetima pandemije COVID-19. Zapišite tri istraživačka pitanja koja bi bila u skladu s istraživanjem.</a:t>
            </a:r>
          </a:p>
          <a:p>
            <a:pPr>
              <a:lnSpc>
                <a:spcPct val="90000"/>
              </a:lnSpc>
              <a:spcBef>
                <a:spcPts val="525"/>
              </a:spcBef>
              <a:buClr>
                <a:srgbClr val="009999"/>
              </a:buClr>
              <a:buSzPct val="65000"/>
              <a:buFont typeface="Times New Roman" panose="02020603050405020304" pitchFamily="18" charset="0"/>
              <a:buAutoNum type="arabicPeriod"/>
            </a:pPr>
            <a:r>
              <a:rPr lang="sr-Latn-RS" altLang="sr-Latn-RS" sz="2100">
                <a:solidFill>
                  <a:srgbClr val="000000"/>
                </a:solidFill>
              </a:rPr>
              <a:t>Pokušajte formulirati nul i alternativnu hipotezu na primjeru teme dobivene za istraživački rad.</a:t>
            </a:r>
          </a:p>
          <a:p>
            <a:pPr>
              <a:lnSpc>
                <a:spcPct val="90000"/>
              </a:lnSpc>
              <a:spcBef>
                <a:spcPts val="525"/>
              </a:spcBef>
              <a:buClr>
                <a:srgbClr val="009999"/>
              </a:buClr>
              <a:buSzPct val="65000"/>
              <a:buFont typeface="Times New Roman" panose="02020603050405020304" pitchFamily="18" charset="0"/>
              <a:buAutoNum type="arabicPeriod"/>
            </a:pPr>
            <a:r>
              <a:rPr lang="sr-Latn-RS" altLang="sr-Latn-RS" sz="2100">
                <a:solidFill>
                  <a:srgbClr val="000000"/>
                </a:solidFill>
              </a:rPr>
              <a:t>Jednominutni osvrt : </a:t>
            </a:r>
          </a:p>
          <a:p>
            <a:pPr lvl="1">
              <a:lnSpc>
                <a:spcPct val="90000"/>
              </a:lnSpc>
              <a:spcBef>
                <a:spcPts val="525"/>
              </a:spcBef>
              <a:buClr>
                <a:srgbClr val="009999"/>
              </a:buClr>
              <a:buSzPct val="65000"/>
              <a:buFont typeface="Arial" panose="020B0604020202020204" pitchFamily="34" charset="0"/>
              <a:buChar char="•"/>
            </a:pPr>
            <a:r>
              <a:rPr lang="sr-Latn-RS" altLang="sr-Latn-RS" sz="2100">
                <a:solidFill>
                  <a:srgbClr val="000000"/>
                </a:solidFill>
              </a:rPr>
              <a:t>Glavna tema</a:t>
            </a:r>
          </a:p>
          <a:p>
            <a:pPr lvl="1">
              <a:lnSpc>
                <a:spcPct val="90000"/>
              </a:lnSpc>
              <a:spcBef>
                <a:spcPts val="525"/>
              </a:spcBef>
              <a:buClr>
                <a:srgbClr val="009999"/>
              </a:buClr>
              <a:buSzPct val="65000"/>
              <a:buFont typeface="Arial" panose="020B0604020202020204" pitchFamily="34" charset="0"/>
              <a:buChar char="•"/>
            </a:pPr>
            <a:r>
              <a:rPr lang="sr-Latn-RS" altLang="sr-Latn-RS" sz="2100">
                <a:solidFill>
                  <a:srgbClr val="000000"/>
                </a:solidFill>
              </a:rPr>
              <a:t>Koncept koji je najviše iznenadio</a:t>
            </a:r>
          </a:p>
          <a:p>
            <a:pPr lvl="1">
              <a:lnSpc>
                <a:spcPct val="90000"/>
              </a:lnSpc>
              <a:spcBef>
                <a:spcPts val="525"/>
              </a:spcBef>
              <a:buClr>
                <a:srgbClr val="009999"/>
              </a:buClr>
              <a:buSzPct val="65000"/>
              <a:buFont typeface="Arial" panose="020B0604020202020204" pitchFamily="34" charset="0"/>
              <a:buChar char="•"/>
            </a:pPr>
            <a:r>
              <a:rPr lang="sr-Latn-RS" altLang="sr-Latn-RS" sz="2100">
                <a:solidFill>
                  <a:srgbClr val="000000"/>
                </a:solidFill>
              </a:rPr>
              <a:t>Pitanja koja nisu odgovorena</a:t>
            </a:r>
          </a:p>
          <a:p>
            <a:pPr lvl="1">
              <a:lnSpc>
                <a:spcPct val="90000"/>
              </a:lnSpc>
              <a:spcBef>
                <a:spcPts val="525"/>
              </a:spcBef>
              <a:buClr>
                <a:srgbClr val="009999"/>
              </a:buClr>
              <a:buSzPct val="65000"/>
              <a:buFont typeface="Arial" panose="020B0604020202020204" pitchFamily="34" charset="0"/>
              <a:buChar char="•"/>
            </a:pPr>
            <a:r>
              <a:rPr lang="sr-Latn-RS" altLang="sr-Latn-RS" sz="2100">
                <a:solidFill>
                  <a:srgbClr val="000000"/>
                </a:solidFill>
              </a:rPr>
              <a:t>Najzbunjujući dio ili tema</a:t>
            </a:r>
          </a:p>
        </p:txBody>
      </p:sp>
    </p:spTree>
    <p:extLst>
      <p:ext uri="{BB962C8B-B14F-4D97-AF65-F5344CB8AC3E}">
        <p14:creationId xmlns:p14="http://schemas.microsoft.com/office/powerpoint/2010/main" val="2915706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1600" dirty="0" smtClean="0"/>
              <a:t>Primjer citiranja i referiranja</a:t>
            </a:r>
            <a:br>
              <a:rPr lang="hr-HR" sz="1600" dirty="0" smtClean="0"/>
            </a:br>
            <a:r>
              <a:rPr lang="hr-HR" sz="1600" dirty="0" smtClean="0"/>
              <a:t/>
            </a:r>
            <a:br>
              <a:rPr lang="hr-HR" sz="1600" dirty="0" smtClean="0"/>
            </a:br>
            <a:r>
              <a:rPr lang="hr-HR" sz="1600" dirty="0" smtClean="0"/>
              <a:t>Pavić, F., Kako je STEM ubio </a:t>
            </a:r>
            <a:r>
              <a:rPr lang="hr-HR" sz="1600" dirty="0" err="1" smtClean="0"/>
              <a:t>humanistiku</a:t>
            </a:r>
            <a:r>
              <a:rPr lang="hr-HR" sz="1600" dirty="0" smtClean="0"/>
              <a:t>: Koga briga za Hegela! Svi hoće biti kao </a:t>
            </a:r>
            <a:r>
              <a:rPr lang="hr-HR" sz="1600" dirty="0" err="1" smtClean="0"/>
              <a:t>Musk</a:t>
            </a:r>
            <a:r>
              <a:rPr lang="hr-HR" sz="1600" dirty="0" smtClean="0"/>
              <a:t>!, dostupno na </a:t>
            </a:r>
            <a:r>
              <a:rPr lang="en-US" sz="1600" dirty="0"/>
              <a:t>https://www.jutarnji.hr/globus/politika/kako-je-stem-ubio-humanistiku-koga-briga-za-hegela-svi-hoce-biti-kao-musk-15001826</a:t>
            </a:r>
            <a:br>
              <a:rPr lang="en-US" sz="1600" dirty="0"/>
            </a:br>
            <a:r>
              <a:rPr lang="hr-HR" sz="1600" dirty="0" smtClean="0"/>
              <a:t>(</a:t>
            </a:r>
            <a:r>
              <a:rPr lang="hr-HR" sz="1600" dirty="0" err="1" smtClean="0"/>
              <a:t>pristupljeno</a:t>
            </a:r>
            <a:r>
              <a:rPr lang="hr-HR" sz="1600" dirty="0" smtClean="0"/>
              <a:t> 14.11.2020.)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8952441" cy="451167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dirty="0" smtClean="0"/>
              <a:t>Sustav visokog obrazovanja u Hrvatskoj prolazi kroz promjene koje su ujedno i odraz promjena u gospodarstvu, tržišta rada ali i u samim interesima mladih osoba. Sve je više mladih koji se žele razvijati u STEM području a njihov interes se može očitati i u izboru fakulteta. „(…) U</a:t>
            </a:r>
            <a:r>
              <a:rPr lang="en-US" dirty="0" smtClean="0"/>
              <a:t> </a:t>
            </a:r>
            <a:r>
              <a:rPr lang="en-US" dirty="0"/>
              <a:t>2010. </a:t>
            </a:r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izbor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većinu</a:t>
            </a:r>
            <a:r>
              <a:rPr lang="en-US" dirty="0"/>
              <a:t> bio je </a:t>
            </a:r>
            <a:r>
              <a:rPr lang="en-US" dirty="0" err="1"/>
              <a:t>studij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ekonomije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zagrebačkom</a:t>
            </a:r>
            <a:r>
              <a:rPr lang="en-US" dirty="0" smtClean="0"/>
              <a:t> </a:t>
            </a:r>
            <a:r>
              <a:rPr lang="en-US" dirty="0" err="1" smtClean="0"/>
              <a:t>Ekonomskom</a:t>
            </a:r>
            <a:r>
              <a:rPr lang="en-US" dirty="0" smtClean="0"/>
              <a:t> </a:t>
            </a:r>
            <a:r>
              <a:rPr lang="en-US" dirty="0" err="1"/>
              <a:t>fakultetu</a:t>
            </a:r>
            <a:r>
              <a:rPr lang="en-US" dirty="0"/>
              <a:t> (969),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(934), a </a:t>
            </a:r>
            <a:r>
              <a:rPr lang="en-US" dirty="0" err="1"/>
              <a:t>onda</a:t>
            </a:r>
            <a:r>
              <a:rPr lang="en-US" dirty="0"/>
              <a:t> FER, </a:t>
            </a:r>
            <a:r>
              <a:rPr lang="en-US" dirty="0" err="1"/>
              <a:t>Fakultet</a:t>
            </a:r>
            <a:r>
              <a:rPr lang="en-US" dirty="0"/>
              <a:t> </a:t>
            </a:r>
            <a:r>
              <a:rPr lang="en-US" dirty="0" err="1"/>
              <a:t>elektrotehnike</a:t>
            </a:r>
            <a:r>
              <a:rPr lang="en-US" dirty="0"/>
              <a:t> i </a:t>
            </a:r>
            <a:r>
              <a:rPr lang="en-US" dirty="0" err="1"/>
              <a:t>računarstva</a:t>
            </a:r>
            <a:r>
              <a:rPr lang="en-US" dirty="0"/>
              <a:t> (906). </a:t>
            </a:r>
            <a:r>
              <a:rPr lang="en-US" dirty="0" err="1"/>
              <a:t>Deset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poslije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u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ljetnim</a:t>
            </a:r>
            <a:r>
              <a:rPr lang="en-US" dirty="0"/>
              <a:t> </a:t>
            </a:r>
            <a:r>
              <a:rPr lang="en-US" dirty="0" err="1"/>
              <a:t>rokovima</a:t>
            </a:r>
            <a:r>
              <a:rPr lang="en-US" dirty="0"/>
              <a:t>, </a:t>
            </a:r>
            <a:r>
              <a:rPr lang="en-US" dirty="0" err="1"/>
              <a:t>situacija</a:t>
            </a:r>
            <a:r>
              <a:rPr lang="en-US" dirty="0"/>
              <a:t> je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ponešto</a:t>
            </a:r>
            <a:r>
              <a:rPr lang="en-US" dirty="0"/>
              <a:t> </a:t>
            </a:r>
            <a:r>
              <a:rPr lang="en-US" dirty="0" err="1"/>
              <a:t>drugačija</a:t>
            </a:r>
            <a:r>
              <a:rPr lang="en-US" dirty="0"/>
              <a:t> u </a:t>
            </a:r>
            <a:r>
              <a:rPr lang="en-US" dirty="0" err="1"/>
              <a:t>poretku</a:t>
            </a:r>
            <a:r>
              <a:rPr lang="en-US" dirty="0"/>
              <a:t>. </a:t>
            </a:r>
            <a:r>
              <a:rPr lang="en-US" dirty="0" err="1"/>
              <a:t>Prvo</a:t>
            </a:r>
            <a:r>
              <a:rPr lang="en-US" dirty="0"/>
              <a:t> </a:t>
            </a:r>
            <a:r>
              <a:rPr lang="en-US" dirty="0" err="1"/>
              <a:t>mjesto</a:t>
            </a:r>
            <a:r>
              <a:rPr lang="en-US" dirty="0"/>
              <a:t> se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promijenilo</a:t>
            </a:r>
            <a:r>
              <a:rPr lang="en-US" dirty="0"/>
              <a:t>, </a:t>
            </a:r>
            <a:r>
              <a:rPr lang="en-US" dirty="0" err="1"/>
              <a:t>ostala</a:t>
            </a:r>
            <a:r>
              <a:rPr lang="en-US" dirty="0"/>
              <a:t> je </a:t>
            </a:r>
            <a:r>
              <a:rPr lang="en-US" dirty="0" err="1"/>
              <a:t>Poslovna</a:t>
            </a:r>
            <a:r>
              <a:rPr lang="en-US" dirty="0"/>
              <a:t> </a:t>
            </a:r>
            <a:r>
              <a:rPr lang="en-US" dirty="0" err="1"/>
              <a:t>ekonomija</a:t>
            </a:r>
            <a:r>
              <a:rPr lang="en-US" dirty="0"/>
              <a:t> (1244), 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 </a:t>
            </a:r>
            <a:r>
              <a:rPr lang="en-US" dirty="0" err="1"/>
              <a:t>mjesto</a:t>
            </a:r>
            <a:r>
              <a:rPr lang="en-US" dirty="0"/>
              <a:t> se </a:t>
            </a:r>
            <a:r>
              <a:rPr lang="en-US" dirty="0" err="1"/>
              <a:t>popeo</a:t>
            </a:r>
            <a:r>
              <a:rPr lang="en-US" dirty="0"/>
              <a:t> FER (919),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treće</a:t>
            </a:r>
            <a:r>
              <a:rPr lang="en-US" dirty="0"/>
              <a:t> </a:t>
            </a:r>
            <a:r>
              <a:rPr lang="en-US" dirty="0" err="1"/>
              <a:t>pao</a:t>
            </a:r>
            <a:r>
              <a:rPr lang="en-US" dirty="0"/>
              <a:t> </a:t>
            </a:r>
            <a:r>
              <a:rPr lang="en-US" dirty="0" err="1"/>
              <a:t>studij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s </a:t>
            </a:r>
            <a:r>
              <a:rPr lang="en-US" dirty="0" err="1"/>
              <a:t>prepolovljenim</a:t>
            </a:r>
            <a:r>
              <a:rPr lang="en-US" dirty="0"/>
              <a:t> </a:t>
            </a:r>
            <a:r>
              <a:rPr lang="en-US" dirty="0" err="1"/>
              <a:t>prijavama</a:t>
            </a:r>
            <a:r>
              <a:rPr lang="en-US" dirty="0"/>
              <a:t> (534</a:t>
            </a:r>
            <a:r>
              <a:rPr lang="en-US" dirty="0" smtClean="0"/>
              <a:t>).</a:t>
            </a:r>
            <a:r>
              <a:rPr lang="hr-HR" dirty="0" smtClean="0"/>
              <a:t> </a:t>
            </a:r>
            <a:r>
              <a:rPr lang="en-US" dirty="0" err="1" smtClean="0"/>
              <a:t>Znakovito</a:t>
            </a:r>
            <a:r>
              <a:rPr lang="en-US" dirty="0"/>
              <a:t>, </a:t>
            </a:r>
            <a:r>
              <a:rPr lang="en-US" dirty="0" err="1"/>
              <a:t>pritom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četvrto</a:t>
            </a:r>
            <a:r>
              <a:rPr lang="en-US" dirty="0"/>
              <a:t> </a:t>
            </a:r>
            <a:r>
              <a:rPr lang="en-US" dirty="0" err="1"/>
              <a:t>mjesto</a:t>
            </a:r>
            <a:r>
              <a:rPr lang="en-US" dirty="0"/>
              <a:t> je </a:t>
            </a:r>
            <a:r>
              <a:rPr lang="en-US" dirty="0" err="1"/>
              <a:t>izbio</a:t>
            </a:r>
            <a:r>
              <a:rPr lang="en-US" dirty="0"/>
              <a:t> </a:t>
            </a:r>
            <a:r>
              <a:rPr lang="en-US" dirty="0" err="1"/>
              <a:t>Fakultet</a:t>
            </a:r>
            <a:r>
              <a:rPr lang="en-US" dirty="0"/>
              <a:t> </a:t>
            </a:r>
            <a:r>
              <a:rPr lang="en-US" dirty="0" err="1"/>
              <a:t>strojarstva</a:t>
            </a:r>
            <a:r>
              <a:rPr lang="en-US" dirty="0"/>
              <a:t> i </a:t>
            </a:r>
            <a:r>
              <a:rPr lang="en-US" dirty="0" err="1"/>
              <a:t>brodogradnje</a:t>
            </a:r>
            <a:r>
              <a:rPr lang="en-US" dirty="0"/>
              <a:t> (452), a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deset</a:t>
            </a:r>
            <a:r>
              <a:rPr lang="en-US" dirty="0"/>
              <a:t> </a:t>
            </a:r>
            <a:r>
              <a:rPr lang="en-US" dirty="0" err="1"/>
              <a:t>godina</a:t>
            </a:r>
            <a:r>
              <a:rPr lang="en-US" dirty="0"/>
              <a:t> bio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dalekom</a:t>
            </a:r>
            <a:r>
              <a:rPr lang="en-US" dirty="0"/>
              <a:t> </a:t>
            </a:r>
            <a:r>
              <a:rPr lang="en-US" dirty="0" err="1"/>
              <a:t>dvanaestom</a:t>
            </a:r>
            <a:r>
              <a:rPr lang="en-US" dirty="0"/>
              <a:t> </a:t>
            </a:r>
            <a:r>
              <a:rPr lang="en-US" dirty="0" err="1" smtClean="0"/>
              <a:t>mjestu</a:t>
            </a:r>
            <a:r>
              <a:rPr lang="hr-HR" dirty="0" smtClean="0"/>
              <a:t>.” (Pavić). Diskusija o atraktivnosti pojedinih fakulteta i upisnim kvotama svake godine dolazi u interes javnosti pa se nerijetko javnost kritički osvrće na hiperprodukciju ekonomista i njihovoj upitnoj kvaliteti ali i </a:t>
            </a:r>
            <a:r>
              <a:rPr lang="hr-HR" dirty="0" err="1" smtClean="0"/>
              <a:t>zapošljivosti</a:t>
            </a:r>
            <a:r>
              <a:rPr lang="hr-HR" dirty="0" smtClean="0"/>
              <a:t> u zaostaloj ekonomiji. (Par. </a:t>
            </a:r>
            <a:r>
              <a:rPr lang="hr-HR" dirty="0" err="1" smtClean="0"/>
              <a:t>Pastuović</a:t>
            </a:r>
            <a:r>
              <a:rPr lang="hr-HR" dirty="0" smtClean="0"/>
              <a:t>. U: Pavić).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0296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Etički </a:t>
            </a:r>
            <a:r>
              <a:rPr lang="hr-HR" dirty="0" smtClean="0"/>
              <a:t>kodeks Sveučilišta Jurja Dobrile u Puli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83099"/>
          </a:xfrm>
        </p:spPr>
        <p:txBody>
          <a:bodyPr>
            <a:normAutofit/>
          </a:bodyPr>
          <a:lstStyle/>
          <a:p>
            <a:r>
              <a:rPr lang="hr-HR" dirty="0"/>
              <a:t>Etički kodeks Sveučilišta je skup načela iz područja morala i profesionalne etike kao smjernica za profesionalni rad i javno djelovanje svih članova sveučilišne zajednice</a:t>
            </a:r>
            <a:r>
              <a:rPr lang="hr-HR" dirty="0" smtClean="0"/>
              <a:t>.</a:t>
            </a:r>
          </a:p>
          <a:p>
            <a:r>
              <a:rPr lang="hr-HR" dirty="0" smtClean="0"/>
              <a:t>Standardi ponašanja</a:t>
            </a:r>
          </a:p>
          <a:p>
            <a:r>
              <a:rPr lang="hr-HR" dirty="0" smtClean="0"/>
              <a:t>Pošteno, iskreno i nepristrano ponašanje</a:t>
            </a:r>
          </a:p>
          <a:p>
            <a:r>
              <a:rPr lang="hr-HR" dirty="0" smtClean="0"/>
              <a:t>Načela objektivnosti, savjesnosti, ispravnosti, dijaloga, ljubaznosti i razboritosti</a:t>
            </a:r>
          </a:p>
          <a:p>
            <a:r>
              <a:rPr lang="hr-HR" dirty="0" smtClean="0"/>
              <a:t>Neetičan je bilo koji oblik diskriminacije i svaka vrsta uznemiravanja</a:t>
            </a:r>
          </a:p>
          <a:p>
            <a:r>
              <a:rPr lang="hr-HR" dirty="0" smtClean="0"/>
              <a:t>Profesionalna prava i odgovornosti nastavnika</a:t>
            </a:r>
          </a:p>
          <a:p>
            <a:r>
              <a:rPr lang="hr-HR" dirty="0"/>
              <a:t>neprihvatljivo svako izmišljanje, krivotvorenje i prepisivanje podataka, rezultata i tumačenja znanstveno-istraživačkog </a:t>
            </a:r>
            <a:r>
              <a:rPr lang="hr-HR" dirty="0" smtClean="0"/>
              <a:t>rada. (…) </a:t>
            </a:r>
            <a:r>
              <a:rPr lang="hr-HR" dirty="0"/>
              <a:t>Posve je neetično bilo kakvo plagiranje, prisvajanje i prepisivanje radova i ideja, tekstova, podataka, eksperimenata, projekata u bilo kojem opsegu, iz bilo kojeg izvora</a:t>
            </a:r>
            <a:endParaRPr lang="hr-HR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6114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Pravilnik o stegovnoj odgovornosti studenata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Lakša i teža stegovna djela</a:t>
            </a:r>
          </a:p>
          <a:p>
            <a:r>
              <a:rPr lang="hr-HR" dirty="0"/>
              <a:t>Stegovno povjerenstvo (5 + zamjenici) i Žalbeno stegovno povjerenstvo (3)</a:t>
            </a:r>
          </a:p>
          <a:p>
            <a:r>
              <a:rPr lang="hr-HR" dirty="0"/>
              <a:t>Max. 6 mjeseci od dana saznanja za djelo</a:t>
            </a:r>
          </a:p>
          <a:p>
            <a:r>
              <a:rPr lang="hr-HR" dirty="0"/>
              <a:t>Usmena rasprava</a:t>
            </a:r>
          </a:p>
          <a:p>
            <a:r>
              <a:rPr lang="hr-HR" dirty="0"/>
              <a:t>Stegovne mjere:</a:t>
            </a:r>
          </a:p>
          <a:p>
            <a:pPr lvl="1"/>
            <a:r>
              <a:rPr lang="hr-HR" dirty="0"/>
              <a:t>Opomena</a:t>
            </a:r>
          </a:p>
          <a:p>
            <a:pPr lvl="1"/>
            <a:r>
              <a:rPr lang="hr-HR" dirty="0"/>
              <a:t>Privremena zabrana polaganja</a:t>
            </a:r>
          </a:p>
          <a:p>
            <a:pPr lvl="1"/>
            <a:r>
              <a:rPr lang="hr-HR" dirty="0"/>
              <a:t>Privremena zabrana pohađanja nastave</a:t>
            </a:r>
          </a:p>
          <a:p>
            <a:pPr lvl="1"/>
            <a:r>
              <a:rPr lang="hr-HR" dirty="0"/>
              <a:t>Privremeno isključenje sa studija</a:t>
            </a:r>
          </a:p>
          <a:p>
            <a:pPr lvl="1"/>
            <a:r>
              <a:rPr lang="hr-HR" dirty="0"/>
              <a:t>Trajno isključenje sa studija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3765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Domaća zadaća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Pročitati članak</a:t>
            </a:r>
          </a:p>
          <a:p>
            <a:r>
              <a:rPr lang="hr-HR" dirty="0" smtClean="0"/>
              <a:t>Napisati kratak osvrt uz primjere citiranje i parafraziranja + navođenje literature </a:t>
            </a:r>
            <a:r>
              <a:rPr lang="hr-HR" dirty="0" err="1" smtClean="0"/>
              <a:t>harvardskim</a:t>
            </a:r>
            <a:r>
              <a:rPr lang="hr-HR" dirty="0" smtClean="0"/>
              <a:t> ili čikaškim stilom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86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9270" y="1804033"/>
            <a:ext cx="7766936" cy="1646302"/>
          </a:xfrm>
        </p:spPr>
        <p:txBody>
          <a:bodyPr/>
          <a:lstStyle/>
          <a:p>
            <a:pPr algn="ctr"/>
            <a:r>
              <a:rPr lang="hr-HR" dirty="0"/>
              <a:t>DOKUMENTI I PRAVILNICI </a:t>
            </a:r>
            <a:br>
              <a:rPr lang="hr-HR" dirty="0"/>
            </a:br>
            <a:r>
              <a:rPr lang="hr-HR" dirty="0"/>
              <a:t>EFPU.HR/UNIPU.HR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9350" y="4107976"/>
            <a:ext cx="9144000" cy="1368188"/>
          </a:xfrm>
        </p:spPr>
        <p:txBody>
          <a:bodyPr/>
          <a:lstStyle/>
          <a:p>
            <a:r>
              <a:rPr lang="hr-HR" dirty="0" err="1"/>
              <a:t>Ak.god</a:t>
            </a:r>
            <a:r>
              <a:rPr lang="hr-HR" dirty="0"/>
              <a:t>. 2019./2020.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917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Gdje naći važne dokumente?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hlinkClick r:id="rId2"/>
              </a:rPr>
              <a:t>https://fet.unipu.hr/fet/za_studente/dokumenti</a:t>
            </a:r>
            <a:endParaRPr lang="hr-HR" dirty="0"/>
          </a:p>
          <a:p>
            <a:r>
              <a:rPr lang="hr-HR" dirty="0">
                <a:hlinkClick r:id="rId3"/>
              </a:rPr>
              <a:t>https://www.unipu.hr/dokumenti</a:t>
            </a:r>
            <a:r>
              <a:rPr lang="hr-HR" dirty="0"/>
              <a:t> </a:t>
            </a:r>
          </a:p>
          <a:p>
            <a:endParaRPr lang="hr-HR" dirty="0"/>
          </a:p>
          <a:p>
            <a:endParaRPr lang="hr-HR" dirty="0"/>
          </a:p>
          <a:p>
            <a:r>
              <a:rPr lang="hr-HR" dirty="0"/>
              <a:t>Završni rad:</a:t>
            </a:r>
          </a:p>
          <a:p>
            <a:pPr lvl="1"/>
            <a:r>
              <a:rPr lang="hr-HR" dirty="0">
                <a:hlinkClick r:id="rId4"/>
              </a:rPr>
              <a:t>https://www.unipu.hr/_download/repository/2019-09-30-Pravilnik_o_zavrsnom_radu-zavrsnom_koncertu-procisceni_tekst.pdf</a:t>
            </a:r>
            <a:endParaRPr lang="hr-HR" dirty="0"/>
          </a:p>
          <a:p>
            <a:pPr lvl="1"/>
            <a:r>
              <a:rPr lang="hr-HR" dirty="0">
                <a:hlinkClick r:id="rId5"/>
              </a:rPr>
              <a:t>https://www.unipu.hr/_download/repository/Zavrsetak/Pravilnik_o_zavrsnom_radu-zavrsnom_koncertu_7.7.2015.pdf</a:t>
            </a:r>
            <a:r>
              <a:rPr lang="hr-HR" dirty="0"/>
              <a:t> </a:t>
            </a:r>
          </a:p>
          <a:p>
            <a:pPr lvl="1"/>
            <a:r>
              <a:rPr lang="hr-HR" dirty="0">
                <a:hlinkClick r:id="rId6"/>
              </a:rPr>
              <a:t>https://www.unipu.hr/_download/repository/Zavrsetak/Pravilnik_o_izmjenama_i_dopunama_Pravilnika_o_zavrsnom_radu_koncertu_19.2.2016.pdf</a:t>
            </a:r>
            <a:r>
              <a:rPr lang="hr-HR" dirty="0"/>
              <a:t> </a:t>
            </a:r>
          </a:p>
          <a:p>
            <a:pPr lvl="1"/>
            <a:r>
              <a:rPr lang="hr-HR" dirty="0">
                <a:hlinkClick r:id="rId7"/>
              </a:rPr>
              <a:t>https://www.unipu.hr/_download/repository/Zavrsetak/Pravilnik_o_izmjenama_i_dopunama_Pravilnika_o_zavrsnom_radu_i_koncertu_na_preddiplomskim_i_diplomskim_sveucilisnim_i_strucnim_studijima_10.5.2016.pdf</a:t>
            </a:r>
            <a:r>
              <a:rPr lang="hr-HR" dirty="0"/>
              <a:t> (!)</a:t>
            </a:r>
          </a:p>
          <a:p>
            <a:r>
              <a:rPr lang="hr-HR" dirty="0"/>
              <a:t>Seminarski rad:</a:t>
            </a:r>
          </a:p>
          <a:p>
            <a:pPr lvl="1"/>
            <a:r>
              <a:rPr lang="en-US" dirty="0">
                <a:hlinkClick r:id="rId8"/>
              </a:rPr>
              <a:t>https://fet.unipu.hr/_download/repository/studosi-dokumenti/Naputak_o_seminarskom_radu.pdf</a:t>
            </a:r>
            <a:r>
              <a:rPr lang="hr-HR" dirty="0"/>
              <a:t> </a:t>
            </a:r>
          </a:p>
          <a:p>
            <a:pPr marL="457200" lvl="1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51105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73123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hr-HR" dirty="0"/>
              <a:t>Pravilnik o završnom radu i završnom koncertu na preddiplomskim sveučilišnim i stručnim studijima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Završni rad sastoji se od:</a:t>
            </a:r>
          </a:p>
          <a:p>
            <a:pPr lvl="1"/>
            <a:r>
              <a:rPr lang="hr-HR" dirty="0"/>
              <a:t>Naslovne stranice (vanjska i unutarnja)</a:t>
            </a:r>
          </a:p>
          <a:p>
            <a:pPr lvl="1"/>
            <a:r>
              <a:rPr lang="hr-HR" dirty="0"/>
              <a:t>Izjave (akademska čestitost, korištenje autorskog djela)</a:t>
            </a:r>
          </a:p>
          <a:p>
            <a:pPr lvl="1"/>
            <a:r>
              <a:rPr lang="hr-HR" dirty="0"/>
              <a:t>Sadržaj</a:t>
            </a:r>
          </a:p>
          <a:p>
            <a:pPr lvl="1"/>
            <a:r>
              <a:rPr lang="hr-HR" dirty="0"/>
              <a:t>Uvod</a:t>
            </a:r>
          </a:p>
          <a:p>
            <a:pPr lvl="1"/>
            <a:r>
              <a:rPr lang="hr-HR" dirty="0"/>
              <a:t>Obrada tema</a:t>
            </a:r>
          </a:p>
          <a:p>
            <a:pPr lvl="1"/>
            <a:r>
              <a:rPr lang="hr-HR" dirty="0"/>
              <a:t>Zaključak</a:t>
            </a:r>
          </a:p>
          <a:p>
            <a:pPr lvl="1"/>
            <a:r>
              <a:rPr lang="hr-HR" dirty="0"/>
              <a:t>Literatura</a:t>
            </a:r>
          </a:p>
          <a:p>
            <a:pPr lvl="1"/>
            <a:r>
              <a:rPr lang="hr-HR" dirty="0"/>
              <a:t>Prilozi (ako postoje)</a:t>
            </a:r>
          </a:p>
          <a:p>
            <a:pPr lvl="1"/>
            <a:r>
              <a:rPr lang="hr-HR" dirty="0"/>
              <a:t>Sažeci (hrvatski i engleski jezik)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107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Pravilnik o završnom radu i završnom koncertu na preddiplomskim sveučilišnim i stručnim studijima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400300"/>
            <a:ext cx="8596668" cy="3641062"/>
          </a:xfrm>
        </p:spPr>
        <p:txBody>
          <a:bodyPr/>
          <a:lstStyle/>
          <a:p>
            <a:r>
              <a:rPr lang="hr-HR" dirty="0"/>
              <a:t>Izgled rada</a:t>
            </a:r>
          </a:p>
          <a:p>
            <a:r>
              <a:rPr lang="hr-HR" dirty="0"/>
              <a:t>Do 15.4. posljednje godine </a:t>
            </a:r>
            <a:r>
              <a:rPr lang="hr-HR" dirty="0" smtClean="0"/>
              <a:t>studiranja </a:t>
            </a:r>
            <a:endParaRPr lang="hr-HR" dirty="0"/>
          </a:p>
          <a:p>
            <a:r>
              <a:rPr lang="hr-HR" dirty="0"/>
              <a:t>Rok: </a:t>
            </a:r>
            <a:r>
              <a:rPr lang="hr-HR" dirty="0" err="1"/>
              <a:t>max</a:t>
            </a:r>
            <a:r>
              <a:rPr lang="hr-HR" dirty="0"/>
              <a:t>. mjesec dana </a:t>
            </a:r>
          </a:p>
          <a:p>
            <a:r>
              <a:rPr lang="hr-HR" dirty="0"/>
              <a:t>Obrana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5477" y="1670442"/>
            <a:ext cx="4422061" cy="5187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026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5677469" cy="685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6513" y="0"/>
            <a:ext cx="568261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319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730" y="1028757"/>
            <a:ext cx="4877869" cy="4535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560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Numeracija</a:t>
            </a:r>
          </a:p>
          <a:p>
            <a:r>
              <a:rPr lang="hr-HR" dirty="0"/>
              <a:t>Problem istraživanja</a:t>
            </a:r>
          </a:p>
          <a:p>
            <a:r>
              <a:rPr lang="hr-HR" dirty="0"/>
              <a:t>Predmet istraživanja</a:t>
            </a:r>
          </a:p>
          <a:p>
            <a:r>
              <a:rPr lang="hr-HR" dirty="0"/>
              <a:t>Cilj istraživanja</a:t>
            </a:r>
          </a:p>
          <a:p>
            <a:r>
              <a:rPr lang="hr-HR" dirty="0"/>
              <a:t>Struktura rada</a:t>
            </a:r>
          </a:p>
          <a:p>
            <a:r>
              <a:rPr lang="hr-HR" dirty="0"/>
              <a:t>Korištene metode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8180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325</TotalTime>
  <Words>784</Words>
  <Application>Microsoft Office PowerPoint</Application>
  <PresentationFormat>Widescreen</PresentationFormat>
  <Paragraphs>128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Droid Sans Fallback</vt:lpstr>
      <vt:lpstr>Garamond</vt:lpstr>
      <vt:lpstr>Times New Roman</vt:lpstr>
      <vt:lpstr>Trebuchet MS</vt:lpstr>
      <vt:lpstr>Wingdings 3</vt:lpstr>
      <vt:lpstr>Facet</vt:lpstr>
      <vt:lpstr>Do sada smo naučili…</vt:lpstr>
      <vt:lpstr>PowerPoint Presentation</vt:lpstr>
      <vt:lpstr>DOKUMENTI I PRAVILNICI  EFPU.HR/UNIPU.HR</vt:lpstr>
      <vt:lpstr>Gdje naći važne dokumente?</vt:lpstr>
      <vt:lpstr>Pravilnik o završnom radu i završnom koncertu na preddiplomskim sveučilišnim i stručnim studijima (1)</vt:lpstr>
      <vt:lpstr>Pravilnik o završnom radu i završnom koncertu na preddiplomskim sveučilišnim i stručnim studijima (1)</vt:lpstr>
      <vt:lpstr>PowerPoint Presentation</vt:lpstr>
      <vt:lpstr>PowerPoint Presentation</vt:lpstr>
      <vt:lpstr>Uvod</vt:lpstr>
      <vt:lpstr>Razrada teme</vt:lpstr>
      <vt:lpstr>Pisanje</vt:lpstr>
      <vt:lpstr>Zaključak </vt:lpstr>
      <vt:lpstr>Literatura</vt:lpstr>
      <vt:lpstr>Tipovi navođenja literature</vt:lpstr>
      <vt:lpstr>Navođenje literature</vt:lpstr>
      <vt:lpstr>Primjer referiranja – čikaški stil</vt:lpstr>
      <vt:lpstr>Primjer referiranja – harvardski stil</vt:lpstr>
      <vt:lpstr>Europski sustav pozivnih bilježaka</vt:lpstr>
      <vt:lpstr>Citiranje i parafraziranje</vt:lpstr>
      <vt:lpstr>Primjer citiranja i referiranja  Pavić, F., Kako je STEM ubio humanistiku: Koga briga za Hegela! Svi hoće biti kao Musk!, dostupno na https://www.jutarnji.hr/globus/politika/kako-je-stem-ubio-humanistiku-koga-briga-za-hegela-svi-hoce-biti-kao-musk-15001826 (pristupljeno 14.11.2020.)</vt:lpstr>
      <vt:lpstr>Etički kodeks Sveučilišta Jurja Dobrile u Puli </vt:lpstr>
      <vt:lpstr>Pravilnik o stegovnoj odgovornosti studenata</vt:lpstr>
      <vt:lpstr>Domaća zadaća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DOKUMENTI I PRAVILNICI  UNIPU.HR</dc:title>
  <dc:creator>Author</dc:creator>
  <cp:lastModifiedBy>Author</cp:lastModifiedBy>
  <cp:revision>22</cp:revision>
  <dcterms:created xsi:type="dcterms:W3CDTF">2016-10-21T07:00:44Z</dcterms:created>
  <dcterms:modified xsi:type="dcterms:W3CDTF">2020-11-16T11:56:46Z</dcterms:modified>
</cp:coreProperties>
</file>