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797675" cy="9926638"/>
  <p:embeddedFontLst>
    <p:embeddedFont>
      <p:font typeface="Arial Black" panose="020B0A04020102020204" pitchFamily="34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Gill Sans" panose="020B0604020202020204" charset="0"/>
      <p:regular r:id="rId28"/>
      <p:bold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3" roundtripDataSignature="AMtx7mgXxP83ujwXnsOSCrGq1fa9GucH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569"/>
    <a:srgbClr val="2C5E28"/>
    <a:srgbClr val="BD582C"/>
    <a:srgbClr val="7CC576"/>
    <a:srgbClr val="448CCB"/>
    <a:srgbClr val="FBA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82069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4320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offer an </a:t>
            </a:r>
            <a:r>
              <a:rPr lang="en-U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Online platform 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to:</a:t>
            </a:r>
            <a:endParaRPr sz="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social entrepreneurs </a:t>
            </a:r>
            <a:r>
              <a:rPr lang="en-U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connect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non-profits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remain profitable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While </a:t>
            </a:r>
            <a:r>
              <a:rPr lang="en-U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supporting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them by a whole </a:t>
            </a:r>
            <a:r>
              <a:rPr lang="en-U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ecosystem</a:t>
            </a:r>
            <a:endParaRPr sz="800" b="1">
              <a:solidFill>
                <a:srgbClr val="000000"/>
              </a:solidFill>
            </a:endParaRPr>
          </a:p>
        </p:txBody>
      </p:sp>
      <p:sp>
        <p:nvSpPr>
          <p:cNvPr id="251" name="Google Shape;251;p12:notes"/>
          <p:cNvSpPr txBox="1">
            <a:spLocks noGrp="1"/>
          </p:cNvSpPr>
          <p:nvPr>
            <p:ph type="sldNum" idx="12"/>
          </p:nvPr>
        </p:nvSpPr>
        <p:spPr>
          <a:xfrm>
            <a:off x="15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4264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11:notes"/>
          <p:cNvSpPr txBox="1">
            <a:spLocks noGrp="1"/>
          </p:cNvSpPr>
          <p:nvPr>
            <p:ph type="sldNum" idx="12"/>
          </p:nvPr>
        </p:nvSpPr>
        <p:spPr>
          <a:xfrm>
            <a:off x="15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8960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3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1"/>
              <a:t>solution</a:t>
            </a:r>
            <a:endParaRPr sz="2400" b="1"/>
          </a:p>
        </p:txBody>
      </p:sp>
      <p:sp>
        <p:nvSpPr>
          <p:cNvPr id="267" name="Google Shape;267;p13:notes"/>
          <p:cNvSpPr txBox="1">
            <a:spLocks noGrp="1"/>
          </p:cNvSpPr>
          <p:nvPr>
            <p:ph type="sldNum" idx="12"/>
          </p:nvPr>
        </p:nvSpPr>
        <p:spPr>
          <a:xfrm>
            <a:off x="15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9005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 social entrepreneurs in their search for non-profits to donate to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 non-profits in their search  for donations from social entrepreneurs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user will answer a few questions to define his search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2766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Help Promote entrepreneurs on their first steps by presenting social news on the platform and international PR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2766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We’ll display social entrepreneur's products and promote them on the platform, as well as on our marketing, PR and social media channels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2766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We`ll connect the entrepreneurs to media, PR experts and marketing agency’s for low-cost group-prices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2766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We`ll provide entrepreneurs with the best marketing tips on the platform`s blog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Reduce their costs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by connecting  with the best-value suppliers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Increase income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by giving them tools for business success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We`ll give them </a:t>
            </a:r>
            <a:r>
              <a:rPr lang="en-US" b="1">
                <a:latin typeface="Arial"/>
                <a:ea typeface="Arial"/>
                <a:cs typeface="Arial"/>
                <a:sym typeface="Arial"/>
              </a:rPr>
              <a:t>a whole ecosystem and community 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to support those efforts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1310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7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9960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 last but not least partner- </a:t>
            </a:r>
            <a:r>
              <a:rPr lang="en-US" b="1"/>
              <a:t>you! </a:t>
            </a:r>
            <a:endParaRPr/>
          </a:p>
        </p:txBody>
      </p:sp>
      <p:sp>
        <p:nvSpPr>
          <p:cNvPr id="290" name="Google Shape;29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1854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2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join us! And help Social entrepreneurs like enrico become  </a:t>
            </a:r>
            <a:r>
              <a:rPr lang="en-US" sz="1200"/>
              <a:t>successful and profitable while making the world a better place</a:t>
            </a:r>
            <a:endParaRPr/>
          </a:p>
        </p:txBody>
      </p:sp>
      <p:sp>
        <p:nvSpPr>
          <p:cNvPr id="299" name="Google Shape;299;p20:notes"/>
          <p:cNvSpPr txBox="1">
            <a:spLocks noGrp="1"/>
          </p:cNvSpPr>
          <p:nvPr>
            <p:ph type="sldNum" idx="12"/>
          </p:nvPr>
        </p:nvSpPr>
        <p:spPr>
          <a:xfrm>
            <a:off x="15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975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8067804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806780462_0_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8806780462_0_0:notes"/>
          <p:cNvSpPr txBox="1">
            <a:spLocks noGrp="1"/>
          </p:cNvSpPr>
          <p:nvPr>
            <p:ph type="sldNum" idx="12"/>
          </p:nvPr>
        </p:nvSpPr>
        <p:spPr>
          <a:xfrm>
            <a:off x="1588" y="9429750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341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3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(Intro) meet enrico</a:t>
            </a:r>
            <a:endParaRPr/>
          </a:p>
        </p:txBody>
      </p:sp>
      <p:sp>
        <p:nvSpPr>
          <p:cNvPr id="196" name="Google Shape;196;p3:notes"/>
          <p:cNvSpPr txBox="1">
            <a:spLocks noGrp="1"/>
          </p:cNvSpPr>
          <p:nvPr>
            <p:ph type="sldNum" idx="12"/>
          </p:nvPr>
        </p:nvSpPr>
        <p:spPr>
          <a:xfrm>
            <a:off x="15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754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6962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Now that we met enrico… we`ll present you…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5889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9:notes"/>
          <p:cNvSpPr txBox="1">
            <a:spLocks noGrp="1"/>
          </p:cNvSpPr>
          <p:nvPr>
            <p:ph type="sldNum" idx="12"/>
          </p:nvPr>
        </p:nvSpPr>
        <p:spPr>
          <a:xfrm>
            <a:off x="15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0736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10:notes"/>
          <p:cNvSpPr txBox="1">
            <a:spLocks noGrp="1"/>
          </p:cNvSpPr>
          <p:nvPr>
            <p:ph type="sldNum" idx="12"/>
          </p:nvPr>
        </p:nvSpPr>
        <p:spPr>
          <a:xfrm>
            <a:off x="15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7833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7fa4a21b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87fa4a21ba_0_4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Elevator pitch</a:t>
            </a:r>
            <a:endParaRPr b="1"/>
          </a:p>
        </p:txBody>
      </p:sp>
      <p:sp>
        <p:nvSpPr>
          <p:cNvPr id="240" name="Google Shape;240;g87fa4a21ba_0_4:notes"/>
          <p:cNvSpPr txBox="1">
            <a:spLocks noGrp="1"/>
          </p:cNvSpPr>
          <p:nvPr>
            <p:ph type="sldNum" idx="12"/>
          </p:nvPr>
        </p:nvSpPr>
        <p:spPr>
          <a:xfrm>
            <a:off x="1588" y="9429750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189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5709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9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4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4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3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05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0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6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0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8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8149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48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bull.com/my-en/social-enterprise-sta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sets.publishing.service.gov.uk/government/uploads/system/uploads/attachment_data/file/507236/SOCIAL_ENTERPRISE-_MARKET_TRENDS_2015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53" name="Google Shape;153;p1"/>
          <p:cNvSpPr txBox="1"/>
          <p:nvPr/>
        </p:nvSpPr>
        <p:spPr>
          <a:xfrm>
            <a:off x="3810900" y="1439131"/>
            <a:ext cx="4570200" cy="15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4800" b="1" dirty="0">
                <a:solidFill>
                  <a:srgbClr val="BD582C"/>
                </a:solidFill>
                <a:latin typeface="Century Gothic" panose="020B0502020202020204" pitchFamily="34" charset="0"/>
                <a:ea typeface="Arial Black"/>
                <a:cs typeface="Arial Black"/>
                <a:sym typeface="Arial Black"/>
              </a:rPr>
              <a:t>GROUP</a:t>
            </a:r>
            <a:r>
              <a:rPr lang="en-US" sz="4800" b="1" dirty="0">
                <a:solidFill>
                  <a:srgbClr val="BD582C"/>
                </a:solidFill>
                <a:latin typeface="Century Gothic" panose="020B0502020202020204" pitchFamily="34" charset="0"/>
                <a:ea typeface="Arial Black"/>
                <a:cs typeface="Arial Black"/>
                <a:sym typeface="Arial Black"/>
              </a:rPr>
              <a:t> 6</a:t>
            </a:r>
            <a:endParaRPr sz="4800" dirty="0">
              <a:solidFill>
                <a:srgbClr val="BD582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Google Shape;152;p1">
            <a:extLst>
              <a:ext uri="{FF2B5EF4-FFF2-40B4-BE49-F238E27FC236}">
                <a16:creationId xmlns:a16="http://schemas.microsoft.com/office/drawing/2014/main" xmlns="" id="{2BCA051E-8BAA-415B-A87F-5344E3D838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80" y="254203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50"/>
              <a:buNone/>
            </a:pPr>
            <a:r>
              <a:rPr lang="en-US" sz="4800" b="1" dirty="0">
                <a:solidFill>
                  <a:srgbClr val="2C5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Arial Black"/>
                <a:cs typeface="Arial Black"/>
                <a:sym typeface="Arial Black"/>
              </a:rPr>
              <a:t>DEMO PRESENTATION</a:t>
            </a:r>
            <a:endParaRPr sz="4800" b="1" dirty="0">
              <a:solidFill>
                <a:srgbClr val="2C5E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Arial Black"/>
              <a:cs typeface="Arial Black"/>
              <a:sym typeface="Arial Black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5"/>
              <a:buNone/>
            </a:pPr>
            <a:r>
              <a:rPr lang="en-US" sz="4800" b="1" dirty="0">
                <a:solidFill>
                  <a:srgbClr val="1D4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Arial Black"/>
                <a:cs typeface="Arial Black"/>
                <a:sym typeface="Arial Black"/>
              </a:rPr>
              <a:t> 05.06.2020</a:t>
            </a:r>
            <a:endParaRPr sz="4800" b="1" dirty="0">
              <a:solidFill>
                <a:srgbClr val="1D4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"/>
          <p:cNvSpPr/>
          <p:nvPr/>
        </p:nvSpPr>
        <p:spPr>
          <a:xfrm>
            <a:off x="754137" y="2136332"/>
            <a:ext cx="11119805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A. Connect social entrepreneurs with non profits</a:t>
            </a:r>
            <a:endParaRPr sz="3200" b="0" i="0" u="none" strike="noStrike" cap="none" dirty="0">
              <a:solidFill>
                <a:srgbClr val="1D456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B. Promote those entrepreneurs and their products</a:t>
            </a:r>
            <a:endParaRPr sz="3200" b="0" i="0" u="none" strike="noStrike" cap="none" dirty="0">
              <a:solidFill>
                <a:srgbClr val="1D456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C. Help them to be profitable</a:t>
            </a:r>
            <a:endParaRPr sz="3200" b="0" i="0" u="none" strike="noStrike" cap="none" dirty="0">
              <a:solidFill>
                <a:srgbClr val="1D456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2"/>
          <p:cNvSpPr/>
          <p:nvPr/>
        </p:nvSpPr>
        <p:spPr>
          <a:xfrm>
            <a:off x="159029" y="915138"/>
            <a:ext cx="11873942" cy="122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DDF4FC"/>
              </a:buClr>
              <a:buSzPts val="4200"/>
              <a:buFont typeface="Arial Black"/>
              <a:buNone/>
            </a:pPr>
            <a:r>
              <a:rPr lang="en-US" sz="4800" b="1" dirty="0">
                <a:solidFill>
                  <a:srgbClr val="1D4569"/>
                </a:solidFill>
                <a:latin typeface="Century Gothic" panose="020B0502020202020204" pitchFamily="34" charset="0"/>
                <a:ea typeface="Arial Black"/>
                <a:cs typeface="Arial Black"/>
                <a:sym typeface="Arial Black"/>
              </a:rPr>
              <a:t>ONE SOLUTION - ON ONE PLATFORM</a:t>
            </a:r>
            <a:endParaRPr sz="4800" b="1" dirty="0">
              <a:solidFill>
                <a:srgbClr val="1D4569"/>
              </a:solidFill>
              <a:latin typeface="Century Gothic" panose="020B0502020202020204" pitchFamily="34" charset="0"/>
              <a:ea typeface="Arial Black"/>
              <a:cs typeface="Arial Black"/>
              <a:sym typeface="Arial Black"/>
            </a:endParaRPr>
          </a:p>
        </p:txBody>
      </p:sp>
      <p:pic>
        <p:nvPicPr>
          <p:cNvPr id="255" name="Google Shape;255;p12"/>
          <p:cNvPicPr preferRelativeResize="0"/>
          <p:nvPr/>
        </p:nvPicPr>
        <p:blipFill rotWithShape="1">
          <a:blip r:embed="rId3">
            <a:alphaModFix/>
          </a:blip>
          <a:srcRect l="43281" t="-1821" r="14447" b="19766"/>
          <a:stretch/>
        </p:blipFill>
        <p:spPr>
          <a:xfrm>
            <a:off x="10464115" y="4757972"/>
            <a:ext cx="1409827" cy="1539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"/>
          <p:cNvSpPr txBox="1">
            <a:spLocks noGrp="1"/>
          </p:cNvSpPr>
          <p:nvPr>
            <p:ph type="title"/>
          </p:nvPr>
        </p:nvSpPr>
        <p:spPr>
          <a:xfrm>
            <a:off x="404191" y="361699"/>
            <a:ext cx="11383617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4951"/>
              </a:buClr>
              <a:buSzPts val="4000"/>
              <a:buFont typeface="Arial"/>
              <a:buNone/>
            </a:pPr>
            <a:r>
              <a:rPr lang="en-US" b="1" dirty="0">
                <a:solidFill>
                  <a:srgbClr val="1D4569"/>
                </a:solidFill>
                <a:latin typeface="Century Gothic" panose="020B0502020202020204" pitchFamily="34" charset="0"/>
                <a:ea typeface="Arial Black"/>
                <a:cs typeface="Arial Black"/>
                <a:sym typeface="Arial Black"/>
              </a:rPr>
              <a:t>TECHNOLOGY TREND </a:t>
            </a:r>
            <a:endParaRPr b="1" dirty="0">
              <a:solidFill>
                <a:srgbClr val="1D4569"/>
              </a:solidFill>
              <a:latin typeface="Century Gothic" panose="020B0502020202020204" pitchFamily="34" charset="0"/>
              <a:ea typeface="Arial Black"/>
              <a:cs typeface="Arial Black"/>
              <a:sym typeface="Arial Black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4951"/>
              </a:buClr>
              <a:buSzPts val="4000"/>
              <a:buFont typeface="Arial"/>
              <a:buNone/>
            </a:pPr>
            <a:r>
              <a:rPr lang="en-US" b="1" dirty="0">
                <a:solidFill>
                  <a:srgbClr val="1D4569"/>
                </a:solidFill>
                <a:latin typeface="Century Gothic" panose="020B0502020202020204" pitchFamily="34" charset="0"/>
                <a:ea typeface="Arial Black"/>
                <a:cs typeface="Arial Black"/>
                <a:sym typeface="Arial Black"/>
              </a:rPr>
              <a:t>- THE AUTONOMOUS AGENTS</a:t>
            </a:r>
            <a:endParaRPr b="1" dirty="0">
              <a:solidFill>
                <a:srgbClr val="1D4569"/>
              </a:solidFill>
              <a:latin typeface="Century Gothic" panose="020B0502020202020204" pitchFamily="34" charset="0"/>
              <a:ea typeface="Arial Black"/>
              <a:cs typeface="Arial Black"/>
              <a:sym typeface="Arial Black"/>
            </a:endParaRPr>
          </a:p>
        </p:txBody>
      </p:sp>
      <p:sp>
        <p:nvSpPr>
          <p:cNvPr id="261" name="Google Shape;261;p1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004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40"/>
              <a:buChar char="●"/>
            </a:pPr>
            <a:r>
              <a:rPr lang="en-US" sz="2400" dirty="0">
                <a:solidFill>
                  <a:srgbClr val="1D4569"/>
                </a:solidFill>
                <a:latin typeface="Century Gothic" panose="020B0502020202020204" pitchFamily="34" charset="0"/>
              </a:rPr>
              <a:t>The </a:t>
            </a:r>
            <a:r>
              <a:rPr lang="en-US" sz="2400" dirty="0" err="1">
                <a:solidFill>
                  <a:srgbClr val="1D4569"/>
                </a:solidFill>
                <a:latin typeface="Century Gothic" panose="020B0502020202020204" pitchFamily="34" charset="0"/>
              </a:rPr>
              <a:t>No.1</a:t>
            </a:r>
            <a:r>
              <a:rPr lang="en-US" sz="2400" dirty="0">
                <a:solidFill>
                  <a:srgbClr val="1D4569"/>
                </a:solidFill>
                <a:latin typeface="Century Gothic" panose="020B0502020202020204" pitchFamily="34" charset="0"/>
              </a:rPr>
              <a:t> trend in “Gartner Top 10 Strategic Technology trends”</a:t>
            </a:r>
            <a:endParaRPr sz="2400" dirty="0">
              <a:solidFill>
                <a:srgbClr val="1D4569"/>
              </a:solidFill>
              <a:latin typeface="Century Gothic" panose="020B0502020202020204" pitchFamily="34" charset="0"/>
            </a:endParaRPr>
          </a:p>
          <a:p>
            <a:pPr marL="22860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400" dirty="0">
              <a:solidFill>
                <a:srgbClr val="1D4569"/>
              </a:solidFill>
              <a:latin typeface="Century Gothic" panose="020B0502020202020204" pitchFamily="34" charset="0"/>
            </a:endParaRPr>
          </a:p>
          <a:p>
            <a:pPr marL="457200" lvl="0" indent="-32004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40"/>
              <a:buChar char="●"/>
            </a:pPr>
            <a:r>
              <a:rPr lang="en-US" sz="2400" dirty="0">
                <a:solidFill>
                  <a:srgbClr val="1D4569"/>
                </a:solidFill>
                <a:latin typeface="Century Gothic" panose="020B0502020202020204" pitchFamily="34" charset="0"/>
              </a:rPr>
              <a:t>Use the AI agents to </a:t>
            </a:r>
            <a:r>
              <a:rPr lang="en-US" sz="2400" dirty="0" err="1">
                <a:solidFill>
                  <a:srgbClr val="1D4569"/>
                </a:solidFill>
                <a:latin typeface="Century Gothic" panose="020B0502020202020204" pitchFamily="34" charset="0"/>
              </a:rPr>
              <a:t>to</a:t>
            </a:r>
            <a:r>
              <a:rPr lang="en-US" sz="2400" dirty="0">
                <a:solidFill>
                  <a:srgbClr val="1D4569"/>
                </a:solidFill>
                <a:latin typeface="Century Gothic" panose="020B0502020202020204" pitchFamily="34" charset="0"/>
              </a:rPr>
              <a:t> function as a highly intelligent search tool</a:t>
            </a:r>
            <a:endParaRPr sz="2400" dirty="0">
              <a:solidFill>
                <a:srgbClr val="1D4569"/>
              </a:solidFill>
              <a:latin typeface="Century Gothic" panose="020B0502020202020204" pitchFamily="34" charset="0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D4569"/>
              </a:solidFill>
              <a:latin typeface="Century Gothic" panose="020B0502020202020204" pitchFamily="34" charset="0"/>
            </a:endParaRPr>
          </a:p>
          <a:p>
            <a:pPr marL="457200" lvl="0" indent="-32004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40"/>
              <a:buChar char="●"/>
            </a:pPr>
            <a:r>
              <a:rPr lang="en-US" sz="2400" dirty="0">
                <a:solidFill>
                  <a:srgbClr val="1D4569"/>
                </a:solidFill>
                <a:latin typeface="Century Gothic" panose="020B0502020202020204" pitchFamily="34" charset="0"/>
              </a:rPr>
              <a:t>Provide the platform’s users necessary information that connect between entrepreneurs to social organizations</a:t>
            </a:r>
            <a:endParaRPr sz="2400" dirty="0">
              <a:solidFill>
                <a:srgbClr val="1D4569"/>
              </a:solidFill>
              <a:latin typeface="Century Gothic" panose="020B0502020202020204" pitchFamily="34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b="1" dirty="0"/>
          </a:p>
        </p:txBody>
      </p:sp>
      <p:pic>
        <p:nvPicPr>
          <p:cNvPr id="263" name="Google Shape;263;p11"/>
          <p:cNvPicPr preferRelativeResize="0"/>
          <p:nvPr/>
        </p:nvPicPr>
        <p:blipFill rotWithShape="1">
          <a:blip r:embed="rId3">
            <a:alphaModFix/>
          </a:blip>
          <a:srcRect l="43281" t="-1821" r="14448" b="19766"/>
          <a:stretch/>
        </p:blipFill>
        <p:spPr>
          <a:xfrm>
            <a:off x="10450766" y="4743904"/>
            <a:ext cx="1409827" cy="1539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"/>
          <p:cNvSpPr/>
          <p:nvPr/>
        </p:nvSpPr>
        <p:spPr>
          <a:xfrm>
            <a:off x="2735248" y="2523282"/>
            <a:ext cx="6721503" cy="65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DDF4FC"/>
              </a:buClr>
              <a:buSzPts val="4200"/>
              <a:buFont typeface="Arial Black"/>
              <a:buNone/>
            </a:pPr>
            <a:r>
              <a:rPr lang="en-US" sz="4800" b="1" dirty="0">
                <a:solidFill>
                  <a:srgbClr val="1D4569"/>
                </a:solidFill>
                <a:latin typeface="Century Gothic" panose="020B0502020202020204" pitchFamily="34" charset="0"/>
                <a:ea typeface="Arial Black"/>
                <a:cs typeface="Arial Black"/>
                <a:sym typeface="Arial Black"/>
              </a:rPr>
              <a:t>KEY FRAMES FROM THE PLATFORM?</a:t>
            </a:r>
            <a:endParaRPr sz="4800" b="1" dirty="0">
              <a:solidFill>
                <a:srgbClr val="1D4569"/>
              </a:solidFill>
              <a:latin typeface="Century Gothic" panose="020B0502020202020204" pitchFamily="34" charset="0"/>
              <a:ea typeface="Arial Black"/>
              <a:cs typeface="Arial Black"/>
              <a:sym typeface="Arial Black"/>
            </a:endParaRPr>
          </a:p>
        </p:txBody>
      </p:sp>
      <p:pic>
        <p:nvPicPr>
          <p:cNvPr id="270" name="Google Shape;270;p13"/>
          <p:cNvPicPr preferRelativeResize="0"/>
          <p:nvPr/>
        </p:nvPicPr>
        <p:blipFill rotWithShape="1">
          <a:blip r:embed="rId3">
            <a:alphaModFix/>
          </a:blip>
          <a:srcRect l="43281" t="-1821" r="14448" b="19766"/>
          <a:stretch/>
        </p:blipFill>
        <p:spPr>
          <a:xfrm>
            <a:off x="10450047" y="4687633"/>
            <a:ext cx="1409827" cy="1539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"/>
          <p:cNvSpPr txBox="1">
            <a:spLocks noGrp="1"/>
          </p:cNvSpPr>
          <p:nvPr>
            <p:ph type="title"/>
          </p:nvPr>
        </p:nvSpPr>
        <p:spPr>
          <a:xfrm>
            <a:off x="1110856" y="815221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DDF4FC"/>
              </a:buClr>
              <a:buSzPts val="3200"/>
              <a:buFont typeface="Arial"/>
              <a:buNone/>
            </a:pPr>
            <a:r>
              <a:rPr lang="en-US" sz="4800" b="1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SOLUTION</a:t>
            </a:r>
            <a:endParaRPr sz="4800" dirty="0">
              <a:solidFill>
                <a:srgbClr val="1D456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4"/>
          <p:cNvSpPr txBox="1">
            <a:spLocks noGrp="1"/>
          </p:cNvSpPr>
          <p:nvPr>
            <p:ph idx="1"/>
          </p:nvPr>
        </p:nvSpPr>
        <p:spPr>
          <a:xfrm>
            <a:off x="1126200" y="2626834"/>
            <a:ext cx="9794400" cy="10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800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We will use AI technology to learn form the data created from answers and provide the most relevant search results   </a:t>
            </a:r>
            <a:endParaRPr sz="2800" dirty="0">
              <a:solidFill>
                <a:srgbClr val="1D456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4"/>
          <p:cNvSpPr txBox="1"/>
          <p:nvPr/>
        </p:nvSpPr>
        <p:spPr>
          <a:xfrm>
            <a:off x="1126200" y="2066996"/>
            <a:ext cx="110658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1D4569"/>
                </a:solidFill>
                <a:latin typeface="Century Gothic" panose="020B0502020202020204" pitchFamily="34" charset="0"/>
              </a:rPr>
              <a:t>Connect social entrepreneurs with non profits</a:t>
            </a:r>
            <a:endParaRPr sz="2800" dirty="0">
              <a:solidFill>
                <a:srgbClr val="1D4569"/>
              </a:solidFill>
              <a:latin typeface="Century Gothic" panose="020B0502020202020204" pitchFamily="34" charset="0"/>
            </a:endParaRPr>
          </a:p>
        </p:txBody>
      </p:sp>
      <p:sp>
        <p:nvSpPr>
          <p:cNvPr id="278" name="Google Shape;278;p14"/>
          <p:cNvSpPr txBox="1"/>
          <p:nvPr/>
        </p:nvSpPr>
        <p:spPr>
          <a:xfrm>
            <a:off x="1126200" y="4302055"/>
            <a:ext cx="103497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1D4569"/>
                </a:solidFill>
                <a:latin typeface="Century Gothic" panose="020B0502020202020204" pitchFamily="34" charset="0"/>
              </a:rPr>
              <a:t>Promote entrepreneurs and their products</a:t>
            </a:r>
            <a:endParaRPr sz="2800" dirty="0">
              <a:solidFill>
                <a:srgbClr val="1D4569"/>
              </a:solidFill>
              <a:latin typeface="Century Gothic" panose="020B0502020202020204" pitchFamily="34" charset="0"/>
            </a:endParaRPr>
          </a:p>
        </p:txBody>
      </p:sp>
      <p:sp>
        <p:nvSpPr>
          <p:cNvPr id="279" name="Google Shape;279;p14"/>
          <p:cNvSpPr txBox="1"/>
          <p:nvPr/>
        </p:nvSpPr>
        <p:spPr>
          <a:xfrm>
            <a:off x="716100" y="4853005"/>
            <a:ext cx="9603300" cy="12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1D4569"/>
                </a:solidFill>
                <a:latin typeface="Century Gothic" panose="020B0502020202020204" pitchFamily="34" charset="0"/>
              </a:rPr>
              <a:t>Help social entrepreneurs to be profitable</a:t>
            </a:r>
            <a:endParaRPr sz="2800" dirty="0">
              <a:solidFill>
                <a:srgbClr val="1D456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0" name="Google Shape;280;p14"/>
          <p:cNvPicPr preferRelativeResize="0"/>
          <p:nvPr/>
        </p:nvPicPr>
        <p:blipFill rotWithShape="1">
          <a:blip r:embed="rId3">
            <a:alphaModFix/>
          </a:blip>
          <a:srcRect l="43281" t="-1821" r="14448" b="19766"/>
          <a:stretch/>
        </p:blipFill>
        <p:spPr>
          <a:xfrm>
            <a:off x="10388623" y="4695479"/>
            <a:ext cx="1409827" cy="1539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 txBox="1">
            <a:spLocks noGrp="1"/>
          </p:cNvSpPr>
          <p:nvPr>
            <p:ph type="title"/>
          </p:nvPr>
        </p:nvSpPr>
        <p:spPr>
          <a:xfrm>
            <a:off x="1409375" y="825710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DDF4FC"/>
              </a:buClr>
              <a:buSzPts val="4200"/>
              <a:buFont typeface="Arial Black"/>
              <a:buNone/>
            </a:pPr>
            <a:r>
              <a:rPr lang="en-US" sz="4800" b="1" dirty="0">
                <a:solidFill>
                  <a:srgbClr val="1D4569"/>
                </a:solidFill>
                <a:latin typeface="Century Gothic" panose="020B0502020202020204" pitchFamily="34" charset="0"/>
                <a:ea typeface="Arial Black"/>
                <a:cs typeface="Arial Black"/>
                <a:sym typeface="Arial Black"/>
              </a:rPr>
              <a:t>BUSINESS MODEL</a:t>
            </a:r>
            <a:endParaRPr sz="4800" dirty="0">
              <a:solidFill>
                <a:srgbClr val="1D4569"/>
              </a:solidFill>
              <a:latin typeface="Century Gothic" panose="020B0502020202020204" pitchFamily="34" charset="0"/>
              <a:ea typeface="Arial Black"/>
              <a:cs typeface="Arial Black"/>
              <a:sym typeface="Arial Black"/>
            </a:endParaRPr>
          </a:p>
        </p:txBody>
      </p:sp>
      <p:sp>
        <p:nvSpPr>
          <p:cNvPr id="286" name="Google Shape;286;p17"/>
          <p:cNvSpPr txBox="1">
            <a:spLocks noGrp="1"/>
          </p:cNvSpPr>
          <p:nvPr>
            <p:ph idx="1"/>
          </p:nvPr>
        </p:nvSpPr>
        <p:spPr>
          <a:xfrm>
            <a:off x="1294362" y="1874945"/>
            <a:ext cx="9603275" cy="391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90"/>
              <a:buNone/>
            </a:pPr>
            <a:r>
              <a:rPr lang="en-US" sz="2800" b="1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Cost Structure</a:t>
            </a:r>
            <a:endParaRPr sz="2800" dirty="0">
              <a:solidFill>
                <a:srgbClr val="1D456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90"/>
              <a:buFont typeface="Arial"/>
              <a:buChar char="•"/>
            </a:pPr>
            <a:r>
              <a:rPr lang="en-US" sz="2800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Software development ; IT; Website maintenance</a:t>
            </a:r>
            <a:endParaRPr sz="2800" dirty="0">
              <a:solidFill>
                <a:srgbClr val="1D456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90"/>
              <a:buFont typeface="Arial"/>
              <a:buChar char="•"/>
            </a:pPr>
            <a:r>
              <a:rPr lang="en-US" sz="2800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Advertising/marketing; PR; Lobbying</a:t>
            </a:r>
            <a:endParaRPr sz="2800" dirty="0">
              <a:solidFill>
                <a:srgbClr val="1D456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90"/>
              <a:buFont typeface="Arial"/>
              <a:buChar char="•"/>
            </a:pPr>
            <a:r>
              <a:rPr lang="en-US" sz="2800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Salaries; contributions; Insurance</a:t>
            </a:r>
            <a:endParaRPr sz="2800" b="1" dirty="0">
              <a:solidFill>
                <a:srgbClr val="1D456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90"/>
              <a:buNone/>
            </a:pPr>
            <a:r>
              <a:rPr lang="en-US" sz="2800" b="1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Revenue Streams</a:t>
            </a:r>
            <a:endParaRPr sz="2800" dirty="0">
              <a:solidFill>
                <a:srgbClr val="1D456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90"/>
              <a:buFont typeface="Arial"/>
              <a:buChar char="•"/>
            </a:pPr>
            <a:r>
              <a:rPr lang="en-US" sz="2800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2% fee for any transaction</a:t>
            </a:r>
            <a:endParaRPr sz="2800" dirty="0">
              <a:solidFill>
                <a:srgbClr val="1D456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90"/>
              <a:buFont typeface="Arial"/>
              <a:buChar char="•"/>
            </a:pPr>
            <a:r>
              <a:rPr lang="en-US" sz="2800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Product promotions (Advertising)</a:t>
            </a:r>
            <a:endParaRPr sz="2800" dirty="0">
              <a:solidFill>
                <a:srgbClr val="1D456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80"/>
              <a:buNone/>
            </a:pPr>
            <a:endParaRPr sz="2480" dirty="0"/>
          </a:p>
        </p:txBody>
      </p:sp>
      <p:pic>
        <p:nvPicPr>
          <p:cNvPr id="287" name="Google Shape;287;p17"/>
          <p:cNvPicPr preferRelativeResize="0"/>
          <p:nvPr/>
        </p:nvPicPr>
        <p:blipFill rotWithShape="1">
          <a:blip r:embed="rId3">
            <a:alphaModFix/>
          </a:blip>
          <a:srcRect l="43281" t="-1821" r="14448" b="19766"/>
          <a:stretch/>
        </p:blipFill>
        <p:spPr>
          <a:xfrm>
            <a:off x="10464115" y="4729836"/>
            <a:ext cx="1409827" cy="1539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8"/>
          <p:cNvSpPr txBox="1">
            <a:spLocks noGrp="1"/>
          </p:cNvSpPr>
          <p:nvPr>
            <p:ph type="title"/>
          </p:nvPr>
        </p:nvSpPr>
        <p:spPr>
          <a:xfrm>
            <a:off x="1294362" y="837747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DDF4FC"/>
              </a:buClr>
              <a:buSzPts val="3600"/>
              <a:buFont typeface="Arial Black"/>
              <a:buNone/>
            </a:pPr>
            <a:r>
              <a:rPr lang="en-US" sz="4800" b="1" dirty="0">
                <a:solidFill>
                  <a:srgbClr val="1D4569"/>
                </a:solidFill>
                <a:latin typeface="Century Gothic" panose="020B0502020202020204" pitchFamily="34" charset="0"/>
                <a:ea typeface="Arial Black"/>
                <a:cs typeface="Arial Black"/>
                <a:sym typeface="Arial Black"/>
              </a:rPr>
              <a:t>KEY PARTNERS</a:t>
            </a:r>
            <a:endParaRPr sz="4800" dirty="0">
              <a:solidFill>
                <a:srgbClr val="1D4569"/>
              </a:solidFill>
              <a:latin typeface="Century Gothic" panose="020B0502020202020204" pitchFamily="34" charset="0"/>
              <a:ea typeface="Arial Black"/>
              <a:cs typeface="Arial Black"/>
              <a:sym typeface="Arial Black"/>
            </a:endParaRPr>
          </a:p>
        </p:txBody>
      </p:sp>
      <p:sp>
        <p:nvSpPr>
          <p:cNvPr id="293" name="Google Shape;293;p18"/>
          <p:cNvSpPr txBox="1">
            <a:spLocks noGrp="1"/>
          </p:cNvSpPr>
          <p:nvPr>
            <p:ph idx="1"/>
          </p:nvPr>
        </p:nvSpPr>
        <p:spPr>
          <a:xfrm>
            <a:off x="1294362" y="2100406"/>
            <a:ext cx="10435621" cy="391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2800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Social entrepreneurs </a:t>
            </a:r>
            <a:endParaRPr sz="2800" dirty="0">
              <a:solidFill>
                <a:srgbClr val="1D456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2800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Non–profits </a:t>
            </a:r>
            <a:endParaRPr sz="2800" dirty="0">
              <a:solidFill>
                <a:srgbClr val="1D456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2800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Specialized technology providers (AI, Web Service)</a:t>
            </a:r>
            <a:endParaRPr sz="2800" dirty="0">
              <a:solidFill>
                <a:srgbClr val="1D456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2800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Manufacturing companies </a:t>
            </a:r>
            <a:endParaRPr sz="2800" dirty="0">
              <a:solidFill>
                <a:srgbClr val="1D456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2800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Marketing, PR and sales partners</a:t>
            </a:r>
            <a:endParaRPr sz="2800" dirty="0">
              <a:solidFill>
                <a:srgbClr val="1D456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8"/>
          <p:cNvSpPr/>
          <p:nvPr/>
        </p:nvSpPr>
        <p:spPr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18"/>
          <p:cNvPicPr preferRelativeResize="0"/>
          <p:nvPr/>
        </p:nvPicPr>
        <p:blipFill rotWithShape="1">
          <a:blip r:embed="rId3">
            <a:alphaModFix/>
          </a:blip>
          <a:srcRect l="43281" t="-1821" r="14448" b="19766"/>
          <a:stretch/>
        </p:blipFill>
        <p:spPr>
          <a:xfrm>
            <a:off x="10506318" y="4694326"/>
            <a:ext cx="1409827" cy="1539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/>
            </a:r>
            <a:br>
              <a:rPr lang="en-US"/>
            </a:br>
            <a:endParaRPr/>
          </a:p>
        </p:txBody>
      </p:sp>
      <p:pic>
        <p:nvPicPr>
          <p:cNvPr id="302" name="Google Shape;302;p20" descr="Ein Bild, das Person, draußen, darstellend, haltend enthält.&#10;&#10;Automatisch generierte Beschreibun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8365" y="1067540"/>
            <a:ext cx="4722920" cy="4722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3" name="Google Shape;303;p20"/>
          <p:cNvSpPr txBox="1"/>
          <p:nvPr/>
        </p:nvSpPr>
        <p:spPr>
          <a:xfrm>
            <a:off x="5843200" y="1973330"/>
            <a:ext cx="4509000" cy="3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 sz="4800" b="1" i="0" cap="none" dirty="0">
                <a:solidFill>
                  <a:srgbClr val="1D4569"/>
                </a:solidFill>
                <a:latin typeface="Century Gothic" panose="020B0502020202020204" pitchFamily="34" charset="0"/>
                <a:ea typeface="Arial Black"/>
                <a:cs typeface="Arial Black"/>
                <a:sym typeface="Arial Black"/>
              </a:rPr>
              <a:t>JOIN US!</a:t>
            </a:r>
            <a:endParaRPr sz="4800" b="1" i="0" cap="none" dirty="0">
              <a:solidFill>
                <a:srgbClr val="1D4569"/>
              </a:solidFill>
              <a:latin typeface="Century Gothic" panose="020B0502020202020204" pitchFamily="34" charset="0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 sz="4800" b="1" i="0" cap="none" dirty="0">
                <a:solidFill>
                  <a:srgbClr val="1D4569"/>
                </a:solidFill>
                <a:latin typeface="Century Gothic" panose="020B0502020202020204" pitchFamily="34" charset="0"/>
                <a:ea typeface="Arial Black"/>
                <a:cs typeface="Arial Black"/>
                <a:sym typeface="Arial Black"/>
              </a:rPr>
              <a:t>MAK</a:t>
            </a:r>
            <a:r>
              <a:rPr lang="en-US" sz="4800" b="1" dirty="0">
                <a:solidFill>
                  <a:srgbClr val="1D4569"/>
                </a:solidFill>
                <a:latin typeface="Century Gothic" panose="020B0502020202020204" pitchFamily="34" charset="0"/>
                <a:ea typeface="Arial Black"/>
                <a:cs typeface="Arial Black"/>
                <a:sym typeface="Arial Black"/>
              </a:rPr>
              <a:t>E</a:t>
            </a:r>
            <a:r>
              <a:rPr lang="en-US" sz="4800" b="1" i="0" cap="none" dirty="0">
                <a:solidFill>
                  <a:srgbClr val="1D4569"/>
                </a:solidFill>
                <a:latin typeface="Century Gothic" panose="020B0502020202020204" pitchFamily="34" charset="0"/>
                <a:ea typeface="Arial Black"/>
                <a:cs typeface="Arial Black"/>
                <a:sym typeface="Arial Black"/>
              </a:rPr>
              <a:t> THE WORLD A BETTER PLACE </a:t>
            </a:r>
            <a:endParaRPr sz="4800" b="1" i="0" cap="none" dirty="0">
              <a:solidFill>
                <a:srgbClr val="1D4569"/>
              </a:solidFill>
              <a:latin typeface="Century Gothic" panose="020B0502020202020204" pitchFamily="34" charset="0"/>
              <a:ea typeface="Arial Black"/>
              <a:cs typeface="Arial Black"/>
              <a:sym typeface="Arial Black"/>
            </a:endParaRPr>
          </a:p>
        </p:txBody>
      </p:sp>
      <p:sp>
        <p:nvSpPr>
          <p:cNvPr id="304" name="Google Shape;304;p20"/>
          <p:cNvSpPr/>
          <p:nvPr/>
        </p:nvSpPr>
        <p:spPr>
          <a:xfrm>
            <a:off x="6772000" y="5106530"/>
            <a:ext cx="2651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DF4FC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Thank you!</a:t>
            </a:r>
            <a:endParaRPr sz="1800" b="1" dirty="0">
              <a:solidFill>
                <a:srgbClr val="1D456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20"/>
          <p:cNvPicPr preferRelativeResize="0"/>
          <p:nvPr/>
        </p:nvPicPr>
        <p:blipFill rotWithShape="1">
          <a:blip r:embed="rId4">
            <a:alphaModFix/>
          </a:blip>
          <a:srcRect l="43281" t="-1821" r="14448" b="19766"/>
          <a:stretch/>
        </p:blipFill>
        <p:spPr>
          <a:xfrm>
            <a:off x="10450766" y="4743905"/>
            <a:ext cx="1409827" cy="1539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806780462_0_0"/>
          <p:cNvSpPr txBox="1"/>
          <p:nvPr/>
        </p:nvSpPr>
        <p:spPr>
          <a:xfrm>
            <a:off x="500499" y="147950"/>
            <a:ext cx="11330429" cy="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200" dirty="0">
                <a:solidFill>
                  <a:srgbClr val="1D4569"/>
                </a:solidFill>
                <a:latin typeface="Arial Black"/>
                <a:ea typeface="Arial Black"/>
                <a:cs typeface="Arial Black"/>
                <a:sym typeface="Arial Black"/>
              </a:rPr>
              <a:t>OUR TEAM</a:t>
            </a:r>
            <a:endParaRPr sz="4200" dirty="0">
              <a:solidFill>
                <a:srgbClr val="1D456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0" name="Google Shape;160;g8806780462_0_0"/>
          <p:cNvSpPr/>
          <p:nvPr/>
        </p:nvSpPr>
        <p:spPr>
          <a:xfrm>
            <a:off x="1357635" y="1865202"/>
            <a:ext cx="1772100" cy="1812600"/>
          </a:xfrm>
          <a:prstGeom prst="rect">
            <a:avLst/>
          </a:prstGeom>
          <a:solidFill>
            <a:srgbClr val="BD5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8806780462_0_0"/>
          <p:cNvSpPr/>
          <p:nvPr/>
        </p:nvSpPr>
        <p:spPr>
          <a:xfrm>
            <a:off x="4253911" y="1865201"/>
            <a:ext cx="1755204" cy="1812599"/>
          </a:xfrm>
          <a:prstGeom prst="rect">
            <a:avLst/>
          </a:prstGeom>
          <a:solidFill>
            <a:srgbClr val="BD5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8806780462_0_0"/>
          <p:cNvSpPr/>
          <p:nvPr/>
        </p:nvSpPr>
        <p:spPr>
          <a:xfrm>
            <a:off x="6783307" y="1879704"/>
            <a:ext cx="1772100" cy="1812599"/>
          </a:xfrm>
          <a:prstGeom prst="rect">
            <a:avLst/>
          </a:prstGeom>
          <a:solidFill>
            <a:srgbClr val="BD5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8806780462_0_0"/>
          <p:cNvSpPr/>
          <p:nvPr/>
        </p:nvSpPr>
        <p:spPr>
          <a:xfrm>
            <a:off x="9298274" y="1879703"/>
            <a:ext cx="1772100" cy="1812599"/>
          </a:xfrm>
          <a:prstGeom prst="rect">
            <a:avLst/>
          </a:prstGeom>
          <a:solidFill>
            <a:srgbClr val="BD5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8806780462_0_0"/>
          <p:cNvSpPr/>
          <p:nvPr/>
        </p:nvSpPr>
        <p:spPr>
          <a:xfrm>
            <a:off x="1290191" y="4780558"/>
            <a:ext cx="1849491" cy="1820483"/>
          </a:xfrm>
          <a:prstGeom prst="rect">
            <a:avLst/>
          </a:prstGeom>
          <a:solidFill>
            <a:srgbClr val="BD5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8806780462_0_0"/>
          <p:cNvSpPr/>
          <p:nvPr/>
        </p:nvSpPr>
        <p:spPr>
          <a:xfrm>
            <a:off x="4192509" y="4790630"/>
            <a:ext cx="1772100" cy="1810411"/>
          </a:xfrm>
          <a:prstGeom prst="rect">
            <a:avLst/>
          </a:prstGeom>
          <a:solidFill>
            <a:srgbClr val="BD5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8806780462_0_0"/>
          <p:cNvSpPr/>
          <p:nvPr/>
        </p:nvSpPr>
        <p:spPr>
          <a:xfrm>
            <a:off x="6783306" y="4785593"/>
            <a:ext cx="1772101" cy="1810411"/>
          </a:xfrm>
          <a:prstGeom prst="rect">
            <a:avLst/>
          </a:prstGeom>
          <a:solidFill>
            <a:srgbClr val="BD5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8806780462_0_0"/>
          <p:cNvSpPr/>
          <p:nvPr/>
        </p:nvSpPr>
        <p:spPr>
          <a:xfrm>
            <a:off x="9298274" y="4808649"/>
            <a:ext cx="1772100" cy="1812600"/>
          </a:xfrm>
          <a:prstGeom prst="rect">
            <a:avLst/>
          </a:prstGeom>
          <a:solidFill>
            <a:srgbClr val="BD582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8806780462_0_0"/>
          <p:cNvSpPr txBox="1"/>
          <p:nvPr/>
        </p:nvSpPr>
        <p:spPr>
          <a:xfrm>
            <a:off x="1371369" y="1392737"/>
            <a:ext cx="16542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 dirty="0">
                <a:solidFill>
                  <a:srgbClr val="1D4569"/>
                </a:solidFill>
                <a:latin typeface="Century Gothic" panose="020B0502020202020204" pitchFamily="34" charset="0"/>
              </a:rPr>
              <a:t>CEO</a:t>
            </a:r>
            <a:endParaRPr sz="1600" b="1" dirty="0">
              <a:solidFill>
                <a:srgbClr val="1D4569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g8806780462_0_0"/>
          <p:cNvSpPr txBox="1"/>
          <p:nvPr/>
        </p:nvSpPr>
        <p:spPr>
          <a:xfrm>
            <a:off x="4191710" y="4363753"/>
            <a:ext cx="2042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 dirty="0">
                <a:solidFill>
                  <a:srgbClr val="1D4569"/>
                </a:solidFill>
                <a:latin typeface="Century Gothic" panose="020B0502020202020204" pitchFamily="34" charset="0"/>
              </a:rPr>
              <a:t>Marketing Leader</a:t>
            </a:r>
            <a:endParaRPr sz="1600" b="1" dirty="0">
              <a:solidFill>
                <a:srgbClr val="1D4569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g8806780462_0_0"/>
          <p:cNvSpPr txBox="1"/>
          <p:nvPr/>
        </p:nvSpPr>
        <p:spPr>
          <a:xfrm>
            <a:off x="6929758" y="4380588"/>
            <a:ext cx="1772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 dirty="0">
                <a:solidFill>
                  <a:srgbClr val="1D4569"/>
                </a:solidFill>
                <a:latin typeface="Century Gothic" panose="020B0502020202020204" pitchFamily="34" charset="0"/>
              </a:rPr>
              <a:t>Chief Designer</a:t>
            </a:r>
            <a:endParaRPr sz="1600" b="1" dirty="0">
              <a:solidFill>
                <a:srgbClr val="1D4569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g8806780462_0_0"/>
          <p:cNvSpPr txBox="1"/>
          <p:nvPr/>
        </p:nvSpPr>
        <p:spPr>
          <a:xfrm>
            <a:off x="9212374" y="4416249"/>
            <a:ext cx="2042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 dirty="0">
                <a:solidFill>
                  <a:srgbClr val="1D4569"/>
                </a:solidFill>
                <a:latin typeface="Century Gothic" panose="020B0502020202020204" pitchFamily="34" charset="0"/>
              </a:rPr>
              <a:t>Content Manager</a:t>
            </a:r>
            <a:endParaRPr sz="1600" b="1" dirty="0">
              <a:solidFill>
                <a:srgbClr val="1D4569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g8806780462_0_0"/>
          <p:cNvSpPr txBox="1"/>
          <p:nvPr/>
        </p:nvSpPr>
        <p:spPr>
          <a:xfrm>
            <a:off x="3400465" y="1321356"/>
            <a:ext cx="3331296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 dirty="0">
                <a:solidFill>
                  <a:srgbClr val="1D4569"/>
                </a:solidFill>
                <a:latin typeface="Century Gothic" panose="020B0502020202020204" pitchFamily="34" charset="0"/>
              </a:rPr>
              <a:t>Speaker and Sales Manager</a:t>
            </a:r>
            <a:endParaRPr sz="1600" b="1" dirty="0">
              <a:solidFill>
                <a:srgbClr val="1D4569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g8806780462_0_0"/>
          <p:cNvSpPr txBox="1"/>
          <p:nvPr/>
        </p:nvSpPr>
        <p:spPr>
          <a:xfrm>
            <a:off x="6718157" y="1325999"/>
            <a:ext cx="2042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DDF4FC"/>
              </a:buClr>
              <a:buSzPts val="2000"/>
              <a:buFont typeface="Arial"/>
              <a:buNone/>
            </a:pPr>
            <a:r>
              <a:rPr lang="en-US" sz="1600" b="1" dirty="0">
                <a:solidFill>
                  <a:srgbClr val="1D4569"/>
                </a:solidFill>
                <a:latin typeface="Century Gothic" panose="020B0502020202020204" pitchFamily="34" charset="0"/>
              </a:rPr>
              <a:t>CTO Tech Expert</a:t>
            </a:r>
            <a:endParaRPr sz="1600" b="1" dirty="0">
              <a:solidFill>
                <a:srgbClr val="1D4569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g8806780462_0_0"/>
          <p:cNvSpPr txBox="1"/>
          <p:nvPr/>
        </p:nvSpPr>
        <p:spPr>
          <a:xfrm>
            <a:off x="9357274" y="1332878"/>
            <a:ext cx="18978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 dirty="0">
                <a:solidFill>
                  <a:srgbClr val="1D4569"/>
                </a:solidFill>
                <a:latin typeface="Century Gothic" panose="020B0502020202020204" pitchFamily="34" charset="0"/>
              </a:rPr>
              <a:t>Research Expert</a:t>
            </a:r>
            <a:endParaRPr sz="1600" b="1" dirty="0">
              <a:solidFill>
                <a:srgbClr val="1D4569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g880678046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7049" y="4863779"/>
            <a:ext cx="1604614" cy="166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880678046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233" y="4899377"/>
            <a:ext cx="1654100" cy="1693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8806780462_0_0"/>
          <p:cNvPicPr preferRelativeResize="0"/>
          <p:nvPr/>
        </p:nvPicPr>
        <p:blipFill rotWithShape="1">
          <a:blip r:embed="rId5">
            <a:alphaModFix/>
          </a:blip>
          <a:srcRect r="39635"/>
          <a:stretch/>
        </p:blipFill>
        <p:spPr>
          <a:xfrm>
            <a:off x="1344782" y="4863779"/>
            <a:ext cx="1732371" cy="1702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8806780462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27212" y="1956256"/>
            <a:ext cx="1546957" cy="163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8806780462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357274" y="1944449"/>
            <a:ext cx="1654101" cy="165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8806780462_0_0"/>
          <p:cNvPicPr preferRelativeResize="0"/>
          <p:nvPr/>
        </p:nvPicPr>
        <p:blipFill rotWithShape="1">
          <a:blip r:embed="rId8">
            <a:alphaModFix/>
          </a:blip>
          <a:srcRect l="31558"/>
          <a:stretch/>
        </p:blipFill>
        <p:spPr>
          <a:xfrm>
            <a:off x="6860777" y="1959725"/>
            <a:ext cx="1617160" cy="1650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8806780462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15905" y="1956257"/>
            <a:ext cx="1654100" cy="16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8806780462_0_0"/>
          <p:cNvPicPr preferRelativeResize="0"/>
          <p:nvPr/>
        </p:nvPicPr>
        <p:blipFill rotWithShape="1">
          <a:blip r:embed="rId10">
            <a:alphaModFix/>
          </a:blip>
          <a:srcRect t="30342"/>
          <a:stretch/>
        </p:blipFill>
        <p:spPr>
          <a:xfrm>
            <a:off x="4278641" y="4892003"/>
            <a:ext cx="1634052" cy="164589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8806780462_0_0"/>
          <p:cNvSpPr txBox="1"/>
          <p:nvPr/>
        </p:nvSpPr>
        <p:spPr>
          <a:xfrm>
            <a:off x="730450" y="1203875"/>
            <a:ext cx="17721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g8806780462_0_0"/>
          <p:cNvSpPr txBox="1"/>
          <p:nvPr/>
        </p:nvSpPr>
        <p:spPr>
          <a:xfrm>
            <a:off x="1415905" y="4040029"/>
            <a:ext cx="1772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 dirty="0" err="1">
                <a:solidFill>
                  <a:srgbClr val="1D4569"/>
                </a:solidFill>
                <a:latin typeface="Century Gothic" panose="020B0502020202020204" pitchFamily="34" charset="0"/>
              </a:rPr>
              <a:t>Nensi</a:t>
            </a:r>
            <a:r>
              <a:rPr lang="en-US" sz="1600" b="1" dirty="0">
                <a:solidFill>
                  <a:srgbClr val="1D4569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solidFill>
                  <a:srgbClr val="1D4569"/>
                </a:solidFill>
                <a:latin typeface="Century Gothic" panose="020B0502020202020204" pitchFamily="34" charset="0"/>
              </a:rPr>
              <a:t>Lončarić</a:t>
            </a:r>
            <a:r>
              <a:rPr lang="en-US" sz="1600" b="1" dirty="0">
                <a:solidFill>
                  <a:srgbClr val="1D4569"/>
                </a:solidFill>
                <a:latin typeface="Century Gothic" panose="020B0502020202020204" pitchFamily="34" charset="0"/>
              </a:rPr>
              <a:t> </a:t>
            </a:r>
            <a:endParaRPr sz="1600" b="1" dirty="0">
              <a:solidFill>
                <a:srgbClr val="1D4569"/>
              </a:solidFill>
              <a:latin typeface="Century Gothic" panose="020B0502020202020204" pitchFamily="34" charset="0"/>
            </a:endParaRPr>
          </a:p>
        </p:txBody>
      </p:sp>
      <p:sp>
        <p:nvSpPr>
          <p:cNvPr id="185" name="Google Shape;185;g8806780462_0_0"/>
          <p:cNvSpPr txBox="1"/>
          <p:nvPr/>
        </p:nvSpPr>
        <p:spPr>
          <a:xfrm>
            <a:off x="1242578" y="4368934"/>
            <a:ext cx="19566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 dirty="0">
                <a:solidFill>
                  <a:srgbClr val="1D4569"/>
                </a:solidFill>
                <a:latin typeface="Century Gothic" panose="020B0502020202020204" pitchFamily="34" charset="0"/>
              </a:rPr>
              <a:t>Content Manager</a:t>
            </a:r>
            <a:endParaRPr sz="1600" b="1" dirty="0">
              <a:solidFill>
                <a:srgbClr val="1D4569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g8806780462_0_0"/>
          <p:cNvSpPr txBox="1"/>
          <p:nvPr/>
        </p:nvSpPr>
        <p:spPr>
          <a:xfrm>
            <a:off x="3833109" y="4084197"/>
            <a:ext cx="2427014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1D4569"/>
                </a:solidFill>
                <a:latin typeface="Century Gothic" panose="020B0502020202020204" pitchFamily="34" charset="0"/>
              </a:rPr>
              <a:t>Monika Maria </a:t>
            </a:r>
            <a:r>
              <a:rPr lang="en-US" sz="1600" b="1" dirty="0" err="1">
                <a:solidFill>
                  <a:srgbClr val="1D4569"/>
                </a:solidFill>
                <a:latin typeface="Century Gothic" panose="020B0502020202020204" pitchFamily="34" charset="0"/>
              </a:rPr>
              <a:t>Liwińska</a:t>
            </a:r>
            <a:r>
              <a:rPr lang="en-US" sz="1600" dirty="0">
                <a:solidFill>
                  <a:srgbClr val="1D4569"/>
                </a:solidFill>
                <a:latin typeface="Century Gothic" panose="020B0502020202020204" pitchFamily="34" charset="0"/>
              </a:rPr>
              <a:t> </a:t>
            </a:r>
            <a:endParaRPr b="1" dirty="0">
              <a:solidFill>
                <a:srgbClr val="1D4569"/>
              </a:solidFill>
              <a:latin typeface="Century Gothic" panose="020B0502020202020204" pitchFamily="34" charset="0"/>
            </a:endParaRPr>
          </a:p>
        </p:txBody>
      </p:sp>
      <p:sp>
        <p:nvSpPr>
          <p:cNvPr id="187" name="Google Shape;187;g8806780462_0_0"/>
          <p:cNvSpPr txBox="1"/>
          <p:nvPr/>
        </p:nvSpPr>
        <p:spPr>
          <a:xfrm>
            <a:off x="6988757" y="4081354"/>
            <a:ext cx="1772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1D4569"/>
                </a:solidFill>
                <a:latin typeface="Century Gothic" panose="020B0502020202020204" pitchFamily="34" charset="0"/>
              </a:rPr>
              <a:t>Ivan </a:t>
            </a:r>
            <a:r>
              <a:rPr lang="en-US" sz="1600" b="1" dirty="0" err="1">
                <a:solidFill>
                  <a:srgbClr val="1D4569"/>
                </a:solidFill>
                <a:latin typeface="Century Gothic" panose="020B0502020202020204" pitchFamily="34" charset="0"/>
              </a:rPr>
              <a:t>Marinac</a:t>
            </a:r>
            <a:r>
              <a:rPr lang="en-US" sz="1600" b="1" dirty="0">
                <a:solidFill>
                  <a:srgbClr val="1D4569"/>
                </a:solidFill>
                <a:latin typeface="Century Gothic" panose="020B0502020202020204" pitchFamily="34" charset="0"/>
              </a:rPr>
              <a:t> </a:t>
            </a:r>
            <a:endParaRPr sz="1600" dirty="0">
              <a:solidFill>
                <a:srgbClr val="1D4569"/>
              </a:solidFill>
              <a:latin typeface="Century Gothic" panose="020B0502020202020204" pitchFamily="34" charset="0"/>
            </a:endParaRPr>
          </a:p>
        </p:txBody>
      </p:sp>
      <p:sp>
        <p:nvSpPr>
          <p:cNvPr id="188" name="Google Shape;188;g8806780462_0_0"/>
          <p:cNvSpPr txBox="1"/>
          <p:nvPr/>
        </p:nvSpPr>
        <p:spPr>
          <a:xfrm>
            <a:off x="1220875" y="943981"/>
            <a:ext cx="21324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1D4569"/>
                </a:solidFill>
                <a:latin typeface="Century Gothic" panose="020B0502020202020204" pitchFamily="34" charset="0"/>
              </a:rPr>
              <a:t>Danny </a:t>
            </a:r>
            <a:r>
              <a:rPr lang="en-US" sz="1600" b="1" dirty="0" err="1">
                <a:solidFill>
                  <a:srgbClr val="1D4569"/>
                </a:solidFill>
                <a:latin typeface="Century Gothic" panose="020B0502020202020204" pitchFamily="34" charset="0"/>
              </a:rPr>
              <a:t>Rozenberg</a:t>
            </a:r>
            <a:r>
              <a:rPr lang="en-US" sz="1600" b="1" dirty="0">
                <a:solidFill>
                  <a:srgbClr val="1D4569"/>
                </a:solidFill>
                <a:latin typeface="Century Gothic" panose="020B0502020202020204" pitchFamily="34" charset="0"/>
              </a:rPr>
              <a:t>  </a:t>
            </a:r>
            <a:endParaRPr sz="1600" b="1" dirty="0">
              <a:solidFill>
                <a:srgbClr val="1D4569"/>
              </a:solidFill>
              <a:latin typeface="Century Gothic" panose="020B0502020202020204" pitchFamily="34" charset="0"/>
            </a:endParaRPr>
          </a:p>
        </p:txBody>
      </p:sp>
      <p:sp>
        <p:nvSpPr>
          <p:cNvPr id="189" name="Google Shape;189;g8806780462_0_0"/>
          <p:cNvSpPr txBox="1"/>
          <p:nvPr/>
        </p:nvSpPr>
        <p:spPr>
          <a:xfrm>
            <a:off x="4419025" y="955618"/>
            <a:ext cx="14178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1D4569"/>
                </a:solidFill>
                <a:latin typeface="Century Gothic" panose="020B0502020202020204" pitchFamily="34" charset="0"/>
              </a:rPr>
              <a:t>Tim </a:t>
            </a:r>
            <a:r>
              <a:rPr lang="en-US" sz="1600" b="1" dirty="0" err="1">
                <a:solidFill>
                  <a:srgbClr val="1D4569"/>
                </a:solidFill>
                <a:latin typeface="Century Gothic" panose="020B0502020202020204" pitchFamily="34" charset="0"/>
              </a:rPr>
              <a:t>Jäger</a:t>
            </a:r>
            <a:r>
              <a:rPr lang="en-US" sz="1600" b="1" dirty="0">
                <a:solidFill>
                  <a:srgbClr val="1D4569"/>
                </a:solidFill>
                <a:latin typeface="Century Gothic" panose="020B0502020202020204" pitchFamily="34" charset="0"/>
              </a:rPr>
              <a:t> </a:t>
            </a:r>
            <a:endParaRPr sz="1600" b="1" dirty="0">
              <a:solidFill>
                <a:srgbClr val="1D4569"/>
              </a:solidFill>
              <a:latin typeface="Century Gothic" panose="020B0502020202020204" pitchFamily="34" charset="0"/>
            </a:endParaRPr>
          </a:p>
        </p:txBody>
      </p:sp>
      <p:sp>
        <p:nvSpPr>
          <p:cNvPr id="190" name="Google Shape;190;g8806780462_0_0"/>
          <p:cNvSpPr txBox="1"/>
          <p:nvPr/>
        </p:nvSpPr>
        <p:spPr>
          <a:xfrm>
            <a:off x="6867250" y="967940"/>
            <a:ext cx="1772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1D4569"/>
                </a:solidFill>
                <a:latin typeface="Century Gothic" panose="020B0502020202020204" pitchFamily="34" charset="0"/>
              </a:rPr>
              <a:t>Metin</a:t>
            </a:r>
            <a:r>
              <a:rPr lang="en-US" sz="1600" b="1" dirty="0">
                <a:solidFill>
                  <a:srgbClr val="1D4569"/>
                </a:solidFill>
                <a:latin typeface="Century Gothic" panose="020B0502020202020204" pitchFamily="34" charset="0"/>
              </a:rPr>
              <a:t> Erol </a:t>
            </a:r>
            <a:r>
              <a:rPr lang="en-US" sz="1600" b="1" dirty="0" err="1">
                <a:solidFill>
                  <a:srgbClr val="1D4569"/>
                </a:solidFill>
                <a:latin typeface="Century Gothic" panose="020B0502020202020204" pitchFamily="34" charset="0"/>
              </a:rPr>
              <a:t>Sik</a:t>
            </a:r>
            <a:r>
              <a:rPr lang="en-US" sz="1600" b="1" dirty="0">
                <a:solidFill>
                  <a:srgbClr val="1D4569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>
                <a:solidFill>
                  <a:srgbClr val="DDF4FC"/>
                </a:solidFill>
                <a:highlight>
                  <a:srgbClr val="000000"/>
                </a:highlight>
                <a:latin typeface="Century Gothic" panose="020B0502020202020204" pitchFamily="34" charset="0"/>
              </a:rPr>
              <a:t>	</a:t>
            </a:r>
            <a:endParaRPr sz="1600" dirty="0">
              <a:solidFill>
                <a:srgbClr val="DDF4FC"/>
              </a:solidFill>
              <a:highlight>
                <a:srgbClr val="000000"/>
              </a:highlight>
              <a:latin typeface="Century Gothic" panose="020B0502020202020204" pitchFamily="34" charset="0"/>
            </a:endParaRPr>
          </a:p>
        </p:txBody>
      </p:sp>
      <p:sp>
        <p:nvSpPr>
          <p:cNvPr id="191" name="Google Shape;191;g8806780462_0_0"/>
          <p:cNvSpPr txBox="1"/>
          <p:nvPr/>
        </p:nvSpPr>
        <p:spPr>
          <a:xfrm>
            <a:off x="9537265" y="956809"/>
            <a:ext cx="14178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1D4569"/>
                </a:solidFill>
                <a:latin typeface="Century Gothic" panose="020B0502020202020204" pitchFamily="34" charset="0"/>
              </a:rPr>
              <a:t>Liat</a:t>
            </a:r>
            <a:r>
              <a:rPr lang="en-US" sz="1600" b="1" dirty="0">
                <a:solidFill>
                  <a:srgbClr val="1D4569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solidFill>
                  <a:srgbClr val="1D4569"/>
                </a:solidFill>
                <a:latin typeface="Century Gothic" panose="020B0502020202020204" pitchFamily="34" charset="0"/>
              </a:rPr>
              <a:t>Machli</a:t>
            </a:r>
            <a:r>
              <a:rPr lang="en-US" sz="1600" b="1" dirty="0">
                <a:solidFill>
                  <a:srgbClr val="1D4569"/>
                </a:solidFill>
                <a:latin typeface="Century Gothic" panose="020B0502020202020204" pitchFamily="34" charset="0"/>
              </a:rPr>
              <a:t> </a:t>
            </a:r>
            <a:endParaRPr sz="1600" b="1" dirty="0">
              <a:solidFill>
                <a:srgbClr val="1D4569"/>
              </a:solidFill>
              <a:latin typeface="Century Gothic" panose="020B0502020202020204" pitchFamily="34" charset="0"/>
            </a:endParaRPr>
          </a:p>
        </p:txBody>
      </p:sp>
      <p:sp>
        <p:nvSpPr>
          <p:cNvPr id="192" name="Google Shape;192;g8806780462_0_0"/>
          <p:cNvSpPr txBox="1"/>
          <p:nvPr/>
        </p:nvSpPr>
        <p:spPr>
          <a:xfrm>
            <a:off x="9250383" y="4087795"/>
            <a:ext cx="18978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1D4569"/>
                </a:solidFill>
                <a:latin typeface="Century Gothic" panose="020B0502020202020204" pitchFamily="34" charset="0"/>
              </a:rPr>
              <a:t>Martina </a:t>
            </a:r>
            <a:r>
              <a:rPr lang="en-US" sz="1600" b="1" dirty="0" err="1">
                <a:solidFill>
                  <a:srgbClr val="1D4569"/>
                </a:solidFill>
                <a:latin typeface="Century Gothic" panose="020B0502020202020204" pitchFamily="34" charset="0"/>
              </a:rPr>
              <a:t>Mikulčić</a:t>
            </a:r>
            <a:r>
              <a:rPr lang="en-US" sz="1700" b="1" dirty="0">
                <a:solidFill>
                  <a:srgbClr val="DDF4FC"/>
                </a:solidFill>
                <a:highlight>
                  <a:srgbClr val="000000"/>
                </a:highlight>
              </a:rPr>
              <a:t>	</a:t>
            </a:r>
            <a:endParaRPr sz="1700" dirty="0">
              <a:solidFill>
                <a:srgbClr val="DDF4FC"/>
              </a:solidFill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"/>
          <p:cNvSpPr txBox="1">
            <a:spLocks noGrp="1"/>
          </p:cNvSpPr>
          <p:nvPr>
            <p:ph type="title"/>
          </p:nvPr>
        </p:nvSpPr>
        <p:spPr>
          <a:xfrm>
            <a:off x="265043" y="948807"/>
            <a:ext cx="11661914" cy="2623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ill Sans"/>
              <a:buNone/>
            </a:pPr>
            <a:r>
              <a:rPr lang="en-US" b="1" dirty="0">
                <a:solidFill>
                  <a:srgbClr val="1D4569"/>
                </a:solidFill>
                <a:latin typeface="Century Gothic" panose="020B0502020202020204" pitchFamily="34" charset="0"/>
                <a:ea typeface="Arial Black"/>
                <a:cs typeface="Arial Black"/>
                <a:sym typeface="Arial Black"/>
              </a:rPr>
              <a:t>ENRICO BERARDONE</a:t>
            </a:r>
            <a:endParaRPr b="1" dirty="0">
              <a:solidFill>
                <a:srgbClr val="1D4569"/>
              </a:solidFill>
              <a:latin typeface="Century Gothic" panose="020B0502020202020204" pitchFamily="34" charset="0"/>
              <a:ea typeface="Arial Black"/>
              <a:cs typeface="Arial Black"/>
              <a:sym typeface="Arial Black"/>
            </a:endParaRPr>
          </a:p>
        </p:txBody>
      </p:sp>
      <p:pic>
        <p:nvPicPr>
          <p:cNvPr id="199" name="Google Shape;199;p3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8785" y="2580084"/>
            <a:ext cx="4762500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0" name="Google Shape;200;p3" descr="Ein Bild, das Person, Mann, darstellend, drinne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5027" y="1800665"/>
            <a:ext cx="4558748" cy="4414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"/>
          <p:cNvSpPr txBox="1">
            <a:spLocks noGrp="1"/>
          </p:cNvSpPr>
          <p:nvPr>
            <p:ph type="title"/>
          </p:nvPr>
        </p:nvSpPr>
        <p:spPr>
          <a:xfrm>
            <a:off x="1249680" y="867649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lang="en-US" b="1" dirty="0">
                <a:solidFill>
                  <a:srgbClr val="1D4569"/>
                </a:solidFill>
                <a:latin typeface="Century Gothic" panose="020B0502020202020204" pitchFamily="34" charset="0"/>
                <a:ea typeface="Arial Black"/>
                <a:cs typeface="Arial Black"/>
                <a:sym typeface="Arial Black"/>
              </a:rPr>
              <a:t>ENRICO´S COMPANY</a:t>
            </a:r>
            <a:endParaRPr b="1" dirty="0">
              <a:solidFill>
                <a:srgbClr val="1D4569"/>
              </a:solidFill>
              <a:latin typeface="Century Gothic" panose="020B0502020202020204" pitchFamily="34" charset="0"/>
              <a:ea typeface="Arial Black"/>
              <a:cs typeface="Arial Black"/>
              <a:sym typeface="Arial Black"/>
            </a:endParaRPr>
          </a:p>
        </p:txBody>
      </p:sp>
      <p:pic>
        <p:nvPicPr>
          <p:cNvPr id="206" name="Google Shape;206;p4" descr="Ein Bild, das Person, Mann, drinnen, Zähne enthält.&#10;&#10;Automatisch generierte Beschreibun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6096000" y="2193211"/>
            <a:ext cx="5750120" cy="3039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7" name="Google Shape;207;p4"/>
          <p:cNvSpPr/>
          <p:nvPr/>
        </p:nvSpPr>
        <p:spPr>
          <a:xfrm>
            <a:off x="175185" y="2518216"/>
            <a:ext cx="8547652" cy="2080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DF4FC"/>
              </a:buClr>
              <a:buSzPts val="2800"/>
              <a:buFont typeface="Arial"/>
              <a:buNone/>
            </a:pPr>
            <a:r>
              <a:rPr lang="en-US" sz="3200" i="0" u="none" strike="noStrike" cap="none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Helps people by donations</a:t>
            </a:r>
            <a:endParaRPr sz="3200" i="0" u="none" strike="noStrike" cap="none" dirty="0">
              <a:solidFill>
                <a:srgbClr val="1D456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200000"/>
              </a:lnSpc>
              <a:spcBef>
                <a:spcPts val="1300"/>
              </a:spcBef>
              <a:spcAft>
                <a:spcPts val="0"/>
              </a:spcAft>
              <a:buClr>
                <a:srgbClr val="DDF4FC"/>
              </a:buClr>
              <a:buSzPts val="2800"/>
              <a:buFont typeface="Arial"/>
              <a:buNone/>
            </a:pPr>
            <a:r>
              <a:rPr lang="en-US" sz="3200" i="0" u="none" strike="noStrike" cap="none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Reduces plastic pollution</a:t>
            </a:r>
            <a:endParaRPr sz="3200" i="0" u="none" strike="noStrike" cap="none" dirty="0">
              <a:solidFill>
                <a:srgbClr val="1D456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"/>
          <p:cNvSpPr txBox="1">
            <a:spLocks noGrp="1"/>
          </p:cNvSpPr>
          <p:nvPr>
            <p:ph type="title"/>
          </p:nvPr>
        </p:nvSpPr>
        <p:spPr>
          <a:xfrm>
            <a:off x="700742" y="980563"/>
            <a:ext cx="10790515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DF4FC"/>
              </a:buClr>
              <a:buSzPts val="4200"/>
              <a:buFont typeface="Arial Black"/>
              <a:buNone/>
            </a:pPr>
            <a:r>
              <a:rPr lang="en-US" b="1" dirty="0">
                <a:solidFill>
                  <a:srgbClr val="1D4569"/>
                </a:solidFill>
                <a:latin typeface="Century Gothic" panose="020B0502020202020204" pitchFamily="34" charset="0"/>
                <a:ea typeface="Arial Black"/>
                <a:cs typeface="Arial Black"/>
                <a:sym typeface="Arial Black"/>
              </a:rPr>
              <a:t>ENRICO´S CHALLENGES</a:t>
            </a:r>
            <a:endParaRPr b="1" dirty="0">
              <a:solidFill>
                <a:srgbClr val="1D4569"/>
              </a:solidFill>
              <a:latin typeface="Century Gothic" panose="020B0502020202020204" pitchFamily="34" charset="0"/>
              <a:ea typeface="Arial Black"/>
              <a:cs typeface="Arial Black"/>
              <a:sym typeface="Arial Black"/>
            </a:endParaRPr>
          </a:p>
        </p:txBody>
      </p:sp>
      <p:pic>
        <p:nvPicPr>
          <p:cNvPr id="213" name="Google Shape;213;p5" descr="Ein Bild, das Mikrofon, Man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 r="4458" b="2"/>
          <a:stretch/>
        </p:blipFill>
        <p:spPr>
          <a:xfrm>
            <a:off x="1249382" y="1997713"/>
            <a:ext cx="3874284" cy="4080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4" name="Google Shape;214;p5"/>
          <p:cNvSpPr/>
          <p:nvPr/>
        </p:nvSpPr>
        <p:spPr>
          <a:xfrm>
            <a:off x="5230157" y="3014123"/>
            <a:ext cx="6096000" cy="268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Finding the right non-profit</a:t>
            </a:r>
            <a:endParaRPr sz="3200" b="0" i="0" u="none" strike="noStrike" cap="none" dirty="0">
              <a:solidFill>
                <a:srgbClr val="1D456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1D456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1D456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Remaining profitable</a:t>
            </a:r>
            <a:endParaRPr sz="3200" dirty="0">
              <a:solidFill>
                <a:srgbClr val="1D4569"/>
              </a:solidFill>
              <a:latin typeface="Century Gothic" panose="020B0502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 txBox="1">
            <a:spLocks noGrp="1"/>
          </p:cNvSpPr>
          <p:nvPr>
            <p:ph type="title"/>
          </p:nvPr>
        </p:nvSpPr>
        <p:spPr>
          <a:xfrm>
            <a:off x="515212" y="870801"/>
            <a:ext cx="11161576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4951"/>
              </a:buClr>
              <a:buSzPts val="3600"/>
              <a:buFont typeface="Arial"/>
              <a:buNone/>
            </a:pPr>
            <a:r>
              <a:rPr lang="en-US" b="1" dirty="0">
                <a:solidFill>
                  <a:srgbClr val="1D4569"/>
                </a:solidFill>
                <a:latin typeface="Century Gothic" panose="020B0502020202020204" pitchFamily="34" charset="0"/>
                <a:ea typeface="Arial Black"/>
                <a:cs typeface="Arial Black"/>
                <a:sym typeface="Arial Black"/>
              </a:rPr>
              <a:t>MARKET- PROBLEM</a:t>
            </a:r>
            <a:endParaRPr b="1" dirty="0">
              <a:solidFill>
                <a:srgbClr val="1D4569"/>
              </a:solidFill>
              <a:latin typeface="Century Gothic" panose="020B0502020202020204" pitchFamily="34" charset="0"/>
              <a:ea typeface="Arial Black"/>
              <a:cs typeface="Arial Black"/>
              <a:sym typeface="Arial Black"/>
            </a:endParaRPr>
          </a:p>
        </p:txBody>
      </p:sp>
      <p:sp>
        <p:nvSpPr>
          <p:cNvPr id="221" name="Google Shape;221;p9"/>
          <p:cNvSpPr txBox="1">
            <a:spLocks noGrp="1"/>
          </p:cNvSpPr>
          <p:nvPr>
            <p:ph idx="1"/>
          </p:nvPr>
        </p:nvSpPr>
        <p:spPr>
          <a:xfrm>
            <a:off x="1236279" y="1878843"/>
            <a:ext cx="9990300" cy="4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400" b="1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social entrepreneurs have great ideas and intentions! But…</a:t>
            </a:r>
            <a:endParaRPr sz="2400" b="1" dirty="0">
              <a:solidFill>
                <a:srgbClr val="1D456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2400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They are having trouble finding those they what to help</a:t>
            </a:r>
            <a:endParaRPr sz="2400" dirty="0">
              <a:solidFill>
                <a:srgbClr val="1D456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2400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In most cases, </a:t>
            </a:r>
            <a:r>
              <a:rPr lang="en-US" sz="2400" b="1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sustainable</a:t>
            </a:r>
            <a:r>
              <a:rPr lang="en-US" sz="2400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products </a:t>
            </a:r>
            <a:r>
              <a:rPr lang="en-US" sz="2400" b="1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cost more</a:t>
            </a:r>
            <a:r>
              <a:rPr lang="en-US" sz="2400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to produce</a:t>
            </a:r>
            <a:endParaRPr sz="2400" dirty="0">
              <a:solidFill>
                <a:srgbClr val="1D456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 b="1" dirty="0">
              <a:solidFill>
                <a:srgbClr val="1D456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How many social enterprises are there?</a:t>
            </a:r>
            <a:endParaRPr sz="2400" b="1" dirty="0">
              <a:solidFill>
                <a:srgbClr val="1D456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2400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In the UK alone almost </a:t>
            </a:r>
            <a:r>
              <a:rPr lang="en-US" sz="2400" b="1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500 K</a:t>
            </a:r>
            <a:r>
              <a:rPr lang="en-US" sz="2400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 social enterprises*</a:t>
            </a:r>
            <a:endParaRPr sz="2400" dirty="0">
              <a:solidFill>
                <a:srgbClr val="1D456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2400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Only half of them are profitable** </a:t>
            </a:r>
            <a:endParaRPr sz="2400" dirty="0">
              <a:solidFill>
                <a:srgbClr val="1D456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3000" dirty="0">
              <a:solidFill>
                <a:srgbClr val="478CC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125016" y="5676554"/>
            <a:ext cx="6527576" cy="312289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000"/>
              <a:buFont typeface="Gill Sans"/>
              <a:buNone/>
            </a:pPr>
            <a:r>
              <a:rPr lang="en-US" sz="1000" u="sng" dirty="0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*https://</a:t>
            </a:r>
            <a:r>
              <a:rPr lang="en-US" sz="1000" u="sng" dirty="0" err="1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www.redbull.com</a:t>
            </a:r>
            <a:r>
              <a:rPr lang="en-US" sz="1000" u="sng" dirty="0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/my-</a:t>
            </a:r>
            <a:r>
              <a:rPr lang="en-US" sz="1000" u="sng" dirty="0" err="1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en</a:t>
            </a:r>
            <a:r>
              <a:rPr lang="en-US" sz="1000" u="sng" dirty="0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/social-enterprise-stats</a:t>
            </a:r>
            <a:endParaRPr sz="10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3" name="Google Shape;223;p9"/>
          <p:cNvSpPr/>
          <p:nvPr/>
        </p:nvSpPr>
        <p:spPr>
          <a:xfrm>
            <a:off x="125016" y="5988843"/>
            <a:ext cx="8522700" cy="307777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000"/>
              <a:buFont typeface="Gill Sans"/>
              <a:buNone/>
            </a:pPr>
            <a:r>
              <a:rPr lang="en-US" sz="1000" u="sng" dirty="0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**https://</a:t>
            </a:r>
            <a:r>
              <a:rPr lang="en-US" sz="1000" u="sng" dirty="0" err="1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assets.publishing.service.gov.uk</a:t>
            </a:r>
            <a:r>
              <a:rPr lang="en-US" sz="1000" u="sng" dirty="0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/government/uploads/system/uploads/</a:t>
            </a:r>
            <a:r>
              <a:rPr lang="en-US" sz="1000" u="sng" dirty="0" err="1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attachment_data</a:t>
            </a:r>
            <a:r>
              <a:rPr lang="en-US" sz="1000" u="sng" dirty="0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/file/507236/SOCIAL_ENTERPRISE-_</a:t>
            </a:r>
            <a:r>
              <a:rPr lang="en-US" sz="1000" u="sng" dirty="0" err="1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MARKET_TRENDS_2015.pdf</a:t>
            </a:r>
            <a:endParaRPr sz="10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"/>
          <p:cNvSpPr txBox="1">
            <a:spLocks noGrp="1"/>
          </p:cNvSpPr>
          <p:nvPr>
            <p:ph type="title"/>
          </p:nvPr>
        </p:nvSpPr>
        <p:spPr>
          <a:xfrm>
            <a:off x="581473" y="950533"/>
            <a:ext cx="11029054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4951"/>
              </a:buClr>
              <a:buSzPts val="3600"/>
              <a:buFont typeface="Arial"/>
              <a:buNone/>
            </a:pPr>
            <a:r>
              <a:rPr lang="en-US" b="1" dirty="0">
                <a:solidFill>
                  <a:srgbClr val="1D4569"/>
                </a:solidFill>
                <a:latin typeface="Century Gothic" panose="020B0502020202020204" pitchFamily="34" charset="0"/>
                <a:ea typeface="Arial Black"/>
                <a:cs typeface="Arial Black"/>
                <a:sym typeface="Arial Black"/>
              </a:rPr>
              <a:t>MARKET- CURRENT SOLUTIONS</a:t>
            </a:r>
            <a:endParaRPr b="1" dirty="0">
              <a:solidFill>
                <a:srgbClr val="1D4569"/>
              </a:solidFill>
              <a:latin typeface="Century Gothic" panose="020B0502020202020204" pitchFamily="34" charset="0"/>
              <a:ea typeface="Arial Black"/>
              <a:cs typeface="Arial Black"/>
              <a:sym typeface="Arial Black"/>
            </a:endParaRPr>
          </a:p>
        </p:txBody>
      </p:sp>
      <p:sp>
        <p:nvSpPr>
          <p:cNvPr id="230" name="Google Shape;230;p10"/>
          <p:cNvSpPr txBox="1">
            <a:spLocks noGrp="1"/>
          </p:cNvSpPr>
          <p:nvPr>
            <p:ph idx="1"/>
          </p:nvPr>
        </p:nvSpPr>
        <p:spPr>
          <a:xfrm>
            <a:off x="2659278" y="1884925"/>
            <a:ext cx="9603300" cy="3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3200" dirty="0">
                <a:solidFill>
                  <a:srgbClr val="1D456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What are their current solutions? </a:t>
            </a:r>
            <a:endParaRPr sz="3200" dirty="0">
              <a:solidFill>
                <a:srgbClr val="1D456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grpSp>
        <p:nvGrpSpPr>
          <p:cNvPr id="231" name="Google Shape;231;p10"/>
          <p:cNvGrpSpPr/>
          <p:nvPr/>
        </p:nvGrpSpPr>
        <p:grpSpPr>
          <a:xfrm>
            <a:off x="2120234" y="4238138"/>
            <a:ext cx="8848386" cy="1029982"/>
            <a:chOff x="3323342" y="4834712"/>
            <a:chExt cx="6519183" cy="581025"/>
          </a:xfrm>
        </p:grpSpPr>
        <p:pic>
          <p:nvPicPr>
            <p:cNvPr id="232" name="Google Shape;232;p10"/>
            <p:cNvPicPr preferRelativeResize="0"/>
            <p:nvPr/>
          </p:nvPicPr>
          <p:blipFill rotWithShape="1">
            <a:blip r:embed="rId3">
              <a:alphaModFix/>
            </a:blip>
            <a:srcRect l="80161"/>
            <a:stretch/>
          </p:blipFill>
          <p:spPr>
            <a:xfrm>
              <a:off x="8238310" y="4834712"/>
              <a:ext cx="1604215" cy="581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10"/>
            <p:cNvPicPr preferRelativeResize="0"/>
            <p:nvPr/>
          </p:nvPicPr>
          <p:blipFill rotWithShape="1">
            <a:blip r:embed="rId3">
              <a:alphaModFix/>
            </a:blip>
            <a:srcRect r="39219"/>
            <a:stretch/>
          </p:blipFill>
          <p:spPr>
            <a:xfrm>
              <a:off x="3323342" y="4834712"/>
              <a:ext cx="4914967" cy="5810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4" name="Google Shape;234;p10"/>
          <p:cNvGrpSpPr/>
          <p:nvPr/>
        </p:nvGrpSpPr>
        <p:grpSpPr>
          <a:xfrm>
            <a:off x="3306204" y="2914009"/>
            <a:ext cx="5678085" cy="1029982"/>
            <a:chOff x="1516654" y="5483762"/>
            <a:chExt cx="3826056" cy="570477"/>
          </a:xfrm>
        </p:grpSpPr>
        <p:pic>
          <p:nvPicPr>
            <p:cNvPr id="235" name="Google Shape;235;p10"/>
            <p:cNvPicPr preferRelativeResize="0"/>
            <p:nvPr/>
          </p:nvPicPr>
          <p:blipFill rotWithShape="1">
            <a:blip r:embed="rId4">
              <a:alphaModFix/>
            </a:blip>
            <a:srcRect r="66435"/>
            <a:stretch/>
          </p:blipFill>
          <p:spPr>
            <a:xfrm>
              <a:off x="1516654" y="5483762"/>
              <a:ext cx="2393496" cy="5704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10"/>
            <p:cNvPicPr preferRelativeResize="0"/>
            <p:nvPr/>
          </p:nvPicPr>
          <p:blipFill rotWithShape="1">
            <a:blip r:embed="rId4">
              <a:alphaModFix/>
            </a:blip>
            <a:srcRect l="80000"/>
            <a:stretch/>
          </p:blipFill>
          <p:spPr>
            <a:xfrm>
              <a:off x="3910150" y="5483762"/>
              <a:ext cx="1432560" cy="5704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87fa4a21ba_0_4"/>
          <p:cNvSpPr txBox="1">
            <a:spLocks noGrp="1"/>
          </p:cNvSpPr>
          <p:nvPr>
            <p:ph type="title"/>
          </p:nvPr>
        </p:nvSpPr>
        <p:spPr>
          <a:xfrm>
            <a:off x="1393650" y="2790300"/>
            <a:ext cx="9404700" cy="6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4951"/>
              </a:buClr>
              <a:buSzPts val="4000"/>
              <a:buFont typeface="Arial"/>
              <a:buNone/>
            </a:pPr>
            <a:r>
              <a:rPr lang="en-US" b="1" dirty="0">
                <a:solidFill>
                  <a:srgbClr val="1D4569"/>
                </a:solidFill>
                <a:latin typeface="Century Gothic" panose="020B0502020202020204" pitchFamily="34" charset="0"/>
                <a:ea typeface="Arial Black"/>
                <a:cs typeface="Arial Black"/>
                <a:sym typeface="Arial Black"/>
              </a:rPr>
              <a:t>WHO ARE WE?</a:t>
            </a:r>
            <a:endParaRPr b="1" dirty="0">
              <a:solidFill>
                <a:srgbClr val="1D4569"/>
              </a:solidFill>
              <a:latin typeface="Century Gothic" panose="020B0502020202020204" pitchFamily="34" charset="0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8"/>
          <p:cNvPicPr preferRelativeResize="0"/>
          <p:nvPr/>
        </p:nvPicPr>
        <p:blipFill rotWithShape="1">
          <a:blip r:embed="rId3">
            <a:alphaModFix/>
          </a:blip>
          <a:srcRect l="43281" t="-1821" r="14447" b="19766"/>
          <a:stretch/>
        </p:blipFill>
        <p:spPr>
          <a:xfrm>
            <a:off x="3534059" y="706306"/>
            <a:ext cx="5123882" cy="5445388"/>
          </a:xfrm>
          <a:prstGeom prst="rect">
            <a:avLst/>
          </a:prstGeom>
          <a:noFill/>
          <a:ln>
            <a:solidFill>
              <a:srgbClr val="7CC576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</TotalTime>
  <Words>526</Words>
  <Application>Microsoft Office PowerPoint</Application>
  <PresentationFormat>Widescreen</PresentationFormat>
  <Paragraphs>109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Century Gothic</vt:lpstr>
      <vt:lpstr>Gill Sans</vt:lpstr>
      <vt:lpstr>Calibri Light</vt:lpstr>
      <vt:lpstr>Retrospektiva</vt:lpstr>
      <vt:lpstr> </vt:lpstr>
      <vt:lpstr>PowerPoint Presentation</vt:lpstr>
      <vt:lpstr>ENRICO BERARDONE</vt:lpstr>
      <vt:lpstr>ENRICO´S COMPANY</vt:lpstr>
      <vt:lpstr>ENRICO´S CHALLENGES</vt:lpstr>
      <vt:lpstr>MARKET- PROBLEM</vt:lpstr>
      <vt:lpstr>MARKET- CURRENT SOLUTIONS</vt:lpstr>
      <vt:lpstr>WHO ARE WE?</vt:lpstr>
      <vt:lpstr>PowerPoint Presentation</vt:lpstr>
      <vt:lpstr>PowerPoint Presentation</vt:lpstr>
      <vt:lpstr>TECHNOLOGY TREND  - THE AUTONOMOUS AGENTS</vt:lpstr>
      <vt:lpstr>PowerPoint Presentation</vt:lpstr>
      <vt:lpstr>SOLUTION</vt:lpstr>
      <vt:lpstr>BUSINESS MODEL</vt:lpstr>
      <vt:lpstr>KEY PARTNERS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Ivan</dc:creator>
  <cp:lastModifiedBy>rkontos</cp:lastModifiedBy>
  <cp:revision>6</cp:revision>
  <dcterms:modified xsi:type="dcterms:W3CDTF">2020-06-04T07:18:31Z</dcterms:modified>
</cp:coreProperties>
</file>