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Aileron Heavy" panose="020B0604020202020204" charset="-18"/>
      <p:regular r:id="rId13"/>
      <p:bold r:id="rId14"/>
    </p:embeddedFont>
    <p:embeddedFont>
      <p:font typeface="Aileron Heavy Bold" panose="020B0604020202020204" charset="0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Aileron Regular Bold" panose="020B0604020202020204" charset="-18"/>
      <p:regular r:id="rId21"/>
      <p:bold r:id="rId22"/>
    </p:embeddedFont>
    <p:embeddedFont>
      <p:font typeface="Aileron Regular" panose="020B0604020202020204" charset="-18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604" autoAdjust="0"/>
  </p:normalViewPr>
  <p:slideViewPr>
    <p:cSldViewPr>
      <p:cViewPr varScale="1">
        <p:scale>
          <a:sx n="47" d="100"/>
          <a:sy n="47" d="100"/>
        </p:scale>
        <p:origin x="6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7049" t="6239" r="29426"/>
          <a:stretch>
            <a:fillRect/>
          </a:stretch>
        </p:blipFill>
        <p:spPr>
          <a:xfrm>
            <a:off x="2514197" y="-3075467"/>
            <a:ext cx="7382544" cy="1376916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4089320"/>
            <a:ext cx="2004386" cy="2108361"/>
          </a:xfrm>
          <a:prstGeom prst="rect">
            <a:avLst/>
          </a:prstGeom>
          <a:solidFill>
            <a:srgbClr val="5D7963"/>
          </a:solidFill>
        </p:spPr>
      </p:sp>
      <p:sp>
        <p:nvSpPr>
          <p:cNvPr id="4" name="TextBox 4"/>
          <p:cNvSpPr txBox="1"/>
          <p:nvPr/>
        </p:nvSpPr>
        <p:spPr>
          <a:xfrm>
            <a:off x="1557267" y="4892040"/>
            <a:ext cx="6614374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spc="189">
                <a:solidFill>
                  <a:srgbClr val="FFFFFF"/>
                </a:solidFill>
                <a:latin typeface="Aileron Regular Bold"/>
              </a:rPr>
              <a:t>FINAL PITCH PRESENTATION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107181" y="2776857"/>
            <a:ext cx="7096037" cy="4733285"/>
            <a:chOff x="0" y="0"/>
            <a:chExt cx="9461383" cy="6311047"/>
          </a:xfrm>
        </p:grpSpPr>
        <p:sp>
          <p:nvSpPr>
            <p:cNvPr id="6" name="TextBox 6"/>
            <p:cNvSpPr txBox="1"/>
            <p:nvPr/>
          </p:nvSpPr>
          <p:spPr>
            <a:xfrm>
              <a:off x="0" y="323850"/>
              <a:ext cx="9461383" cy="496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19"/>
                </a:lnSpc>
              </a:pPr>
              <a:r>
                <a:rPr lang="en-US" sz="14500">
                  <a:solidFill>
                    <a:srgbClr val="5D7963"/>
                  </a:solidFill>
                  <a:latin typeface="Aileron Heavy Bold"/>
                </a:rPr>
                <a:t>SOLY Light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5719862"/>
              <a:ext cx="9461383" cy="591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79"/>
                </a:lnSpc>
              </a:pPr>
              <a:r>
                <a:rPr lang="en-US" sz="2700" spc="162">
                  <a:solidFill>
                    <a:srgbClr val="5D7963"/>
                  </a:solidFill>
                  <a:latin typeface="Aileron Regular"/>
                </a:rPr>
                <a:t>Virtual Incubator SS 2020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487" r="36487"/>
          <a:stretch>
            <a:fillRect/>
          </a:stretch>
        </p:blipFill>
        <p:spPr>
          <a:xfrm>
            <a:off x="0" y="0"/>
            <a:ext cx="4168806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45041" y="3382254"/>
            <a:ext cx="8098135" cy="3522492"/>
            <a:chOff x="0" y="0"/>
            <a:chExt cx="10797514" cy="4696656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0797514" cy="4696656"/>
            </a:xfrm>
            <a:prstGeom prst="rect">
              <a:avLst/>
            </a:prstGeom>
            <a:solidFill>
              <a:srgbClr val="5D796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66471" y="713203"/>
              <a:ext cx="9064572" cy="326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8000" spc="160">
                  <a:solidFill>
                    <a:srgbClr val="FFFFFF"/>
                  </a:solidFill>
                  <a:latin typeface="Aileron Heavy Bold"/>
                </a:rPr>
                <a:t>Competitive Advantage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44000" y="1320092"/>
            <a:ext cx="7192179" cy="7646817"/>
            <a:chOff x="0" y="0"/>
            <a:chExt cx="9589572" cy="10195756"/>
          </a:xfrm>
        </p:grpSpPr>
        <p:sp>
          <p:nvSpPr>
            <p:cNvPr id="7" name="TextBox 7"/>
            <p:cNvSpPr txBox="1"/>
            <p:nvPr/>
          </p:nvSpPr>
          <p:spPr>
            <a:xfrm>
              <a:off x="0" y="7806694"/>
              <a:ext cx="9589572" cy="736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52"/>
                </a:lnSpc>
              </a:pPr>
              <a:r>
                <a:rPr lang="en-US" sz="3300" spc="419">
                  <a:solidFill>
                    <a:srgbClr val="5D7963"/>
                  </a:solidFill>
                  <a:latin typeface="Aileron Regular"/>
                </a:rPr>
                <a:t>REDUCED MAINTANACE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728906"/>
              <a:ext cx="9589572" cy="1466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5D7963"/>
                  </a:solidFill>
                  <a:latin typeface="Aileron Regular"/>
                </a:rPr>
                <a:t>App connectivity w/ signals for maintenance service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9589572" cy="736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52"/>
                </a:lnSpc>
              </a:pPr>
              <a:r>
                <a:rPr lang="en-US" sz="3300" spc="419">
                  <a:solidFill>
                    <a:srgbClr val="5D7963"/>
                  </a:solidFill>
                  <a:latin typeface="Aileron Regular"/>
                </a:rPr>
                <a:t>LOWER COSTS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55537"/>
              <a:ext cx="9589572" cy="1466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5D7963"/>
                  </a:solidFill>
                  <a:latin typeface="Aileron Regular"/>
                </a:rPr>
                <a:t>Established R&amp;D, trusted producers, patented technology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489010"/>
              <a:ext cx="9589572" cy="736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52"/>
                </a:lnSpc>
              </a:pPr>
              <a:r>
                <a:rPr lang="en-US" sz="3300" spc="419">
                  <a:solidFill>
                    <a:srgbClr val="5D7963"/>
                  </a:solidFill>
                  <a:latin typeface="Aileron Regular"/>
                </a:rPr>
                <a:t>HYBRID + 5G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411221"/>
              <a:ext cx="9589572" cy="2228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5D7963"/>
                  </a:solidFill>
                  <a:latin typeface="Aileron Regular"/>
                </a:rPr>
                <a:t>Solar + electricity possible, 'smart' connected, equipped w/ antenna and wifi amplifier --&gt; ready for 5G today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548" r="35548"/>
          <a:stretch>
            <a:fillRect/>
          </a:stretch>
        </p:blipFill>
        <p:spPr>
          <a:xfrm>
            <a:off x="0" y="0"/>
            <a:ext cx="4462617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155285" y="2752459"/>
            <a:ext cx="10440048" cy="4782083"/>
            <a:chOff x="0" y="0"/>
            <a:chExt cx="13920063" cy="6376110"/>
          </a:xfrm>
        </p:grpSpPr>
        <p:sp>
          <p:nvSpPr>
            <p:cNvPr id="4" name="TextBox 4"/>
            <p:cNvSpPr txBox="1"/>
            <p:nvPr/>
          </p:nvSpPr>
          <p:spPr>
            <a:xfrm>
              <a:off x="0" y="200025"/>
              <a:ext cx="13920063" cy="4547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640"/>
                </a:lnSpc>
              </a:pPr>
              <a:r>
                <a:rPr lang="en-US" sz="9000">
                  <a:solidFill>
                    <a:srgbClr val="5D7963"/>
                  </a:solidFill>
                  <a:latin typeface="Aileron Heavy Bold"/>
                </a:rPr>
                <a:t>Let's make the world a better place.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5639383"/>
              <a:ext cx="13920063" cy="736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52"/>
                </a:lnSpc>
              </a:pPr>
              <a:r>
                <a:rPr lang="en-US" sz="3300" spc="419">
                  <a:solidFill>
                    <a:srgbClr val="5D7963"/>
                  </a:solidFill>
                  <a:latin typeface="Aileron Regular"/>
                </a:rPr>
                <a:t>THANK YOU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25544" t="39426" r="3376" b="6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1028700"/>
            <a:ext cx="3194281" cy="1393901"/>
            <a:chOff x="0" y="0"/>
            <a:chExt cx="4259042" cy="1858534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4259042" cy="1858534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432235" y="545092"/>
              <a:ext cx="3394572" cy="758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3700" spc="136" dirty="0">
                  <a:solidFill>
                    <a:srgbClr val="2B2E2C"/>
                  </a:solidFill>
                  <a:latin typeface="Aileron Regular Bold"/>
                </a:rPr>
                <a:t>Imagine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558678" y="1719816"/>
            <a:ext cx="8193600" cy="81936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DE5C279E-964A-E349-956B-90A6EDBC95FE}"/>
              </a:ext>
            </a:extLst>
          </p:cNvPr>
          <p:cNvSpPr/>
          <p:nvPr/>
        </p:nvSpPr>
        <p:spPr>
          <a:xfrm>
            <a:off x="7848600" y="0"/>
            <a:ext cx="10439400" cy="10287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bulb.mp4" descr="bulb.mp4">
            <a:hlinkClick r:id="" action="ppaction://media"/>
            <a:extLst>
              <a:ext uri="{FF2B5EF4-FFF2-40B4-BE49-F238E27FC236}">
                <a16:creationId xmlns:a16="http://schemas.microsoft.com/office/drawing/2014/main" xmlns="" id="{152ECD32-A8D3-A747-AE4C-B7E3E4F954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0800000">
            <a:off x="8046188" y="2258609"/>
            <a:ext cx="10058679" cy="56554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244375" y="723900"/>
            <a:ext cx="2982191" cy="937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25544" t="39426" r="3376" b="6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046188" y="-114300"/>
            <a:ext cx="10401300" cy="104013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2866"/>
            <a:ext cx="4310700" cy="1393901"/>
            <a:chOff x="0" y="0"/>
            <a:chExt cx="5747600" cy="1858534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5747600" cy="1858534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583304" y="545092"/>
              <a:ext cx="4580993" cy="758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3700" spc="136">
                  <a:solidFill>
                    <a:srgbClr val="2B2E2C"/>
                  </a:solidFill>
                  <a:latin typeface="Aileron Regular Bold"/>
                </a:rPr>
                <a:t>We Can Help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58678" y="1719816"/>
            <a:ext cx="8196388" cy="8196388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xmlns="" id="{72E48118-B91C-6A4D-98C5-C3FDB029B525}"/>
              </a:ext>
            </a:extLst>
          </p:cNvPr>
          <p:cNvSpPr/>
          <p:nvPr/>
        </p:nvSpPr>
        <p:spPr>
          <a:xfrm>
            <a:off x="7772400" y="0"/>
            <a:ext cx="10675088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hell" descr="hell">
            <a:hlinkClick r:id="" action="ppaction://media"/>
            <a:extLst>
              <a:ext uri="{FF2B5EF4-FFF2-40B4-BE49-F238E27FC236}">
                <a16:creationId xmlns:a16="http://schemas.microsoft.com/office/drawing/2014/main" xmlns="" id="{CEB4145A-8323-154F-BAFA-FD954940D9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24935" y="1002487"/>
            <a:ext cx="8128000" cy="8128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418199" y="1002487"/>
            <a:ext cx="2982191" cy="937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25544" t="39426" r="3376" b="6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un" descr="sun">
            <a:hlinkClick r:id="" action="ppaction://media"/>
            <a:extLst>
              <a:ext uri="{FF2B5EF4-FFF2-40B4-BE49-F238E27FC236}">
                <a16:creationId xmlns:a16="http://schemas.microsoft.com/office/drawing/2014/main" xmlns="" id="{328EE765-E75C-7D43-B1AE-D54494A4BC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9251" y="-138991"/>
            <a:ext cx="9440909" cy="944090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4289251" y="8893099"/>
            <a:ext cx="9440909" cy="1393901"/>
            <a:chOff x="0" y="0"/>
            <a:chExt cx="12587879" cy="185853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2587879" cy="1858534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7500" y="545092"/>
              <a:ext cx="10032880" cy="758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3700" spc="136">
                  <a:solidFill>
                    <a:srgbClr val="2B2E2C"/>
                  </a:solidFill>
                  <a:latin typeface="Aileron Regular Bold"/>
                </a:rPr>
                <a:t>Take the sun, wherever you go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868722" y="1480584"/>
            <a:ext cx="2982191" cy="937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79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235246" y="1019175"/>
            <a:ext cx="5024054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600"/>
              </a:lnSpc>
            </a:pPr>
            <a:r>
              <a:rPr lang="en-US" sz="8000" spc="160">
                <a:solidFill>
                  <a:srgbClr val="FFFFFF"/>
                </a:solidFill>
                <a:latin typeface="Aileron Heavy Bold"/>
              </a:rPr>
              <a:t>How?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235246" y="8705850"/>
            <a:ext cx="50240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00"/>
              </a:lnSpc>
            </a:pPr>
            <a:r>
              <a:rPr lang="en-US" sz="3000" spc="30">
                <a:solidFill>
                  <a:srgbClr val="FFFFFF"/>
                </a:solidFill>
                <a:latin typeface="Aileron Regular"/>
              </a:rPr>
              <a:t>By investing in SOLY LIGHTS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0"/>
            <a:ext cx="11130697" cy="102870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19290" r="19290"/>
          <a:stretch>
            <a:fillRect/>
          </a:stretch>
        </p:blipFill>
        <p:spPr>
          <a:xfrm>
            <a:off x="1905414" y="1028700"/>
            <a:ext cx="7600796" cy="8229600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1028700" y="4174337"/>
            <a:ext cx="1753429" cy="1938326"/>
          </a:xfrm>
          <a:prstGeom prst="rect">
            <a:avLst/>
          </a:prstGeom>
          <a:solidFill>
            <a:srgbClr val="5D7963"/>
          </a:solidFill>
        </p:spPr>
      </p:sp>
      <p:sp>
        <p:nvSpPr>
          <p:cNvPr id="7" name="TextBox 7"/>
          <p:cNvSpPr txBox="1"/>
          <p:nvPr/>
        </p:nvSpPr>
        <p:spPr>
          <a:xfrm>
            <a:off x="1905414" y="4852988"/>
            <a:ext cx="5084955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40"/>
              </a:lnSpc>
            </a:pPr>
            <a:r>
              <a:rPr lang="en-US" sz="3700" spc="136">
                <a:solidFill>
                  <a:srgbClr val="FFFFFF"/>
                </a:solidFill>
                <a:latin typeface="Aileron Regular Bold"/>
              </a:rPr>
              <a:t>The Solution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762435"/>
            <a:ext cx="7663810" cy="982554"/>
            <a:chOff x="0" y="0"/>
            <a:chExt cx="10218413" cy="1310072"/>
          </a:xfrm>
        </p:grpSpPr>
        <p:sp>
          <p:nvSpPr>
            <p:cNvPr id="3" name="TextBox 3"/>
            <p:cNvSpPr txBox="1"/>
            <p:nvPr/>
          </p:nvSpPr>
          <p:spPr>
            <a:xfrm>
              <a:off x="2229340" y="254986"/>
              <a:ext cx="7989073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5D7963"/>
                  </a:solidFill>
                  <a:latin typeface="Aileron Regular"/>
                </a:rPr>
                <a:t>Electricity expenses are high</a:t>
              </a:r>
            </a:p>
          </p:txBody>
        </p:sp>
        <p:sp>
          <p:nvSpPr>
            <p:cNvPr id="4" name="AutoShape 4"/>
            <p:cNvSpPr/>
            <p:nvPr/>
          </p:nvSpPr>
          <p:spPr>
            <a:xfrm rot="-10800000">
              <a:off x="0" y="0"/>
              <a:ext cx="1421555" cy="1310072"/>
            </a:xfrm>
            <a:prstGeom prst="rect">
              <a:avLst/>
            </a:prstGeom>
            <a:solidFill>
              <a:srgbClr val="5D7963">
                <a:alpha val="9803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7019090"/>
            <a:ext cx="7663810" cy="982554"/>
            <a:chOff x="0" y="0"/>
            <a:chExt cx="10218413" cy="1310072"/>
          </a:xfrm>
        </p:grpSpPr>
        <p:sp>
          <p:nvSpPr>
            <p:cNvPr id="6" name="TextBox 6"/>
            <p:cNvSpPr txBox="1"/>
            <p:nvPr/>
          </p:nvSpPr>
          <p:spPr>
            <a:xfrm>
              <a:off x="2229340" y="254986"/>
              <a:ext cx="7989073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5D7963"/>
                  </a:solidFill>
                  <a:latin typeface="Aileron Regular"/>
                </a:rPr>
                <a:t>Increasing environmental issues</a:t>
              </a:r>
            </a:p>
          </p:txBody>
        </p:sp>
        <p:sp>
          <p:nvSpPr>
            <p:cNvPr id="7" name="AutoShape 7"/>
            <p:cNvSpPr/>
            <p:nvPr/>
          </p:nvSpPr>
          <p:spPr>
            <a:xfrm rot="-10800000">
              <a:off x="0" y="0"/>
              <a:ext cx="1421555" cy="1310072"/>
            </a:xfrm>
            <a:prstGeom prst="rect">
              <a:avLst/>
            </a:prstGeom>
            <a:solidFill>
              <a:srgbClr val="5D7963">
                <a:alpha val="9803"/>
              </a:srgbClr>
            </a:solidFill>
          </p:spPr>
        </p:sp>
      </p:grpSp>
      <p:sp>
        <p:nvSpPr>
          <p:cNvPr id="8" name="AutoShape 8"/>
          <p:cNvSpPr/>
          <p:nvPr/>
        </p:nvSpPr>
        <p:spPr>
          <a:xfrm rot="-10800000">
            <a:off x="1028700" y="8275746"/>
            <a:ext cx="1066167" cy="982554"/>
          </a:xfrm>
          <a:prstGeom prst="rect">
            <a:avLst/>
          </a:prstGeom>
          <a:solidFill>
            <a:srgbClr val="5D7963">
              <a:alpha val="9803"/>
            </a:srgbClr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54116" y="5899162"/>
            <a:ext cx="615334" cy="7090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54116" y="7155818"/>
            <a:ext cx="615334" cy="7090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54116" y="8412473"/>
            <a:ext cx="615334" cy="7090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771186" y="1028700"/>
            <a:ext cx="5488114" cy="8229600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10420038" y="4174337"/>
            <a:ext cx="2991129" cy="1938326"/>
          </a:xfrm>
          <a:prstGeom prst="rect">
            <a:avLst/>
          </a:prstGeom>
          <a:solidFill>
            <a:srgbClr val="5D7963"/>
          </a:solidFill>
        </p:spPr>
      </p:sp>
      <p:grpSp>
        <p:nvGrpSpPr>
          <p:cNvPr id="14" name="Group 14"/>
          <p:cNvGrpSpPr/>
          <p:nvPr/>
        </p:nvGrpSpPr>
        <p:grpSpPr>
          <a:xfrm>
            <a:off x="1028696" y="1028700"/>
            <a:ext cx="8115304" cy="2108374"/>
            <a:chOff x="0" y="0"/>
            <a:chExt cx="10820405" cy="2811165"/>
          </a:xfrm>
        </p:grpSpPr>
        <p:sp>
          <p:nvSpPr>
            <p:cNvPr id="15" name="TextBox 15"/>
            <p:cNvSpPr txBox="1"/>
            <p:nvPr/>
          </p:nvSpPr>
          <p:spPr>
            <a:xfrm>
              <a:off x="5" y="-9525"/>
              <a:ext cx="10820399" cy="1635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en-US" sz="8000" spc="160">
                  <a:solidFill>
                    <a:srgbClr val="5D7963"/>
                  </a:solidFill>
                  <a:latin typeface="Aileron Heavy"/>
                </a:rPr>
                <a:t>Usual Problems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2052340"/>
              <a:ext cx="10820405" cy="758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40"/>
                </a:lnSpc>
              </a:pPr>
              <a:r>
                <a:rPr lang="en-US" sz="3700" spc="136">
                  <a:solidFill>
                    <a:srgbClr val="5D7963"/>
                  </a:solidFill>
                  <a:latin typeface="Aileron Regular Bold"/>
                </a:rPr>
                <a:t>of potential customers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700705" y="8443173"/>
            <a:ext cx="8235062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5D7963"/>
                </a:solidFill>
                <a:latin typeface="Aileron Regular"/>
              </a:rPr>
              <a:t>Demand for modern, low-cost solutions is high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935768" y="4916805"/>
            <a:ext cx="247539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192">
                <a:solidFill>
                  <a:srgbClr val="FFFFFF"/>
                </a:solidFill>
                <a:latin typeface="Aileron Heavy"/>
              </a:rPr>
              <a:t>PAIN POINTS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0333" r="20333"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852235" y="3215319"/>
            <a:ext cx="10583530" cy="2371214"/>
            <a:chOff x="0" y="0"/>
            <a:chExt cx="14111374" cy="3161619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4111374" cy="3161619"/>
            </a:xfrm>
            <a:prstGeom prst="rect">
              <a:avLst/>
            </a:prstGeom>
            <a:solidFill>
              <a:srgbClr val="5D796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675178" y="953121"/>
              <a:ext cx="12761019" cy="1283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20"/>
                </a:lnSpc>
              </a:pPr>
              <a:r>
                <a:rPr lang="en-US" sz="6509" spc="117">
                  <a:solidFill>
                    <a:srgbClr val="FFFFFF"/>
                  </a:solidFill>
                  <a:latin typeface="Aileron Regular Bold"/>
                </a:rPr>
                <a:t>SOLY LIGHTS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52235" y="5924916"/>
            <a:ext cx="10583530" cy="2371214"/>
            <a:chOff x="0" y="0"/>
            <a:chExt cx="14111374" cy="3161619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4111374" cy="3161619"/>
            </a:xfrm>
            <a:prstGeom prst="rect">
              <a:avLst/>
            </a:prstGeom>
            <a:solidFill>
              <a:srgbClr val="5D7963">
                <a:alpha val="44705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675178" y="953121"/>
              <a:ext cx="12761019" cy="1283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2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752571" y="4828765"/>
            <a:ext cx="8229600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spc="88">
                <a:solidFill>
                  <a:srgbClr val="FFFFFF"/>
                </a:solidFill>
                <a:latin typeface="Aileron Regular Bold"/>
              </a:rPr>
              <a:t>'cause sunlight is free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29200" y="6202029"/>
            <a:ext cx="8229600" cy="1750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2"/>
              </a:lnSpc>
            </a:pPr>
            <a:r>
              <a:rPr lang="en-US" sz="3300" spc="419">
                <a:solidFill>
                  <a:srgbClr val="292F33"/>
                </a:solidFill>
                <a:latin typeface="Aileron Regular Bold"/>
              </a:rPr>
              <a:t>ECOLOGICAL</a:t>
            </a:r>
          </a:p>
          <a:p>
            <a:pPr algn="ctr">
              <a:lnSpc>
                <a:spcPts val="4652"/>
              </a:lnSpc>
            </a:pPr>
            <a:r>
              <a:rPr lang="en-US" sz="3300" spc="419">
                <a:solidFill>
                  <a:srgbClr val="292F33"/>
                </a:solidFill>
                <a:latin typeface="Aileron Regular Bold"/>
              </a:rPr>
              <a:t>SUSTAINABLE</a:t>
            </a:r>
          </a:p>
          <a:p>
            <a:pPr algn="ctr">
              <a:lnSpc>
                <a:spcPts val="4652"/>
              </a:lnSpc>
            </a:pPr>
            <a:r>
              <a:rPr lang="en-US" sz="3300" spc="419">
                <a:solidFill>
                  <a:srgbClr val="292F33"/>
                </a:solidFill>
                <a:latin typeface="Aileron Regular Bold"/>
              </a:rPr>
              <a:t>READY FOR LONG-TERM USE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0199" r="20199"/>
          <a:stretch>
            <a:fillRect/>
          </a:stretch>
        </p:blipFill>
        <p:spPr>
          <a:xfrm>
            <a:off x="1028700" y="1028700"/>
            <a:ext cx="2308247" cy="217844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799603" y="1057039"/>
            <a:ext cx="5344397" cy="2121766"/>
            <a:chOff x="0" y="0"/>
            <a:chExt cx="7125863" cy="2829022"/>
          </a:xfrm>
        </p:grpSpPr>
        <p:sp>
          <p:nvSpPr>
            <p:cNvPr id="4" name="TextBox 4"/>
            <p:cNvSpPr txBox="1"/>
            <p:nvPr/>
          </p:nvSpPr>
          <p:spPr>
            <a:xfrm>
              <a:off x="0" y="-66675"/>
              <a:ext cx="7125863" cy="1524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52"/>
                </a:lnSpc>
              </a:pPr>
              <a:r>
                <a:rPr lang="en-US" sz="3300" spc="419">
                  <a:solidFill>
                    <a:srgbClr val="5D7963"/>
                  </a:solidFill>
                  <a:latin typeface="Aileron Regular"/>
                </a:rPr>
                <a:t>MODERN TECHNOLOGY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635222"/>
              <a:ext cx="7125863" cy="1193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50"/>
                </a:lnSpc>
              </a:pPr>
              <a:r>
                <a:rPr lang="en-US" sz="2500" spc="25">
                  <a:solidFill>
                    <a:srgbClr val="5D7963"/>
                  </a:solidFill>
                  <a:latin typeface="Aileron Regular"/>
                </a:rPr>
                <a:t>Giving you the best value for your product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14702" r="14702"/>
          <a:stretch>
            <a:fillRect/>
          </a:stretch>
        </p:blipFill>
        <p:spPr>
          <a:xfrm>
            <a:off x="1028700" y="4162845"/>
            <a:ext cx="2308247" cy="21784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4801" r="14801"/>
          <a:stretch>
            <a:fillRect/>
          </a:stretch>
        </p:blipFill>
        <p:spPr>
          <a:xfrm>
            <a:off x="1028700" y="7079856"/>
            <a:ext cx="2308247" cy="217844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3799603" y="4191184"/>
            <a:ext cx="5344397" cy="2121766"/>
            <a:chOff x="0" y="0"/>
            <a:chExt cx="7125863" cy="2829022"/>
          </a:xfrm>
        </p:grpSpPr>
        <p:sp>
          <p:nvSpPr>
            <p:cNvPr id="9" name="TextBox 9"/>
            <p:cNvSpPr txBox="1"/>
            <p:nvPr/>
          </p:nvSpPr>
          <p:spPr>
            <a:xfrm>
              <a:off x="0" y="-66675"/>
              <a:ext cx="7125863" cy="1524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52"/>
                </a:lnSpc>
              </a:pPr>
              <a:r>
                <a:rPr lang="en-US" sz="3300" spc="419">
                  <a:solidFill>
                    <a:srgbClr val="5D7963"/>
                  </a:solidFill>
                  <a:latin typeface="Aileron Regular"/>
                </a:rPr>
                <a:t>BEST QUALITY ON THE MARKET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635222"/>
              <a:ext cx="7125863" cy="1193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50"/>
                </a:lnSpc>
              </a:pPr>
              <a:r>
                <a:rPr lang="en-US" sz="2500" spc="25">
                  <a:solidFill>
                    <a:srgbClr val="5D7963"/>
                  </a:solidFill>
                  <a:latin typeface="Aileron Regular"/>
                </a:rPr>
                <a:t>First on the market and have a technological edge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799603" y="7341557"/>
            <a:ext cx="5344397" cy="1655041"/>
            <a:chOff x="0" y="0"/>
            <a:chExt cx="7125863" cy="220672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66675"/>
              <a:ext cx="7125863" cy="1524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52"/>
                </a:lnSpc>
              </a:pPr>
              <a:r>
                <a:rPr lang="en-US" sz="3300" spc="419">
                  <a:solidFill>
                    <a:srgbClr val="5D7963"/>
                  </a:solidFill>
                  <a:latin typeface="Aileron Regular"/>
                </a:rPr>
                <a:t>RELIABLE TECHNOLOGY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635222"/>
              <a:ext cx="7125863" cy="571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50"/>
                </a:lnSpc>
              </a:pPr>
              <a:r>
                <a:rPr lang="en-US" sz="2500" spc="25">
                  <a:solidFill>
                    <a:srgbClr val="5D7963"/>
                  </a:solidFill>
                  <a:latin typeface="Aileron Regular"/>
                </a:rPr>
                <a:t>For long-term use and durability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 l="27905" r="27905"/>
          <a:stretch>
            <a:fillRect/>
          </a:stretch>
        </p:blipFill>
        <p:spPr>
          <a:xfrm>
            <a:off x="11452359" y="0"/>
            <a:ext cx="6835641" cy="10287000"/>
          </a:xfrm>
          <a:prstGeom prst="rect">
            <a:avLst/>
          </a:prstGeom>
        </p:spPr>
      </p:pic>
      <p:sp>
        <p:nvSpPr>
          <p:cNvPr id="15" name="AutoShape 15"/>
          <p:cNvSpPr/>
          <p:nvPr/>
        </p:nvSpPr>
        <p:spPr>
          <a:xfrm>
            <a:off x="12294500" y="1202649"/>
            <a:ext cx="5151358" cy="8098838"/>
          </a:xfrm>
          <a:prstGeom prst="rect">
            <a:avLst/>
          </a:prstGeom>
          <a:solidFill>
            <a:srgbClr val="5D7963"/>
          </a:solidFill>
        </p:spPr>
      </p:sp>
      <p:sp>
        <p:nvSpPr>
          <p:cNvPr id="16" name="TextBox 16"/>
          <p:cNvSpPr txBox="1"/>
          <p:nvPr/>
        </p:nvSpPr>
        <p:spPr>
          <a:xfrm>
            <a:off x="12606800" y="4680585"/>
            <a:ext cx="4526759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09"/>
              </a:lnSpc>
            </a:pPr>
            <a:r>
              <a:rPr lang="en-US" sz="6500" spc="117">
                <a:solidFill>
                  <a:srgbClr val="FFFFFF"/>
                </a:solidFill>
                <a:latin typeface="Aileron Regular Bold"/>
              </a:rPr>
              <a:t>WHY US?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101" r="9101"/>
          <a:stretch>
            <a:fillRect/>
          </a:stretch>
        </p:blipFill>
        <p:spPr>
          <a:xfrm>
            <a:off x="0" y="0"/>
            <a:ext cx="12629706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8000112" y="7352667"/>
            <a:ext cx="9259188" cy="1948977"/>
          </a:xfrm>
          <a:prstGeom prst="rect">
            <a:avLst/>
          </a:prstGeom>
          <a:solidFill>
            <a:srgbClr val="5D7963"/>
          </a:solidFill>
        </p:spPr>
      </p:sp>
      <p:grpSp>
        <p:nvGrpSpPr>
          <p:cNvPr id="4" name="Group 4"/>
          <p:cNvGrpSpPr/>
          <p:nvPr/>
        </p:nvGrpSpPr>
        <p:grpSpPr>
          <a:xfrm>
            <a:off x="8000112" y="1985461"/>
            <a:ext cx="9259188" cy="6316079"/>
            <a:chOff x="0" y="0"/>
            <a:chExt cx="12345584" cy="8421439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2345584" cy="8421439"/>
            </a:xfrm>
            <a:prstGeom prst="rect">
              <a:avLst/>
            </a:prstGeom>
            <a:solidFill>
              <a:srgbClr val="5D796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42411" y="4270200"/>
              <a:ext cx="10860762" cy="326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8000" spc="160">
                  <a:solidFill>
                    <a:srgbClr val="FFFFFF"/>
                  </a:solidFill>
                  <a:latin typeface="Aileron Heavy Bold"/>
                </a:rPr>
                <a:t>Reduce, Reuse, Recycle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42411" y="880988"/>
              <a:ext cx="10860762" cy="3006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39"/>
                </a:lnSpc>
              </a:pPr>
              <a:r>
                <a:rPr lang="en-US" sz="3700" spc="136">
                  <a:solidFill>
                    <a:srgbClr val="FFFFFF"/>
                  </a:solidFill>
                  <a:latin typeface="Aileron Regular Bold"/>
                </a:rPr>
                <a:t>With sustainablity becoming more and more important, </a:t>
              </a:r>
            </a:p>
            <a:p>
              <a:pPr algn="ctr">
                <a:lnSpc>
                  <a:spcPts val="4440"/>
                </a:lnSpc>
              </a:pPr>
              <a:r>
                <a:rPr lang="en-US" sz="3700" spc="136">
                  <a:solidFill>
                    <a:srgbClr val="FFFFFF"/>
                  </a:solidFill>
                  <a:latin typeface="Aileron Regular Bold"/>
                </a:rPr>
                <a:t>We give you an edge for tomorrows world: 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585509" y="6404930"/>
            <a:ext cx="8145571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8556920" y="8036643"/>
            <a:ext cx="8145571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700" spc="136">
                <a:solidFill>
                  <a:srgbClr val="FFFFFF"/>
                </a:solidFill>
                <a:latin typeface="Aileron Regular Bold"/>
              </a:rPr>
              <a:t>today!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</Words>
  <Application>Microsoft Office PowerPoint</Application>
  <PresentationFormat>Custom</PresentationFormat>
  <Paragraphs>40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Aileron Heavy</vt:lpstr>
      <vt:lpstr>Aileron Heavy Bold</vt:lpstr>
      <vt:lpstr>Calibri</vt:lpstr>
      <vt:lpstr>Aileron Regular Bold</vt:lpstr>
      <vt:lpstr>Aileron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White Zero Waste Living Nature or Environmental Causes Education Presentation</dc:title>
  <dc:creator>rkontos</dc:creator>
  <cp:lastModifiedBy>rkontos</cp:lastModifiedBy>
  <cp:revision>4</cp:revision>
  <dcterms:created xsi:type="dcterms:W3CDTF">2006-08-16T00:00:00Z</dcterms:created>
  <dcterms:modified xsi:type="dcterms:W3CDTF">2020-06-04T07:12:15Z</dcterms:modified>
  <dc:identifier>DAD-AKdYaPM</dc:identifier>
</cp:coreProperties>
</file>