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7"/>
  </p:notesMasterIdLst>
  <p:sldIdLst>
    <p:sldId id="256" r:id="rId2"/>
    <p:sldId id="257" r:id="rId3"/>
    <p:sldId id="258" r:id="rId4"/>
    <p:sldId id="259" r:id="rId5"/>
    <p:sldId id="260" r:id="rId6"/>
    <p:sldId id="261" r:id="rId7"/>
    <p:sldId id="262" r:id="rId8"/>
    <p:sldId id="263" r:id="rId9"/>
    <p:sldId id="285" r:id="rId10"/>
    <p:sldId id="279" r:id="rId11"/>
    <p:sldId id="277" r:id="rId12"/>
    <p:sldId id="273" r:id="rId13"/>
    <p:sldId id="274" r:id="rId14"/>
    <p:sldId id="275" r:id="rId15"/>
    <p:sldId id="276" r:id="rId16"/>
    <p:sldId id="280" r:id="rId17"/>
    <p:sldId id="264" r:id="rId18"/>
    <p:sldId id="271" r:id="rId19"/>
    <p:sldId id="265" r:id="rId20"/>
    <p:sldId id="266" r:id="rId21"/>
    <p:sldId id="267" r:id="rId22"/>
    <p:sldId id="268" r:id="rId23"/>
    <p:sldId id="269" r:id="rId24"/>
    <p:sldId id="283" r:id="rId25"/>
    <p:sldId id="284" r:id="rId26"/>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05DC2FA1-F0E8-4552-A007-DF627587B2EE}" type="datetimeFigureOut">
              <a:rPr lang="hr-HR"/>
              <a:pPr>
                <a:defRPr/>
              </a:pPr>
              <a:t>9.4.2022.</a:t>
            </a:fld>
            <a:endParaRPr lang="hr-H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hr-HR"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xmlns:a="http://schemas.openxmlformats.org/drawingml/2006/main" lvl="0"/>
            <a:r xmlns:a="http://schemas.openxmlformats.org/drawingml/2006/main">
              <a:rPr lang="en" noProof="0" smtClean="0"/>
              <a:t>Click to edit Master text styles</a:t>
            </a:r>
          </a:p>
          <a:p>
            <a:pPr xmlns:a="http://schemas.openxmlformats.org/drawingml/2006/main" lvl="1"/>
            <a:r xmlns:a="http://schemas.openxmlformats.org/drawingml/2006/main">
              <a:rPr lang="en" noProof="0" smtClean="0"/>
              <a:t>Second level</a:t>
            </a:r>
          </a:p>
          <a:p>
            <a:pPr xmlns:a="http://schemas.openxmlformats.org/drawingml/2006/main" lvl="2"/>
            <a:r xmlns:a="http://schemas.openxmlformats.org/drawingml/2006/main">
              <a:rPr lang="en" noProof="0" smtClean="0"/>
              <a:t>Third level</a:t>
            </a:r>
          </a:p>
          <a:p>
            <a:pPr xmlns:a="http://schemas.openxmlformats.org/drawingml/2006/main" lvl="3"/>
            <a:r xmlns:a="http://schemas.openxmlformats.org/drawingml/2006/main">
              <a:rPr lang="en" noProof="0" smtClean="0"/>
              <a:t>Fourth level</a:t>
            </a:r>
          </a:p>
          <a:p>
            <a:pPr xmlns:a="http://schemas.openxmlformats.org/drawingml/2006/main" lvl="4"/>
            <a:r xmlns:a="http://schemas.openxmlformats.org/drawingml/2006/main">
              <a:rPr lang="en" noProof="0" smtClean="0"/>
              <a:t>Fifth level</a:t>
            </a:r>
            <a:endParaRPr xmlns:a="http://schemas.openxmlformats.org/drawingml/2006/main" lang="hr-HR" noProof="0" smtClean="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6B55BE38-5D8B-4472-A999-CAACE7C6F9D0}" type="slidenum">
              <a:rPr lang="hr-HR"/>
              <a:pPr>
                <a:defRPr/>
              </a:pPr>
              <a:t>‹#›</a:t>
            </a:fld>
            <a:endParaRPr lang="hr-H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1747" name="Rectangle 2"/>
          <p:cNvSpPr>
            <a:spLocks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pPr eaLnBrk="1" hangingPunct="1">
              <a:spcBef>
                <a:spcPct val="0"/>
              </a:spcBef>
            </a:pPr>
            <a:endParaRPr lang="sr-Latn-C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2771" name="Rectangle 2"/>
          <p:cNvSpPr>
            <a:spLocks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pPr eaLnBrk="1" hangingPunct="1">
              <a:spcBef>
                <a:spcPct val="0"/>
              </a:spcBef>
            </a:pPr>
            <a:endParaRPr lang="sr-Latn-C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3795" name="Rectangle 2"/>
          <p:cNvSpPr>
            <a:spLocks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pPr eaLnBrk="1" hangingPunct="1">
              <a:spcBef>
                <a:spcPct val="0"/>
              </a:spcBef>
            </a:pPr>
            <a:endParaRPr lang="sr-Latn-C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4819" name="Rectangle 2"/>
          <p:cNvSpPr>
            <a:spLocks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pPr eaLnBrk="1" hangingPunct="1">
              <a:spcBef>
                <a:spcPct val="0"/>
              </a:spcBef>
            </a:pPr>
            <a:endParaRPr lang="sr-Latn-C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35844" name="Slide Number Placeholder 3"/>
          <p:cNvSpPr>
            <a:spLocks noGrp="1"/>
          </p:cNvSpPr>
          <p:nvPr>
            <p:ph type="sldNum" sz="quarter" idx="5"/>
          </p:nvPr>
        </p:nvSpPr>
        <p:spPr bwMode="auto">
          <a:noFill/>
          <a:ln>
            <a:miter lim="800000"/>
            <a:headEnd/>
            <a:tailEnd/>
          </a:ln>
        </p:spPr>
        <p:txBody>
          <a:bodyPr/>
          <a:lstStyle/>
          <a:p>
            <a:fld id="{12BB8765-C24A-474E-BAEB-D0539D319F3A}" type="slidenum">
              <a:rPr lang="hr-HR" altLang="en-US" smtClean="0">
                <a:latin typeface="Arial" pitchFamily="34" charset="0"/>
              </a:rPr>
              <a:pPr/>
              <a:t>19</a:t>
            </a:fld>
            <a:endParaRPr lang="hr-HR"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6867" name="Rectangle 2"/>
          <p:cNvSpPr>
            <a:spLocks noGrp="1"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endParaRPr lang="sr-Latn-C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7891" name="Rectangle 2"/>
          <p:cNvSpPr>
            <a:spLocks noGrp="1" noChangeArrowheads="1"/>
          </p:cNvSpPr>
          <p:nvPr>
            <p:ph type="body" idx="1"/>
          </p:nvPr>
        </p:nvSpPr>
        <p:spPr bwMode="auto">
          <a:xfrm>
            <a:off x="685800" y="4343400"/>
            <a:ext cx="5486400" cy="4114800"/>
          </a:xfrm>
          <a:noFill/>
        </p:spPr>
        <p:txBody>
          <a:bodyPr wrap="none" numCol="1" anchor="ctr" anchorCtr="0" compatLnSpc="1">
            <a:prstTxWarp prst="textNoShape">
              <a:avLst/>
            </a:prstTxWarp>
          </a:bodyPr>
          <a:lstStyle/>
          <a:p>
            <a:endParaRPr lang="sr-Latn-C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7938" y="-7938"/>
            <a:ext cx="9169401" cy="6873876"/>
            <a:chOff x="-8466" y="-8468"/>
            <a:chExt cx="9169804" cy="6874935"/>
          </a:xfrm>
        </p:grpSpPr>
        <p:cxnSp>
          <p:nvCxnSpPr>
            <p:cNvPr id="5" name="Straight Connector 4"/>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6"/>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endParaRPr lang="en-US" altLang="sr-Latn-RS"/>
          </a:p>
        </p:txBody>
      </p:sp>
      <p:sp>
        <p:nvSpPr>
          <p:cNvPr id="16" name="Footer Placeholder 4"/>
          <p:cNvSpPr>
            <a:spLocks noGrp="1"/>
          </p:cNvSpPr>
          <p:nvPr>
            <p:ph type="ftr" sz="quarter" idx="11"/>
          </p:nvPr>
        </p:nvSpPr>
        <p:spPr/>
        <p:txBody>
          <a:bodyPr/>
          <a:lstStyle>
            <a:lvl1pPr>
              <a:defRPr/>
            </a:lvl1pPr>
          </a:lstStyle>
          <a:p>
            <a:pPr>
              <a:defRPr/>
            </a:pPr>
            <a:endParaRPr lang="en-US" altLang="sr-Latn-RS"/>
          </a:p>
        </p:txBody>
      </p:sp>
      <p:sp>
        <p:nvSpPr>
          <p:cNvPr id="17" name="Slide Number Placeholder 5"/>
          <p:cNvSpPr>
            <a:spLocks noGrp="1"/>
          </p:cNvSpPr>
          <p:nvPr>
            <p:ph type="sldNum" sz="quarter" idx="12"/>
          </p:nvPr>
        </p:nvSpPr>
        <p:spPr/>
        <p:txBody>
          <a:bodyPr/>
          <a:lstStyle>
            <a:lvl1pPr>
              <a:defRPr/>
            </a:lvl1pPr>
          </a:lstStyle>
          <a:p>
            <a:pPr>
              <a:defRPr/>
            </a:pPr>
            <a:fld id="{8574388B-AB0D-44D1-90C0-2E3974A7DD0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B2932B37-C5D1-4701-9B86-E81010CE08A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a:noFill/>
          </a:ln>
          <a:extLst>
            <a:ext uri="{909E8E84-426E-40DD-AFC4-6F175D3DCCD1}"/>
            <a:ext uri="{91240B29-F687-4F45-9708-019B960494DF}"/>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smtClean="0">
                <a:solidFill>
                  <a:srgbClr val="F1947A"/>
                </a:solidFill>
              </a:rPr>
              <a:t>“</a:t>
            </a:r>
          </a:p>
        </p:txBody>
      </p:sp>
      <p:sp>
        <p:nvSpPr>
          <p:cNvPr id="6" name="TextBox 5"/>
          <p:cNvSpPr txBox="1">
            <a:spLocks noChangeArrowheads="1"/>
          </p:cNvSpPr>
          <p:nvPr/>
        </p:nvSpPr>
        <p:spPr bwMode="auto">
          <a:xfrm>
            <a:off x="6748463" y="2886075"/>
            <a:ext cx="457200" cy="585788"/>
          </a:xfrm>
          <a:prstGeom prst="rect">
            <a:avLst/>
          </a:prstGeom>
          <a:noFill/>
          <a:ln>
            <a:noFill/>
          </a:ln>
          <a:extLst>
            <a:ext uri="{909E8E84-426E-40DD-AFC4-6F175D3DCCD1}"/>
            <a:ext uri="{91240B29-F687-4F45-9708-019B960494DF}"/>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smtClean="0">
                <a:solidFill>
                  <a:srgbClr val="F1947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endParaRPr lang="en-US" altLang="sr-Latn-RS"/>
          </a:p>
        </p:txBody>
      </p:sp>
      <p:sp>
        <p:nvSpPr>
          <p:cNvPr id="8" name="Footer Placeholder 4"/>
          <p:cNvSpPr>
            <a:spLocks noGrp="1"/>
          </p:cNvSpPr>
          <p:nvPr>
            <p:ph type="ftr" sz="quarter" idx="15"/>
          </p:nvPr>
        </p:nvSpPr>
        <p:spPr/>
        <p:txBody>
          <a:bodyPr/>
          <a:lstStyle>
            <a:lvl1pPr>
              <a:defRPr/>
            </a:lvl1pPr>
          </a:lstStyle>
          <a:p>
            <a:pPr>
              <a:defRPr/>
            </a:pPr>
            <a:endParaRPr lang="en-US" altLang="sr-Latn-RS"/>
          </a:p>
        </p:txBody>
      </p:sp>
      <p:sp>
        <p:nvSpPr>
          <p:cNvPr id="9" name="Slide Number Placeholder 5"/>
          <p:cNvSpPr>
            <a:spLocks noGrp="1"/>
          </p:cNvSpPr>
          <p:nvPr>
            <p:ph type="sldNum" sz="quarter" idx="16"/>
          </p:nvPr>
        </p:nvSpPr>
        <p:spPr/>
        <p:txBody>
          <a:bodyPr/>
          <a:lstStyle>
            <a:lvl1pPr>
              <a:defRPr/>
            </a:lvl1pPr>
          </a:lstStyle>
          <a:p>
            <a:pPr>
              <a:defRPr/>
            </a:pPr>
            <a:fld id="{67816C83-9040-487F-86F7-0AA6273EB8C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07893C86-86BC-4BF2-BACC-AF2FE9063DD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a:noFill/>
          </a:ln>
          <a:extLst>
            <a:ext uri="{909E8E84-426E-40DD-AFC4-6F175D3DCCD1}"/>
            <a:ext uri="{91240B29-F687-4F45-9708-019B960494DF}"/>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smtClean="0">
                <a:solidFill>
                  <a:srgbClr val="F1947A"/>
                </a:solidFill>
              </a:rPr>
              <a:t>“</a:t>
            </a:r>
          </a:p>
        </p:txBody>
      </p:sp>
      <p:sp>
        <p:nvSpPr>
          <p:cNvPr id="6" name="TextBox 5"/>
          <p:cNvSpPr txBox="1">
            <a:spLocks noChangeArrowheads="1"/>
          </p:cNvSpPr>
          <p:nvPr/>
        </p:nvSpPr>
        <p:spPr bwMode="auto">
          <a:xfrm>
            <a:off x="6748463" y="2886075"/>
            <a:ext cx="457200" cy="585788"/>
          </a:xfrm>
          <a:prstGeom prst="rect">
            <a:avLst/>
          </a:prstGeom>
          <a:noFill/>
          <a:ln>
            <a:noFill/>
          </a:ln>
          <a:extLst>
            <a:ext uri="{909E8E84-426E-40DD-AFC4-6F175D3DCCD1}"/>
            <a:ext uri="{91240B29-F687-4F45-9708-019B960494DF}"/>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smtClean="0">
                <a:solidFill>
                  <a:srgbClr val="F1947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endParaRPr lang="en-US" altLang="sr-Latn-RS"/>
          </a:p>
        </p:txBody>
      </p:sp>
      <p:sp>
        <p:nvSpPr>
          <p:cNvPr id="8" name="Footer Placeholder 4"/>
          <p:cNvSpPr>
            <a:spLocks noGrp="1"/>
          </p:cNvSpPr>
          <p:nvPr>
            <p:ph type="ftr" sz="quarter" idx="15"/>
          </p:nvPr>
        </p:nvSpPr>
        <p:spPr/>
        <p:txBody>
          <a:bodyPr/>
          <a:lstStyle>
            <a:lvl1pPr>
              <a:defRPr/>
            </a:lvl1pPr>
          </a:lstStyle>
          <a:p>
            <a:pPr>
              <a:defRPr/>
            </a:pPr>
            <a:endParaRPr lang="en-US" altLang="sr-Latn-RS"/>
          </a:p>
        </p:txBody>
      </p:sp>
      <p:sp>
        <p:nvSpPr>
          <p:cNvPr id="9" name="Slide Number Placeholder 5"/>
          <p:cNvSpPr>
            <a:spLocks noGrp="1"/>
          </p:cNvSpPr>
          <p:nvPr>
            <p:ph type="sldNum" sz="quarter" idx="16"/>
          </p:nvPr>
        </p:nvSpPr>
        <p:spPr/>
        <p:txBody>
          <a:bodyPr/>
          <a:lstStyle>
            <a:lvl1pPr>
              <a:defRPr/>
            </a:lvl1pPr>
          </a:lstStyle>
          <a:p>
            <a:pPr>
              <a:defRPr/>
            </a:pPr>
            <a:fld id="{D08B84D8-827D-4AB4-A410-276B879D9DA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endParaRPr lang="en-US" altLang="sr-Latn-RS"/>
          </a:p>
        </p:txBody>
      </p:sp>
      <p:sp>
        <p:nvSpPr>
          <p:cNvPr id="6" name="Footer Placeholder 4"/>
          <p:cNvSpPr>
            <a:spLocks noGrp="1"/>
          </p:cNvSpPr>
          <p:nvPr>
            <p:ph type="ftr" sz="quarter" idx="15"/>
          </p:nvPr>
        </p:nvSpPr>
        <p:spPr/>
        <p:txBody>
          <a:bodyPr/>
          <a:lstStyle>
            <a:lvl1pPr>
              <a:defRPr/>
            </a:lvl1pPr>
          </a:lstStyle>
          <a:p>
            <a:pPr>
              <a:defRPr/>
            </a:pPr>
            <a:endParaRPr lang="en-US" altLang="sr-Latn-RS"/>
          </a:p>
        </p:txBody>
      </p:sp>
      <p:sp>
        <p:nvSpPr>
          <p:cNvPr id="7" name="Slide Number Placeholder 5"/>
          <p:cNvSpPr>
            <a:spLocks noGrp="1"/>
          </p:cNvSpPr>
          <p:nvPr>
            <p:ph type="sldNum" sz="quarter" idx="16"/>
          </p:nvPr>
        </p:nvSpPr>
        <p:spPr/>
        <p:txBody>
          <a:bodyPr/>
          <a:lstStyle>
            <a:lvl1pPr>
              <a:defRPr/>
            </a:lvl1pPr>
          </a:lstStyle>
          <a:p>
            <a:pPr>
              <a:defRPr/>
            </a:pPr>
            <a:fld id="{4E1861BE-2F9F-43F0-9320-1220105047D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AF251415-CE59-4EE1-A28E-1291489DAD5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5FD5C6B9-5885-44A5-A85C-ED40F0E052B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1B3DB503-5F22-4379-90DE-F6E49E05D9A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84B4F02D-D07C-43FA-A2CE-C3636F4FD0B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sr-Latn-RS"/>
          </a:p>
        </p:txBody>
      </p:sp>
      <p:sp>
        <p:nvSpPr>
          <p:cNvPr id="6" name="Footer Placeholder 4"/>
          <p:cNvSpPr>
            <a:spLocks noGrp="1"/>
          </p:cNvSpPr>
          <p:nvPr>
            <p:ph type="ftr" sz="quarter" idx="11"/>
          </p:nvPr>
        </p:nvSpPr>
        <p:spPr/>
        <p:txBody>
          <a:bodyPr/>
          <a:lstStyle>
            <a:lvl1pPr>
              <a:defRPr/>
            </a:lvl1pPr>
          </a:lstStyle>
          <a:p>
            <a:pPr>
              <a:defRPr/>
            </a:pPr>
            <a:endParaRPr lang="en-US" altLang="sr-Latn-RS"/>
          </a:p>
        </p:txBody>
      </p:sp>
      <p:sp>
        <p:nvSpPr>
          <p:cNvPr id="7" name="Slide Number Placeholder 5"/>
          <p:cNvSpPr>
            <a:spLocks noGrp="1"/>
          </p:cNvSpPr>
          <p:nvPr>
            <p:ph type="sldNum" sz="quarter" idx="12"/>
          </p:nvPr>
        </p:nvSpPr>
        <p:spPr/>
        <p:txBody>
          <a:bodyPr/>
          <a:lstStyle>
            <a:lvl1pPr>
              <a:defRPr/>
            </a:lvl1pPr>
          </a:lstStyle>
          <a:p>
            <a:pPr>
              <a:defRPr/>
            </a:pPr>
            <a:fld id="{B3D325D0-405A-41DE-95BE-4429B96E4D5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2BE421D6-7667-4BD2-A370-67C2C5C73DC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sr-Latn-RS"/>
          </a:p>
        </p:txBody>
      </p:sp>
      <p:sp>
        <p:nvSpPr>
          <p:cNvPr id="4" name="Footer Placeholder 4"/>
          <p:cNvSpPr>
            <a:spLocks noGrp="1"/>
          </p:cNvSpPr>
          <p:nvPr>
            <p:ph type="ftr" sz="quarter" idx="11"/>
          </p:nvPr>
        </p:nvSpPr>
        <p:spPr/>
        <p:txBody>
          <a:bodyPr/>
          <a:lstStyle>
            <a:lvl1pPr>
              <a:defRPr/>
            </a:lvl1pPr>
          </a:lstStyle>
          <a:p>
            <a:pPr>
              <a:defRPr/>
            </a:pPr>
            <a:endParaRPr lang="en-US" altLang="sr-Latn-RS"/>
          </a:p>
        </p:txBody>
      </p:sp>
      <p:sp>
        <p:nvSpPr>
          <p:cNvPr id="5" name="Slide Number Placeholder 5"/>
          <p:cNvSpPr>
            <a:spLocks noGrp="1"/>
          </p:cNvSpPr>
          <p:nvPr>
            <p:ph type="sldNum" sz="quarter" idx="12"/>
          </p:nvPr>
        </p:nvSpPr>
        <p:spPr/>
        <p:txBody>
          <a:bodyPr/>
          <a:lstStyle>
            <a:lvl1pPr>
              <a:defRPr/>
            </a:lvl1pPr>
          </a:lstStyle>
          <a:p>
            <a:pPr>
              <a:defRPr/>
            </a:pPr>
            <a:fld id="{2A98AF1B-094B-408E-BAE8-ABB6D14AB02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sr-Latn-RS"/>
          </a:p>
        </p:txBody>
      </p:sp>
      <p:sp>
        <p:nvSpPr>
          <p:cNvPr id="3" name="Footer Placeholder 4"/>
          <p:cNvSpPr>
            <a:spLocks noGrp="1"/>
          </p:cNvSpPr>
          <p:nvPr>
            <p:ph type="ftr" sz="quarter" idx="11"/>
          </p:nvPr>
        </p:nvSpPr>
        <p:spPr/>
        <p:txBody>
          <a:bodyPr/>
          <a:lstStyle>
            <a:lvl1pPr>
              <a:defRPr/>
            </a:lvl1pPr>
          </a:lstStyle>
          <a:p>
            <a:pPr>
              <a:defRPr/>
            </a:pPr>
            <a:endParaRPr lang="en-US" altLang="sr-Latn-RS"/>
          </a:p>
        </p:txBody>
      </p:sp>
      <p:sp>
        <p:nvSpPr>
          <p:cNvPr id="4" name="Slide Number Placeholder 5"/>
          <p:cNvSpPr>
            <a:spLocks noGrp="1"/>
          </p:cNvSpPr>
          <p:nvPr>
            <p:ph type="sldNum" sz="quarter" idx="12"/>
          </p:nvPr>
        </p:nvSpPr>
        <p:spPr/>
        <p:txBody>
          <a:bodyPr/>
          <a:lstStyle>
            <a:lvl1pPr>
              <a:defRPr/>
            </a:lvl1pPr>
          </a:lstStyle>
          <a:p>
            <a:pPr>
              <a:defRPr/>
            </a:pPr>
            <a:fld id="{F809E9AA-8832-43C8-8415-571C80033E1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sr-Latn-RS"/>
          </a:p>
        </p:txBody>
      </p:sp>
      <p:sp>
        <p:nvSpPr>
          <p:cNvPr id="6" name="Footer Placeholder 4"/>
          <p:cNvSpPr>
            <a:spLocks noGrp="1"/>
          </p:cNvSpPr>
          <p:nvPr>
            <p:ph type="ftr" sz="quarter" idx="11"/>
          </p:nvPr>
        </p:nvSpPr>
        <p:spPr/>
        <p:txBody>
          <a:bodyPr/>
          <a:lstStyle>
            <a:lvl1pPr>
              <a:defRPr/>
            </a:lvl1pPr>
          </a:lstStyle>
          <a:p>
            <a:pPr>
              <a:defRPr/>
            </a:pPr>
            <a:endParaRPr lang="en-US" altLang="sr-Latn-RS"/>
          </a:p>
        </p:txBody>
      </p:sp>
      <p:sp>
        <p:nvSpPr>
          <p:cNvPr id="7" name="Slide Number Placeholder 5"/>
          <p:cNvSpPr>
            <a:spLocks noGrp="1"/>
          </p:cNvSpPr>
          <p:nvPr>
            <p:ph type="sldNum" sz="quarter" idx="12"/>
          </p:nvPr>
        </p:nvSpPr>
        <p:spPr/>
        <p:txBody>
          <a:bodyPr/>
          <a:lstStyle>
            <a:lvl1pPr>
              <a:defRPr/>
            </a:lvl1pPr>
          </a:lstStyle>
          <a:p>
            <a:pPr>
              <a:defRPr/>
            </a:pPr>
            <a:fld id="{F890A784-C131-4CF6-9402-B4DCEC20FED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sr-Latn-RS"/>
          </a:p>
        </p:txBody>
      </p:sp>
      <p:sp>
        <p:nvSpPr>
          <p:cNvPr id="6" name="Footer Placeholder 4"/>
          <p:cNvSpPr>
            <a:spLocks noGrp="1"/>
          </p:cNvSpPr>
          <p:nvPr>
            <p:ph type="ftr" sz="quarter" idx="11"/>
          </p:nvPr>
        </p:nvSpPr>
        <p:spPr/>
        <p:txBody>
          <a:bodyPr/>
          <a:lstStyle>
            <a:lvl1pPr>
              <a:defRPr/>
            </a:lvl1pPr>
          </a:lstStyle>
          <a:p>
            <a:pPr>
              <a:defRPr/>
            </a:pPr>
            <a:endParaRPr lang="en-US" altLang="sr-Latn-RS"/>
          </a:p>
        </p:txBody>
      </p:sp>
      <p:sp>
        <p:nvSpPr>
          <p:cNvPr id="7" name="Slide Number Placeholder 5"/>
          <p:cNvSpPr>
            <a:spLocks noGrp="1"/>
          </p:cNvSpPr>
          <p:nvPr>
            <p:ph type="sldNum" sz="quarter" idx="12"/>
          </p:nvPr>
        </p:nvSpPr>
        <p:spPr/>
        <p:txBody>
          <a:bodyPr/>
          <a:lstStyle>
            <a:lvl1pPr>
              <a:defRPr/>
            </a:lvl1pPr>
          </a:lstStyle>
          <a:p>
            <a:pPr>
              <a:defRPr/>
            </a:pPr>
            <a:fld id="{D96D308B-E65E-425A-96BE-23DBC5B6814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xmlns:a="http://schemas.openxmlformats.org/drawingml/2006/main" lvl="0"/>
            <a:r xmlns:a="http://schemas.openxmlformats.org/drawingml/2006/main">
              <a:rPr lang="en" altLang="en-US" smtClean="0"/>
              <a:t>Click to edit Master title style</a:t>
            </a:r>
          </a:p>
        </p:txBody>
      </p:sp>
      <p:sp>
        <p:nvSpPr>
          <p:cNvPr id="1028"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xmlns:a="http://schemas.openxmlformats.org/drawingml/2006/main" lvl="0"/>
            <a:r xmlns:a="http://schemas.openxmlformats.org/drawingml/2006/main">
              <a:rPr lang="en" altLang="en-US" smtClean="0"/>
              <a:t>Click to edit Master text styles</a:t>
            </a:r>
          </a:p>
          <a:p>
            <a:pPr xmlns:a="http://schemas.openxmlformats.org/drawingml/2006/main" lvl="1"/>
            <a:r xmlns:a="http://schemas.openxmlformats.org/drawingml/2006/main">
              <a:rPr lang="en" altLang="en-US" smtClean="0"/>
              <a:t>Second level</a:t>
            </a:r>
          </a:p>
          <a:p>
            <a:pPr xmlns:a="http://schemas.openxmlformats.org/drawingml/2006/main" lvl="2"/>
            <a:r xmlns:a="http://schemas.openxmlformats.org/drawingml/2006/main">
              <a:rPr lang="en" altLang="en-US" smtClean="0"/>
              <a:t>Third level</a:t>
            </a:r>
          </a:p>
          <a:p>
            <a:pPr xmlns:a="http://schemas.openxmlformats.org/drawingml/2006/main" lvl="3"/>
            <a:r xmlns:a="http://schemas.openxmlformats.org/drawingml/2006/main">
              <a:rPr lang="en" altLang="en-US" smtClean="0"/>
              <a:t>Fourth level</a:t>
            </a:r>
          </a:p>
          <a:p>
            <a:pPr xmlns:a="http://schemas.openxmlformats.org/drawingml/2006/main" lvl="4"/>
            <a:r xmlns:a="http://schemas.openxmlformats.org/drawingml/2006/main">
              <a:rPr lang="en" altLang="en-US" smtClean="0"/>
              <a:t>Fifth level</a:t>
            </a:r>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a:defRPr/>
            </a:pPr>
            <a:endParaRPr lang="en-US" altLang="sr-Latn-RS"/>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pPr>
              <a:defRPr/>
            </a:pPr>
            <a:endParaRPr lang="en-US" altLang="sr-Latn-RS"/>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latin typeface="Arial" charset="0"/>
              </a:defRPr>
            </a:lvl1pPr>
          </a:lstStyle>
          <a:p>
            <a:pPr>
              <a:defRPr/>
            </a:pPr>
            <a:fld id="{3BC11CEB-063A-47D5-8E89-07338B244A4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92"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93" r:id="rId11"/>
    <p:sldLayoutId id="2147483888" r:id="rId12"/>
    <p:sldLayoutId id="2147483894" r:id="rId13"/>
    <p:sldLayoutId id="2147483889" r:id="rId14"/>
    <p:sldLayoutId id="2147483890" r:id="rId15"/>
    <p:sldLayoutId id="2147483891"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et.unipu.hr/fet/knjiznica"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baze.nsk.hr/"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econbiz.de/" TargetMode="External"/><Relationship Id="rId13" Type="http://schemas.openxmlformats.org/officeDocument/2006/relationships/hyperlink" Target="https://sci-hub.se/" TargetMode="External"/><Relationship Id="rId3" Type="http://schemas.openxmlformats.org/officeDocument/2006/relationships/hyperlink" Target="https://scholar.google.com/" TargetMode="External"/><Relationship Id="rId7" Type="http://schemas.openxmlformats.org/officeDocument/2006/relationships/hyperlink" Target="https://ideas.repec.org/" TargetMode="External"/><Relationship Id="rId12" Type="http://schemas.openxmlformats.org/officeDocument/2006/relationships/hyperlink" Target="http://unpaywall.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academic.microsoft.com/home" TargetMode="External"/><Relationship Id="rId11" Type="http://schemas.openxmlformats.org/officeDocument/2006/relationships/hyperlink" Target="http://www.smartscholar.com/economics-guide/" TargetMode="External"/><Relationship Id="rId5" Type="http://schemas.openxmlformats.org/officeDocument/2006/relationships/hyperlink" Target="http://virtuallrc.com/" TargetMode="External"/><Relationship Id="rId10" Type="http://schemas.openxmlformats.org/officeDocument/2006/relationships/hyperlink" Target="https://www.econstor.eu/?locale=en" TargetMode="External"/><Relationship Id="rId4" Type="http://schemas.openxmlformats.org/officeDocument/2006/relationships/hyperlink" Target="https://eric.ed.gov/" TargetMode="External"/><Relationship Id="rId9" Type="http://schemas.openxmlformats.org/officeDocument/2006/relationships/hyperlink" Target="https://econpapers.repec.org/" TargetMode="External"/><Relationship Id="rId14" Type="http://schemas.openxmlformats.org/officeDocument/2006/relationships/hyperlink" Target="http://gen.lib.rus.e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undp.org/content/undp/en/home/librarypage.html" TargetMode="External"/><Relationship Id="rId13" Type="http://schemas.openxmlformats.org/officeDocument/2006/relationships/hyperlink" Target="https://www.cia.gov/library/publications/the-world-factbook/" TargetMode="External"/><Relationship Id="rId18" Type="http://schemas.openxmlformats.org/officeDocument/2006/relationships/hyperlink" Target="https://data.wto.org/" TargetMode="External"/><Relationship Id="rId3" Type="http://schemas.openxmlformats.org/officeDocument/2006/relationships/hyperlink" Target="https://www.hnb.hr/statistika" TargetMode="External"/><Relationship Id="rId21" Type="http://schemas.openxmlformats.org/officeDocument/2006/relationships/hyperlink" Target="https://data.un.org/" TargetMode="External"/><Relationship Id="rId7" Type="http://schemas.openxmlformats.org/officeDocument/2006/relationships/hyperlink" Target="https://www.undp.org/content/undp/en/home/sustainable-development-goals.html" TargetMode="External"/><Relationship Id="rId12" Type="http://schemas.openxmlformats.org/officeDocument/2006/relationships/hyperlink" Target="https://www.imf.org/en/Data" TargetMode="External"/><Relationship Id="rId17" Type="http://schemas.openxmlformats.org/officeDocument/2006/relationships/hyperlink" Target="https://www.wto.org/english/res_e/res_e.htm" TargetMode="External"/><Relationship Id="rId2" Type="http://schemas.openxmlformats.org/officeDocument/2006/relationships/hyperlink" Target="https://www.dzs.hr/" TargetMode="External"/><Relationship Id="rId16" Type="http://schemas.openxmlformats.org/officeDocument/2006/relationships/hyperlink" Target="https://data.unicef.org/" TargetMode="External"/><Relationship Id="rId20" Type="http://schemas.openxmlformats.org/officeDocument/2006/relationships/hyperlink" Target="https://www.e-unwto.org/toc/unwtotfb/current" TargetMode="External"/><Relationship Id="rId1" Type="http://schemas.openxmlformats.org/officeDocument/2006/relationships/slideLayout" Target="../slideLayouts/slideLayout2.xml"/><Relationship Id="rId6" Type="http://schemas.openxmlformats.org/officeDocument/2006/relationships/hyperlink" Target="https://www.ilo.org/global/statistics-and-databases/lang--en/index.htm" TargetMode="External"/><Relationship Id="rId11" Type="http://schemas.openxmlformats.org/officeDocument/2006/relationships/hyperlink" Target="https://data.worldbank.org/" TargetMode="External"/><Relationship Id="rId5" Type="http://schemas.openxmlformats.org/officeDocument/2006/relationships/hyperlink" Target="https://ec.europa.eu/eurostat/data/database" TargetMode="External"/><Relationship Id="rId15" Type="http://schemas.openxmlformats.org/officeDocument/2006/relationships/hyperlink" Target="https://fred.stlouisfed.org/" TargetMode="External"/><Relationship Id="rId10" Type="http://schemas.openxmlformats.org/officeDocument/2006/relationships/hyperlink" Target="https://data.oecd.org/" TargetMode="External"/><Relationship Id="rId19" Type="http://schemas.openxmlformats.org/officeDocument/2006/relationships/hyperlink" Target="https://www.who.int/data/gho/data/countries" TargetMode="External"/><Relationship Id="rId4" Type="http://schemas.openxmlformats.org/officeDocument/2006/relationships/hyperlink" Target="http://www.hzz.hr/statistika/" TargetMode="External"/><Relationship Id="rId9" Type="http://schemas.openxmlformats.org/officeDocument/2006/relationships/hyperlink" Target="https://www.rug.nl/ggdc/productivity/pwt/" TargetMode="External"/><Relationship Id="rId14" Type="http://schemas.openxmlformats.org/officeDocument/2006/relationships/hyperlink" Target="http://www.economagic.co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fet.unipu.hr/fet/knjiznica" TargetMode="External"/><Relationship Id="rId3" Type="http://schemas.openxmlformats.org/officeDocument/2006/relationships/hyperlink" Target="https://hrcak.srce.hr/" TargetMode="External"/><Relationship Id="rId7" Type="http://schemas.openxmlformats.org/officeDocument/2006/relationships/hyperlink" Target="https://skpu.unipu.hr/pretrazivanje/gradj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lib.irb.hr/utility/pero/" TargetMode="External"/><Relationship Id="rId5" Type="http://schemas.openxmlformats.org/officeDocument/2006/relationships/hyperlink" Target="https://dabar.srce.hr/" TargetMode="External"/><Relationship Id="rId4" Type="http://schemas.openxmlformats.org/officeDocument/2006/relationships/hyperlink" Target="http://bib.irb.h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30300" y="2405063"/>
            <a:ext cx="5827713" cy="1646237"/>
          </a:xfrm>
        </p:spPr>
        <p:txBody>
          <a:bodyPr/>
          <a:lstStyle/>
          <a:p>
            <a:pPr xmlns:a="http://schemas.openxmlformats.org/drawingml/2006/main" eaLnBrk="1" hangingPunct="1"/>
            <a:r xmlns:a="http://schemas.openxmlformats.org/drawingml/2006/main">
              <a:rPr lang="en" sz="2400" b="1" smtClean="0"/>
              <a:t>LITERATURE SEARCH AND ANALYSIS WITH UNDERSTANDING AND CRITICAL REVIEW</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500063" y="731838"/>
            <a:ext cx="8229600" cy="1139825"/>
          </a:xfrm>
          <a:prstGeom prst="rect">
            <a:avLst/>
          </a:prstGeom>
          <a:noFill/>
          <a:ln w="9525">
            <a:noFill/>
            <a:round/>
            <a:headEnd/>
            <a:tailEnd/>
          </a:ln>
        </p:spPr>
        <p:txBody>
          <a:bodyPr/>
          <a:lstStyle/>
          <a:p>
            <a:pPr xmlns:a="http://schemas.openxmlformats.org/drawingml/2006/main"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xmlns:a="http://schemas.openxmlformats.org/drawingml/2006/main">
              <a:rPr lang="en" sz="4200">
                <a:solidFill>
                  <a:srgbClr val="003399"/>
                </a:solidFill>
                <a:latin typeface="Garamond" pitchFamily="18" charset="0"/>
                <a:ea typeface="Droid Sans Fallback" charset="0"/>
                <a:cs typeface="Droid Sans Fallback" charset="0"/>
              </a:rPr>
              <a:t>QUOTATION BASES</a:t>
            </a:r>
          </a:p>
        </p:txBody>
      </p:sp>
      <p:sp>
        <p:nvSpPr>
          <p:cNvPr id="14339" name="Text Box 2"/>
          <p:cNvSpPr txBox="1">
            <a:spLocks noChangeArrowheads="1"/>
          </p:cNvSpPr>
          <p:nvPr/>
        </p:nvSpPr>
        <p:spPr bwMode="auto">
          <a:xfrm>
            <a:off x="533400" y="1905000"/>
            <a:ext cx="8229600" cy="4530725"/>
          </a:xfrm>
          <a:prstGeom prst="rect">
            <a:avLst/>
          </a:prstGeom>
          <a:noFill/>
          <a:ln w="9525">
            <a:noFill/>
            <a:round/>
            <a:headEnd/>
            <a:tailEnd/>
          </a:ln>
        </p:spPr>
        <p:txBody>
          <a:bodyPr/>
          <a:lstStyle/>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ISI - Web of Science</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Science Direct</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EBSCO</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Emerald</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Current Contents</a:t>
            </a: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FET library, </a:t>
            </a:r>
            <a:r xmlns:a="http://schemas.openxmlformats.org/drawingml/2006/main" xmlns:r="http://schemas.openxmlformats.org/officeDocument/2006/relationships">
              <a:rPr lang="en" sz="2600">
                <a:solidFill>
                  <a:srgbClr val="000000"/>
                </a:solidFill>
                <a:latin typeface="Trebuchet MS" pitchFamily="34" charset="0"/>
                <a:ea typeface="Droid Sans Fallback" charset="0"/>
                <a:cs typeface="Droid Sans Fallback" charset="0"/>
                <a:hlinkClick r:id="rId3"/>
              </a:rPr>
              <a:t>https://fet.unipu.hr/fet/knjiznica</a:t>
            </a:r>
            <a:endParaRPr xmlns:a="http://schemas.openxmlformats.org/drawingml/2006/main" lang="sr-Latn-CS" sz="2600">
              <a:solidFill>
                <a:srgbClr val="000000"/>
              </a:solidFill>
              <a:latin typeface="Trebuchet MS" pitchFamily="34" charset="0"/>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latin typeface="Trebuchet MS" pitchFamily="34" charset="0"/>
                <a:ea typeface="Droid Sans Fallback" charset="0"/>
                <a:cs typeface="Droid Sans Fallback" charset="0"/>
              </a:rPr>
              <a:t>Entrance to the bases paid by the Ministry of Science, Education and Sports, </a:t>
            </a:r>
            <a:r xmlns:a="http://schemas.openxmlformats.org/drawingml/2006/main" xmlns:r="http://schemas.openxmlformats.org/officeDocument/2006/relationships">
              <a:rPr lang="en" altLang="en-US" sz="1400" b="1" u="sng">
                <a:solidFill>
                  <a:srgbClr val="404040"/>
                </a:solidFill>
                <a:latin typeface="Trebuchet MS" pitchFamily="34" charset="0"/>
                <a:hlinkClick r:id="rId4"/>
              </a:rPr>
              <a:t>http://baze.nsk.hr </a:t>
            </a:r>
            <a:r xmlns:a="http://schemas.openxmlformats.org/drawingml/2006/main" xmlns:r="http://schemas.openxmlformats.org/officeDocument/2006/relationships">
              <a:rPr lang="en" altLang="en-US" sz="1400" b="1">
                <a:solidFill>
                  <a:srgbClr val="404040"/>
                </a:solidFill>
                <a:latin typeface="Trebuchet MS" pitchFamily="34" charset="0"/>
                <a:hlinkClick r:id="rId4"/>
              </a:rPr>
              <a:t>/</a:t>
            </a:r>
            <a:endParaRPr xmlns:a="http://schemas.openxmlformats.org/drawingml/2006/main" lang="hr-HR" altLang="en-US" sz="1400" b="1">
              <a:solidFill>
                <a:srgbClr val="404040"/>
              </a:solidFill>
              <a:latin typeface="Trebuchet MS" pitchFamily="34"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altLang="en-US" sz="1400">
                <a:solidFill>
                  <a:srgbClr val="404040"/>
                </a:solidFill>
                <a:latin typeface="Trebuchet MS" pitchFamily="34" charset="0"/>
              </a:rPr>
              <a:t>Access by logging in the AAI @ EduHr tag on the Carnet Proxy server, right below the image - </a:t>
            </a:r>
            <a:r xmlns:a="http://schemas.openxmlformats.org/drawingml/2006/main">
              <a:rPr lang="en" altLang="en-US" sz="1400" b="1" u="sng">
                <a:solidFill>
                  <a:srgbClr val="404040"/>
                </a:solidFill>
                <a:latin typeface="Trebuchet MS" pitchFamily="34" charset="0"/>
              </a:rPr>
              <a:t>https://login.aaiedu.hr/sso/module.php/core/loginuserpass.php </a:t>
            </a:r>
            <a:r xmlns:a="http://schemas.openxmlformats.org/drawingml/2006/main">
              <a:rPr lang="en" altLang="en-US" sz="1400" b="1">
                <a:solidFill>
                  <a:srgbClr val="404040"/>
                </a:solidFill>
                <a:latin typeface="Trebuchet MS" pitchFamily="34" charset="0"/>
              </a:rPr>
              <a:t>?</a:t>
            </a: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latin typeface="Trebuchet MS" pitchFamily="34" charset="0"/>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3" pitchFamily="18"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a:p>
            <a:pPr marL="341313" indent="-341313" eaLnBrk="1" hangingPunct="1">
              <a:lnSpc>
                <a:spcPct val="80000"/>
              </a:lnSpc>
              <a:spcBef>
                <a:spcPts val="650"/>
              </a:spcBef>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901700" y="460375"/>
            <a:ext cx="8229600" cy="1139825"/>
          </a:xfrm>
          <a:prstGeom prst="rect">
            <a:avLst/>
          </a:prstGeom>
          <a:noFill/>
          <a:ln w="9525">
            <a:noFill/>
            <a:round/>
            <a:headEnd/>
            <a:tailEnd/>
          </a:ln>
        </p:spPr>
        <p:txBody>
          <a:bodyPr/>
          <a:lstStyle/>
          <a:p>
            <a:pPr xmlns:a="http://schemas.openxmlformats.org/drawingml/2006/main"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xmlns:a="http://schemas.openxmlformats.org/drawingml/2006/main">
              <a:rPr lang="en" sz="4200">
                <a:solidFill>
                  <a:srgbClr val="003399"/>
                </a:solidFill>
                <a:latin typeface="Garamond" pitchFamily="18" charset="0"/>
                <a:ea typeface="Droid Sans Fallback" charset="0"/>
                <a:cs typeface="Droid Sans Fallback" charset="0"/>
              </a:rPr>
              <a:t>SOURCES FOR FINDING LITERATURE</a:t>
            </a:r>
          </a:p>
        </p:txBody>
      </p:sp>
      <p:sp>
        <p:nvSpPr>
          <p:cNvPr id="15363" name="Text Box 2"/>
          <p:cNvSpPr txBox="1">
            <a:spLocks noChangeArrowheads="1"/>
          </p:cNvSpPr>
          <p:nvPr/>
        </p:nvSpPr>
        <p:spPr bwMode="auto">
          <a:xfrm>
            <a:off x="533400" y="1981200"/>
            <a:ext cx="8229600" cy="4530725"/>
          </a:xfrm>
          <a:prstGeom prst="rect">
            <a:avLst/>
          </a:prstGeom>
          <a:noFill/>
          <a:ln w="9525">
            <a:noFill/>
            <a:round/>
            <a:headEnd/>
            <a:tailEnd/>
          </a:ln>
        </p:spPr>
        <p:txBody>
          <a:bodyPr/>
          <a:lstStyle/>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Google Scholar,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3"/>
              </a:rPr>
              <a:t>https://scholar.google.com/</a:t>
            </a:r>
            <a:endParaRPr xmlns:a="http://schemas.openxmlformats.org/drawingml/2006/main"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ERIC,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4"/>
              </a:rPr>
              <a:t>https://eric.ed.gov/</a:t>
            </a:r>
            <a:endParaRPr xmlns:a="http://schemas.openxmlformats.org/drawingml/2006/main"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Virtual LRC,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5"/>
              </a:rPr>
              <a:t>http://virtuallrc.com/</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JURN,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5"/>
              </a:rPr>
              <a:t>http://virtuallrc.com/</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Microsoft Academic,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6"/>
              </a:rPr>
              <a:t>https://academic.microsoft.com/home</a:t>
            </a:r>
            <a:endParaRPr xmlns:a="http://schemas.openxmlformats.org/drawingml/2006/main"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IDEAS,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7"/>
              </a:rPr>
              <a:t>https://ideas.repec.org/</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EconBiz,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8"/>
              </a:rPr>
              <a:t>https://www.econbiz.de/</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EconPapers,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9"/>
              </a:rPr>
              <a:t>https://econpapers.repec.org/</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EconStor,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0"/>
              </a:rPr>
              <a:t>https://www.econstor.eu/?locale=en</a:t>
            </a:r>
            <a:endParaRPr xmlns:a="http://schemas.openxmlformats.org/drawingml/2006/main"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BizNar,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0"/>
              </a:rPr>
              <a:t>https://www.econstor.eu/?locale=en</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SmartScholar,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1"/>
              </a:rPr>
              <a:t>http://www.smartscholar.com/economics-guide/</a:t>
            </a:r>
            <a:r xmlns:a="http://schemas.openxmlformats.org/drawingml/2006/main">
              <a:rPr lang="en" sz="1400">
                <a:solidFill>
                  <a:srgbClr val="000000"/>
                </a:solidFill>
                <a:ea typeface="Droid Sans Fallback" charset="0"/>
                <a:cs typeface="Droid Sans Fallback" charset="0"/>
              </a:rPr>
              <a:t> </a:t>
            </a: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Legal program for opening scientific articles: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2"/>
              </a:rPr>
              <a:t>http://unpaywall.org/</a:t>
            </a:r>
            <a:r xmlns:a="http://schemas.openxmlformats.org/drawingml/2006/main">
              <a:rPr lang="en" sz="1400">
                <a:solidFill>
                  <a:srgbClr val="000000"/>
                </a:solidFill>
                <a:ea typeface="Droid Sans Fallback" charset="0"/>
                <a:cs typeface="Droid Sans Fallback" charset="0"/>
              </a:rPr>
              <a:t> </a:t>
            </a: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Hacker entries:</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Sci-Hub (for scientific articles):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3"/>
              </a:rPr>
              <a:t>https://sci-hub.se/</a:t>
            </a:r>
            <a:r xmlns:a="http://schemas.openxmlformats.org/drawingml/2006/main">
              <a:rPr lang="en" sz="14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1400">
                <a:solidFill>
                  <a:srgbClr val="000000"/>
                </a:solidFill>
                <a:ea typeface="Droid Sans Fallback" charset="0"/>
                <a:cs typeface="Droid Sans Fallback" charset="0"/>
              </a:rPr>
              <a:t>Library Genesis (for books): </a:t>
            </a:r>
            <a:r xmlns:a="http://schemas.openxmlformats.org/drawingml/2006/main" xmlns:r="http://schemas.openxmlformats.org/officeDocument/2006/relationships">
              <a:rPr lang="en" sz="1400">
                <a:solidFill>
                  <a:srgbClr val="000000"/>
                </a:solidFill>
                <a:ea typeface="Droid Sans Fallback" charset="0"/>
                <a:cs typeface="Droid Sans Fallback" charset="0"/>
                <a:hlinkClick r:id="rId14"/>
              </a:rPr>
              <a:t>http://gen.lib.rus.ec/</a:t>
            </a:r>
            <a:r xmlns:a="http://schemas.openxmlformats.org/drawingml/2006/main">
              <a:rPr lang="en" sz="1400">
                <a:solidFill>
                  <a:srgbClr val="000000"/>
                </a:solidFill>
                <a:ea typeface="Droid Sans Fallback" charset="0"/>
                <a:cs typeface="Droid Sans Fallback" charset="0"/>
              </a:rPr>
              <a:t> </a:t>
            </a: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a:p>
            <a:pPr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a:p>
            <a:pPr marL="341313" indent="-341313" eaLnBrk="1" hangingPunct="1">
              <a:lnSpc>
                <a:spcPct val="80000"/>
              </a:lnSpc>
              <a:spcBef>
                <a:spcPts val="650"/>
              </a:spcBef>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1400">
              <a:solidFill>
                <a:srgbClr val="000000"/>
              </a:solidFill>
              <a:ea typeface="Droid Sans Fallback" charset="0"/>
              <a:cs typeface="Droid Sans Fallback"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Systematization of literature</a:t>
            </a:r>
          </a:p>
        </p:txBody>
      </p:sp>
      <p:sp>
        <p:nvSpPr>
          <p:cNvPr id="16387" name="Rectangle 3"/>
          <p:cNvSpPr>
            <a:spLocks noGrp="1" noChangeArrowheads="1"/>
          </p:cNvSpPr>
          <p:nvPr>
            <p:ph type="body" idx="1"/>
          </p:nvPr>
        </p:nvSpPr>
        <p:spPr/>
        <p:txBody>
          <a:bodyPr/>
          <a:lstStyle/>
          <a:p>
            <a:pPr xmlns:a="http://schemas.openxmlformats.org/drawingml/2006/main" eaLnBrk="1" hangingPunct="1"/>
            <a:r xmlns:a="http://schemas.openxmlformats.org/drawingml/2006/main">
              <a:rPr lang="en" smtClean="0"/>
              <a:t>Notes while reading</a:t>
            </a:r>
          </a:p>
          <a:p>
            <a:pPr xmlns:a="http://schemas.openxmlformats.org/drawingml/2006/main" eaLnBrk="1" hangingPunct="1"/>
            <a:r xmlns:a="http://schemas.openxmlformats.org/drawingml/2006/main">
              <a:rPr lang="en" smtClean="0"/>
              <a:t>Bibliographic information, pages, short summary, additional information</a:t>
            </a:r>
          </a:p>
          <a:p>
            <a:pPr xmlns:a="http://schemas.openxmlformats.org/drawingml/2006/main" eaLnBrk="1" hangingPunct="1"/>
            <a:r xmlns:a="http://schemas.openxmlformats.org/drawingml/2006/main">
              <a:rPr lang="en" smtClean="0"/>
              <a:t>Software for literature synthesis </a:t>
            </a:r>
            <a:r xmlns:a="http://schemas.openxmlformats.org/drawingml/2006/main">
              <a:rPr lang="en" sz="2000" smtClean="0"/>
              <a:t>http://en.wikipedia.org/wiki/Comparison_of_reference_management_software</a:t>
            </a:r>
          </a:p>
          <a:p>
            <a:pPr xmlns:a="http://schemas.openxmlformats.org/drawingml/2006/main" eaLnBrk="1" hangingPunct="1"/>
            <a:r xmlns:a="http://schemas.openxmlformats.org/drawingml/2006/main">
              <a:rPr lang="en" smtClean="0"/>
              <a:t>Mind mapping software </a:t>
            </a:r>
            <a:r xmlns:a="http://schemas.openxmlformats.org/drawingml/2006/main">
              <a:rPr lang="en" sz="2000" smtClean="0"/>
              <a:t>http://en.wikipedia.org/wiki/Mind_mapping_software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Citing literature</a:t>
            </a:r>
          </a:p>
        </p:txBody>
      </p:sp>
      <p:sp>
        <p:nvSpPr>
          <p:cNvPr id="17411" name="Rectangle 3"/>
          <p:cNvSpPr>
            <a:spLocks noGrp="1" noChangeArrowheads="1"/>
          </p:cNvSpPr>
          <p:nvPr>
            <p:ph type="body" idx="1"/>
          </p:nvPr>
        </p:nvSpPr>
        <p:spPr/>
        <p:txBody>
          <a:bodyPr/>
          <a:lstStyle/>
          <a:p>
            <a:pPr xmlns:a="http://schemas.openxmlformats.org/drawingml/2006/main" marL="571500" indent="-571500" eaLnBrk="1" hangingPunct="1"/>
            <a:r xmlns:a="http://schemas.openxmlformats.org/drawingml/2006/main">
              <a:rPr lang="en" smtClean="0"/>
              <a:t>Agreement with the mentor, follow the rules of the institution</a:t>
            </a:r>
          </a:p>
          <a:p>
            <a:pPr xmlns:a="http://schemas.openxmlformats.org/drawingml/2006/main" marL="839788" lvl="1" indent="-495300" eaLnBrk="1" hangingPunct="1">
              <a:buFont typeface="Wingdings" pitchFamily="2" charset="2"/>
              <a:buAutoNum type="arabicPeriod"/>
            </a:pPr>
            <a:r xmlns:a="http://schemas.openxmlformats.org/drawingml/2006/main">
              <a:rPr lang="en" smtClean="0"/>
              <a:t>Harvard style</a:t>
            </a:r>
          </a:p>
          <a:p>
            <a:pPr xmlns:a="http://schemas.openxmlformats.org/drawingml/2006/main" marL="839788" lvl="1" indent="-495300" eaLnBrk="1" hangingPunct="1">
              <a:buFont typeface="Wingdings" pitchFamily="2" charset="2"/>
              <a:buAutoNum type="arabicPeriod"/>
            </a:pPr>
            <a:r xmlns:a="http://schemas.openxmlformats.org/drawingml/2006/main">
              <a:rPr lang="en" smtClean="0"/>
              <a:t>Chicago style (final notes)</a:t>
            </a:r>
          </a:p>
          <a:p>
            <a:pPr xmlns:a="http://schemas.openxmlformats.org/drawingml/2006/main" marL="839788" lvl="1" indent="-495300" eaLnBrk="1" hangingPunct="1">
              <a:buFont typeface="Wingdings" pitchFamily="2" charset="2"/>
              <a:buAutoNum type="arabicPeriod"/>
            </a:pPr>
            <a:r xmlns:a="http://schemas.openxmlformats.org/drawingml/2006/main">
              <a:rPr lang="en" smtClean="0"/>
              <a:t>Chicago style (footnotes)</a:t>
            </a:r>
          </a:p>
          <a:p>
            <a:pPr xmlns:a="http://schemas.openxmlformats.org/drawingml/2006/main" marL="839788" lvl="1" indent="-495300" eaLnBrk="1" hangingPunct="1">
              <a:buFont typeface="Wingdings" pitchFamily="2" charset="2"/>
              <a:buAutoNum type="arabicPeriod"/>
            </a:pPr>
            <a:r xmlns:a="http://schemas.openxmlformats.org/drawingml/2006/main">
              <a:rPr lang="en" smtClean="0"/>
              <a:t>Numerical-alphabetic style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z="3800" smtClean="0"/>
              <a:t>CRITICAL EVALUATION OF LITERATURE</a:t>
            </a:r>
          </a:p>
        </p:txBody>
      </p:sp>
      <p:sp>
        <p:nvSpPr>
          <p:cNvPr id="18435" name="Rectangle 3"/>
          <p:cNvSpPr>
            <a:spLocks noGrp="1" noChangeArrowheads="1"/>
          </p:cNvSpPr>
          <p:nvPr>
            <p:ph type="body" idx="1"/>
          </p:nvPr>
        </p:nvSpPr>
        <p:spPr/>
        <p:txBody>
          <a:bodyPr/>
          <a:lstStyle/>
          <a:p>
            <a:pPr xmlns:a="http://schemas.openxmlformats.org/drawingml/2006/main" eaLnBrk="1" hangingPunct="1"/>
            <a:r xmlns:a="http://schemas.openxmlformats.org/drawingml/2006/main">
              <a:rPr lang="en" smtClean="0"/>
              <a:t>Did we connect the research question and the text?</a:t>
            </a:r>
          </a:p>
          <a:p>
            <a:pPr xmlns:a="http://schemas.openxmlformats.org/drawingml/2006/main" eaLnBrk="1" hangingPunct="1"/>
            <a:r xmlns:a="http://schemas.openxmlformats.org/drawingml/2006/main">
              <a:rPr lang="en" smtClean="0"/>
              <a:t>Have we assessed strengths and weaknesses?</a:t>
            </a:r>
          </a:p>
          <a:p>
            <a:pPr xmlns:a="http://schemas.openxmlformats.org/drawingml/2006/main" eaLnBrk="1" hangingPunct="1"/>
            <a:r xmlns:a="http://schemas.openxmlformats.org/drawingml/2006/main">
              <a:rPr lang="en" smtClean="0"/>
              <a:t>Are we objective in the discussion?</a:t>
            </a:r>
          </a:p>
          <a:p>
            <a:pPr xmlns:a="http://schemas.openxmlformats.org/drawingml/2006/main" eaLnBrk="1" hangingPunct="1"/>
            <a:r xmlns:a="http://schemas.openxmlformats.org/drawingml/2006/main">
              <a:rPr lang="en" smtClean="0"/>
              <a:t>Have we analyzed literature that is contrary to our opinion?</a:t>
            </a:r>
          </a:p>
          <a:p>
            <a:pPr xmlns:a="http://schemas.openxmlformats.org/drawingml/2006/main" eaLnBrk="1" hangingPunct="1"/>
            <a:r xmlns:a="http://schemas.openxmlformats.org/drawingml/2006/main">
              <a:rPr lang="en" smtClean="0"/>
              <a:t>Have we made a distinction between facts and opinions?</a:t>
            </a:r>
          </a:p>
          <a:p>
            <a:pPr xmlns:a="http://schemas.openxmlformats.org/drawingml/2006/main" eaLnBrk="1" hangingPunct="1"/>
            <a:r xmlns:a="http://schemas.openxmlformats.org/drawingml/2006/main">
              <a:rPr lang="en" smtClean="0"/>
              <a:t>Have we reasonably assessed the value and importance of any other literature?</a:t>
            </a:r>
          </a:p>
          <a:p>
            <a:pPr xmlns:a="http://schemas.openxmlformats.org/drawingml/2006/main" eaLnBrk="1" hangingPunct="1"/>
            <a:r xmlns:a="http://schemas.openxmlformats.org/drawingml/2006/main">
              <a:rPr lang="en" smtClean="0"/>
              <a:t>Have we clearly set out our ideas?</a:t>
            </a:r>
          </a:p>
          <a:p>
            <a:pPr xmlns:a="http://schemas.openxmlformats.org/drawingml/2006/main" eaLnBrk="1" hangingPunct="1"/>
            <a:r xmlns:a="http://schemas.openxmlformats.org/drawingml/2006/main">
              <a:rPr lang="en" smtClean="0"/>
              <a:t>Have we highlighted the area in which we are making a contribution?</a:t>
            </a:r>
          </a:p>
          <a:p>
            <a:pPr eaLnBrk="1" hangingPunct="1">
              <a:buFont typeface="Wingdings" pitchFamily="2" charset="2"/>
              <a:buNone/>
            </a:pPr>
            <a:endParaRPr lang="hr-H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TIPS</a:t>
            </a:r>
            <a:endParaRPr xmlns:a="http://schemas.openxmlformats.org/drawingml/2006/main" lang="en-US" smtClean="0"/>
          </a:p>
        </p:txBody>
      </p:sp>
      <p:sp>
        <p:nvSpPr>
          <p:cNvPr id="19459" name="Rectangle 3"/>
          <p:cNvSpPr>
            <a:spLocks noGrp="1" noChangeArrowheads="1"/>
          </p:cNvSpPr>
          <p:nvPr>
            <p:ph type="body" idx="1"/>
          </p:nvPr>
        </p:nvSpPr>
        <p:spPr/>
        <p:txBody>
          <a:bodyPr/>
          <a:lstStyle/>
          <a:p>
            <a:pPr xmlns:a="http://schemas.openxmlformats.org/drawingml/2006/main" eaLnBrk="1" hangingPunct="1"/>
            <a:r xmlns:a="http://schemas.openxmlformats.org/drawingml/2006/main">
              <a:rPr lang="en" smtClean="0"/>
              <a:t>Discard the marker</a:t>
            </a:r>
          </a:p>
          <a:p>
            <a:pPr xmlns:a="http://schemas.openxmlformats.org/drawingml/2006/main" eaLnBrk="1" hangingPunct="1"/>
            <a:r xmlns:a="http://schemas.openxmlformats.org/drawingml/2006/main">
              <a:rPr lang="en" smtClean="0"/>
              <a:t>Write in the margins</a:t>
            </a:r>
          </a:p>
          <a:p>
            <a:pPr xmlns:a="http://schemas.openxmlformats.org/drawingml/2006/main" eaLnBrk="1" hangingPunct="1"/>
            <a:r xmlns:a="http://schemas.openxmlformats.org/drawingml/2006/main">
              <a:rPr lang="en" smtClean="0"/>
              <a:t>Develop your symbols</a:t>
            </a:r>
          </a:p>
          <a:p>
            <a:pPr xmlns:a="http://schemas.openxmlformats.org/drawingml/2006/main" eaLnBrk="1" hangingPunct="1"/>
            <a:r xmlns:a="http://schemas.openxmlformats.org/drawingml/2006/main">
              <a:rPr lang="en" smtClean="0"/>
              <a:t>Get in the habit of asking questions</a:t>
            </a:r>
            <a:endParaRPr xmlns:a="http://schemas.openxmlformats.org/drawingml/2006/main"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xmlns:a="http://schemas.openxmlformats.org/drawingml/2006/main">
              <a:rPr lang="en" altLang="en-US" smtClean="0"/>
              <a:t>Task</a:t>
            </a:r>
            <a:endParaRPr xmlns:a="http://schemas.openxmlformats.org/drawingml/2006/main" lang="en-US" altLang="en-US" smtClean="0"/>
          </a:p>
        </p:txBody>
      </p:sp>
      <p:sp>
        <p:nvSpPr>
          <p:cNvPr id="20483" name="Content Placeholder 2"/>
          <p:cNvSpPr>
            <a:spLocks noGrp="1"/>
          </p:cNvSpPr>
          <p:nvPr>
            <p:ph idx="1"/>
          </p:nvPr>
        </p:nvSpPr>
        <p:spPr/>
        <p:txBody>
          <a:bodyPr/>
          <a:lstStyle/>
          <a:p>
            <a:r xmlns:a="http://schemas.openxmlformats.org/drawingml/2006/main">
              <a:rPr lang="en" altLang="en-US" smtClean="0"/>
              <a:t>Find at least three scientific articles on the topic of the research project using the suggested web pages and provide all the information about the articles</a:t>
            </a:r>
          </a:p>
          <a:p>
            <a:r xmlns:a="http://schemas.openxmlformats.org/drawingml/2006/main">
              <a:rPr lang="en" altLang="en-US" smtClean="0"/>
              <a:t>Choose a scientist / professor and find information about his / her scientific productivity. Comment on what was found.</a:t>
            </a:r>
            <a:endParaRPr xmlns:a="http://schemas.openxmlformats.org/drawingml/2006/main" lang="en-US" alt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1130300" y="2405063"/>
            <a:ext cx="5827713" cy="1646237"/>
          </a:xfrm>
        </p:spPr>
        <p:txBody>
          <a:bodyPr/>
          <a:lstStyle/>
          <a:p>
            <a:pPr xmlns:a="http://schemas.openxmlformats.org/drawingml/2006/main" eaLnBrk="1" hangingPunct="1"/>
            <a:r xmlns:a="http://schemas.openxmlformats.org/drawingml/2006/main">
              <a:rPr lang="en" smtClean="0"/>
              <a:t>DATA</a:t>
            </a:r>
            <a:endParaRPr xmlns:a="http://schemas.openxmlformats.org/drawingml/2006/main"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xmlns:a="http://schemas.openxmlformats.org/drawingml/2006/main" eaLnBrk="1" hangingPunct="1"/>
            <a:r xmlns:a="http://schemas.openxmlformats.org/drawingml/2006/main">
              <a:rPr lang="en" altLang="en-US" smtClean="0"/>
              <a:t>Types of data</a:t>
            </a:r>
            <a:endParaRPr xmlns:a="http://schemas.openxmlformats.org/drawingml/2006/main" lang="en-US" altLang="en-US" smtClean="0"/>
          </a:p>
        </p:txBody>
      </p:sp>
      <p:sp>
        <p:nvSpPr>
          <p:cNvPr id="22531" name="Content Placeholder 2"/>
          <p:cNvSpPr>
            <a:spLocks noGrp="1"/>
          </p:cNvSpPr>
          <p:nvPr>
            <p:ph idx="1"/>
          </p:nvPr>
        </p:nvSpPr>
        <p:spPr>
          <a:xfrm>
            <a:off x="0" y="1524000"/>
            <a:ext cx="8229600" cy="4724400"/>
          </a:xfrm>
        </p:spPr>
        <p:txBody>
          <a:bodyPr/>
          <a:lstStyle/>
          <a:p>
            <a:pPr xmlns:a="http://schemas.openxmlformats.org/drawingml/2006/main" eaLnBrk="1" hangingPunct="1"/>
            <a:r xmlns:a="http://schemas.openxmlformats.org/drawingml/2006/main">
              <a:rPr lang="en" altLang="en-US" b="1" smtClean="0"/>
              <a:t>Primary </a:t>
            </a:r>
            <a:r xmlns:a="http://schemas.openxmlformats.org/drawingml/2006/main">
              <a:rPr lang="en" altLang="en-US" smtClean="0"/>
              <a:t>- data collected for the first time for the needs of a research (from written content, surveys, interviews, diaries, observations and experiments, audio recordings, visual recordings, audiovisual records)</a:t>
            </a:r>
          </a:p>
          <a:p>
            <a:pPr xmlns:a="http://schemas.openxmlformats.org/drawingml/2006/main" eaLnBrk="1" hangingPunct="1"/>
            <a:r xmlns:a="http://schemas.openxmlformats.org/drawingml/2006/main">
              <a:rPr lang="en" altLang="en-US" b="1" smtClean="0"/>
              <a:t>Secondary </a:t>
            </a:r>
            <a:r xmlns:a="http://schemas.openxmlformats.org/drawingml/2006/main">
              <a:rPr lang="en" altLang="en-US" smtClean="0"/>
              <a:t>- </a:t>
            </a:r>
            <a:r xmlns:a="http://schemas.openxmlformats.org/drawingml/2006/main">
              <a:rPr lang="en" smtClean="0"/>
              <a:t>(quantitative and qualitative) those data that were collected for the needs of a previously conducted research, such as data from various documents, surveys, etc.</a:t>
            </a:r>
            <a:endParaRPr xmlns:a="http://schemas.openxmlformats.org/drawingml/2006/main" lang="hr-HR" altLang="en-US" smtClean="0"/>
          </a:p>
          <a:p>
            <a:pPr eaLnBrk="1" hangingPunct="1"/>
            <a:endParaRPr lang="hr-HR" altLang="en-US" smtClean="0"/>
          </a:p>
          <a:p>
            <a:pPr xmlns:a="http://schemas.openxmlformats.org/drawingml/2006/main" eaLnBrk="1" hangingPunct="1"/>
            <a:r xmlns:a="http://schemas.openxmlformats.org/drawingml/2006/main">
              <a:rPr lang="en" altLang="en-US" smtClean="0"/>
              <a:t>Advantages and disadvantages</a:t>
            </a:r>
          </a:p>
          <a:p>
            <a:pPr xmlns:a="http://schemas.openxmlformats.org/drawingml/2006/main" algn="just" eaLnBrk="1" hangingPunct="1"/>
            <a:r xmlns:a="http://schemas.openxmlformats.org/drawingml/2006/main">
              <a:rPr lang="en" sz="1400" i="1" smtClean="0"/>
              <a:t>The main advantage of secondary data is their availability. Collecting secondary data is almost always faster and cheaper than collecting primary data (self-generating research data). The disadvantage is that secondary data are not designed for the specific needs of the researcher, so the researcher should ask himself how appropriate the data is for his research. The most common reasons why secondary data cannot be used are data obsolescence, variations in concept definition, different units of measurement, and lack of information to verify data accuracy.</a:t>
            </a:r>
          </a:p>
          <a:p>
            <a:pPr xmlns:a="http://schemas.openxmlformats.org/drawingml/2006/main" eaLnBrk="1" hangingPunct="1"/>
            <a:r xmlns:a="http://schemas.openxmlformats.org/drawingml/2006/main">
              <a:rPr lang="en" sz="1400" i="1" smtClean="0"/>
              <a:t>Advantages and disadvantages of primary data - students find and learn for themselves !!!</a:t>
            </a:r>
          </a:p>
          <a:p>
            <a:pPr eaLnBrk="1" hangingPunct="1"/>
            <a:endParaRPr lang="en-US" alt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Secondary data</a:t>
            </a:r>
            <a:endParaRPr xmlns:a="http://schemas.openxmlformats.org/drawingml/2006/main" lang="en-US" smtClean="0"/>
          </a:p>
        </p:txBody>
      </p:sp>
      <p:sp>
        <p:nvSpPr>
          <p:cNvPr id="23555" name="Rectangle 3"/>
          <p:cNvSpPr>
            <a:spLocks noGrp="1" noChangeArrowheads="1"/>
          </p:cNvSpPr>
          <p:nvPr>
            <p:ph idx="1"/>
          </p:nvPr>
        </p:nvSpPr>
        <p:spPr>
          <a:xfrm>
            <a:off x="609600" y="2362200"/>
            <a:ext cx="6348413" cy="3679825"/>
          </a:xfrm>
        </p:spPr>
        <p:txBody>
          <a:bodyPr/>
          <a:lstStyle/>
          <a:p>
            <a:pPr xmlns:a="http://schemas.openxmlformats.org/drawingml/2006/main" eaLnBrk="1" hangingPunct="1">
              <a:lnSpc>
                <a:spcPct val="90000"/>
              </a:lnSpc>
            </a:pPr>
            <a:r xmlns:a="http://schemas.openxmlformats.org/drawingml/2006/main">
              <a:rPr lang="en" smtClean="0"/>
              <a:t>Not used due to:</a:t>
            </a:r>
          </a:p>
          <a:p>
            <a:pPr xmlns:a="http://schemas.openxmlformats.org/drawingml/2006/main" lvl="1" eaLnBrk="1" hangingPunct="1">
              <a:lnSpc>
                <a:spcPct val="90000"/>
              </a:lnSpc>
            </a:pPr>
            <a:r xmlns:a="http://schemas.openxmlformats.org/drawingml/2006/main">
              <a:rPr lang="en" smtClean="0"/>
              <a:t>Obsolescence of data</a:t>
            </a:r>
          </a:p>
          <a:p>
            <a:pPr xmlns:a="http://schemas.openxmlformats.org/drawingml/2006/main" lvl="1" eaLnBrk="1" hangingPunct="1">
              <a:lnSpc>
                <a:spcPct val="90000"/>
              </a:lnSpc>
            </a:pPr>
            <a:r xmlns:a="http://schemas.openxmlformats.org/drawingml/2006/main">
              <a:rPr lang="en" smtClean="0"/>
              <a:t>Variation in defining concepts</a:t>
            </a:r>
          </a:p>
          <a:p>
            <a:pPr xmlns:a="http://schemas.openxmlformats.org/drawingml/2006/main" lvl="1" eaLnBrk="1" hangingPunct="1">
              <a:lnSpc>
                <a:spcPct val="90000"/>
              </a:lnSpc>
            </a:pPr>
            <a:r xmlns:a="http://schemas.openxmlformats.org/drawingml/2006/main">
              <a:rPr lang="en" smtClean="0"/>
              <a:t>Different units of measurement</a:t>
            </a:r>
          </a:p>
          <a:p>
            <a:pPr xmlns:a="http://schemas.openxmlformats.org/drawingml/2006/main" lvl="1" eaLnBrk="1" hangingPunct="1">
              <a:lnSpc>
                <a:spcPct val="90000"/>
              </a:lnSpc>
            </a:pPr>
            <a:r xmlns:a="http://schemas.openxmlformats.org/drawingml/2006/main">
              <a:rPr lang="en" smtClean="0"/>
              <a:t>Lack of information to verify the accuracy of the data</a:t>
            </a:r>
            <a:endParaRPr xmlns:a="http://schemas.openxmlformats.org/drawingml/2006/main"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z="2000" b="1" smtClean="0"/>
              <a:t>LITERATURE SEARCH AND ANALYSIS WITH UNDERSTANDING AND CRITICAL REVIEW </a:t>
            </a:r>
            <a:r xmlns:a="http://schemas.openxmlformats.org/drawingml/2006/main">
              <a:rPr lang="en" sz="2000" b="1" smtClean="0"/>
              <a:t>(1)</a:t>
            </a:r>
            <a:endParaRPr xmlns:a="http://schemas.openxmlformats.org/drawingml/2006/main" lang="en-US" sz="2000" b="1" smtClean="0"/>
          </a:p>
        </p:txBody>
      </p:sp>
      <p:sp>
        <p:nvSpPr>
          <p:cNvPr id="6147" name="Rectangle 3"/>
          <p:cNvSpPr>
            <a:spLocks noGrp="1" noChangeArrowheads="1"/>
          </p:cNvSpPr>
          <p:nvPr>
            <p:ph idx="1"/>
          </p:nvPr>
        </p:nvSpPr>
        <p:spPr>
          <a:xfrm>
            <a:off x="304800" y="1676400"/>
            <a:ext cx="7086600" cy="4876800"/>
          </a:xfrm>
        </p:spPr>
        <p:txBody>
          <a:bodyPr/>
          <a:lstStyle/>
          <a:p>
            <a:pPr xmlns:a="http://schemas.openxmlformats.org/drawingml/2006/main" eaLnBrk="1" hangingPunct="1">
              <a:lnSpc>
                <a:spcPct val="70000"/>
              </a:lnSpc>
            </a:pPr>
            <a:r xmlns:a="http://schemas.openxmlformats.org/drawingml/2006/main">
              <a:rPr lang="en" sz="2000" smtClean="0"/>
              <a:t>The importance of finding literature</a:t>
            </a:r>
          </a:p>
          <a:p>
            <a:pPr xmlns:a="http://schemas.openxmlformats.org/drawingml/2006/main" lvl="1" eaLnBrk="1" hangingPunct="1">
              <a:lnSpc>
                <a:spcPct val="70000"/>
              </a:lnSpc>
            </a:pPr>
            <a:r xmlns:a="http://schemas.openxmlformats.org/drawingml/2006/main">
              <a:rPr lang="en" altLang="ja-JP" sz="1700" smtClean="0"/>
              <a:t>generating ideas for your work</a:t>
            </a:r>
          </a:p>
          <a:p>
            <a:pPr xmlns:a="http://schemas.openxmlformats.org/drawingml/2006/main" lvl="1" eaLnBrk="1" hangingPunct="1">
              <a:lnSpc>
                <a:spcPct val="70000"/>
              </a:lnSpc>
            </a:pPr>
            <a:r xmlns:a="http://schemas.openxmlformats.org/drawingml/2006/main">
              <a:rPr lang="en" altLang="ja-JP" sz="1700" smtClean="0"/>
              <a:t>upgrades the reader as researcher and thinker</a:t>
            </a:r>
            <a:r xmlns:a="http://schemas.openxmlformats.org/drawingml/2006/main">
              <a:rPr lang="en" altLang="ja-JP" sz="1700" smtClean="0">
                <a:ea typeface="MS PGothic" pitchFamily="34" charset="-128"/>
              </a:rPr>
              <a:t> </a:t>
            </a:r>
            <a:endParaRPr xmlns:a="http://schemas.openxmlformats.org/drawingml/2006/main" lang="hr-HR" altLang="ja-JP" sz="1700" smtClean="0">
              <a:ea typeface="MS PGothic" pitchFamily="34" charset="-128"/>
            </a:endParaRPr>
          </a:p>
          <a:p>
            <a:pPr lvl="1" eaLnBrk="1" hangingPunct="1">
              <a:lnSpc>
                <a:spcPct val="70000"/>
              </a:lnSpc>
              <a:buFont typeface="Wingdings 3" pitchFamily="18" charset="2"/>
              <a:buNone/>
            </a:pPr>
            <a:endParaRPr lang="hr-HR" altLang="ja-JP" sz="1700" smtClean="0"/>
          </a:p>
          <a:p>
            <a:pPr xmlns:a="http://schemas.openxmlformats.org/drawingml/2006/main" eaLnBrk="1" hangingPunct="1">
              <a:lnSpc>
                <a:spcPct val="70000"/>
              </a:lnSpc>
            </a:pPr>
            <a:r xmlns:a="http://schemas.openxmlformats.org/drawingml/2006/main">
              <a:rPr lang="en" altLang="ja-JP" sz="2000" smtClean="0"/>
              <a:t>Analysis of previous achievements</a:t>
            </a:r>
          </a:p>
          <a:p>
            <a:pPr eaLnBrk="1" hangingPunct="1">
              <a:lnSpc>
                <a:spcPct val="70000"/>
              </a:lnSpc>
              <a:buFont typeface="Wingdings 3" pitchFamily="18" charset="2"/>
              <a:buNone/>
            </a:pPr>
            <a:endParaRPr lang="hr-HR" altLang="ja-JP" sz="2000" smtClean="0"/>
          </a:p>
          <a:p>
            <a:pPr xmlns:a="http://schemas.openxmlformats.org/drawingml/2006/main" eaLnBrk="1" hangingPunct="1">
              <a:lnSpc>
                <a:spcPct val="70000"/>
              </a:lnSpc>
            </a:pPr>
            <a:r xmlns:a="http://schemas.openxmlformats.org/drawingml/2006/main">
              <a:rPr lang="en" altLang="ja-JP" sz="2000" smtClean="0"/>
              <a:t>Benefits of literature research</a:t>
            </a:r>
          </a:p>
          <a:p>
            <a:pPr xmlns:a="http://schemas.openxmlformats.org/drawingml/2006/main" lvl="1" eaLnBrk="1" hangingPunct="1">
              <a:lnSpc>
                <a:spcPct val="70000"/>
              </a:lnSpc>
            </a:pPr>
            <a:r xmlns:a="http://schemas.openxmlformats.org/drawingml/2006/main">
              <a:rPr lang="en" sz="1700" smtClean="0"/>
              <a:t>assistance in further clarifying research issues</a:t>
            </a:r>
            <a:endParaRPr xmlns:a="http://schemas.openxmlformats.org/drawingml/2006/main" lang="en-US" sz="1700" smtClean="0"/>
          </a:p>
          <a:p>
            <a:pPr xmlns:a="http://schemas.openxmlformats.org/drawingml/2006/main" lvl="1" eaLnBrk="1" hangingPunct="1">
              <a:lnSpc>
                <a:spcPct val="70000"/>
              </a:lnSpc>
            </a:pPr>
            <a:r xmlns:a="http://schemas.openxmlformats.org/drawingml/2006/main">
              <a:rPr lang="en" sz="1700" smtClean="0"/>
              <a:t>highlighting research opportunities that we did not have in mind</a:t>
            </a:r>
            <a:endParaRPr xmlns:a="http://schemas.openxmlformats.org/drawingml/2006/main" lang="en-US" sz="1700" smtClean="0"/>
          </a:p>
          <a:p>
            <a:pPr xmlns:a="http://schemas.openxmlformats.org/drawingml/2006/main" lvl="1" eaLnBrk="1" hangingPunct="1">
              <a:lnSpc>
                <a:spcPct val="70000"/>
              </a:lnSpc>
            </a:pPr>
            <a:r xmlns:a="http://schemas.openxmlformats.org/drawingml/2006/main">
              <a:rPr lang="en" sz="1700" smtClean="0"/>
              <a:t>discovering very clear instructions and recommendations for future research</a:t>
            </a:r>
            <a:endParaRPr xmlns:a="http://schemas.openxmlformats.org/drawingml/2006/main" lang="en-US" sz="1700" smtClean="0"/>
          </a:p>
          <a:p>
            <a:pPr xmlns:a="http://schemas.openxmlformats.org/drawingml/2006/main" lvl="1" eaLnBrk="1" hangingPunct="1">
              <a:lnSpc>
                <a:spcPct val="70000"/>
              </a:lnSpc>
            </a:pPr>
            <a:r xmlns:a="http://schemas.openxmlformats.org/drawingml/2006/main">
              <a:rPr lang="en" sz="1700" smtClean="0"/>
              <a:t>help avoid research that has already been undertaken</a:t>
            </a:r>
            <a:endParaRPr xmlns:a="http://schemas.openxmlformats.org/drawingml/2006/main" lang="en-US" sz="1700" smtClean="0"/>
          </a:p>
          <a:p>
            <a:pPr xmlns:a="http://schemas.openxmlformats.org/drawingml/2006/main" lvl="1" eaLnBrk="1" hangingPunct="1">
              <a:lnSpc>
                <a:spcPct val="70000"/>
              </a:lnSpc>
            </a:pPr>
            <a:r xmlns:a="http://schemas.openxmlformats.org/drawingml/2006/main">
              <a:rPr lang="en" sz="1700" smtClean="0"/>
              <a:t>help discover approaches, methods, and strategies used by other researchers</a:t>
            </a:r>
            <a:endParaRPr xmlns:a="http://schemas.openxmlformats.org/drawingml/2006/main" lang="en-US" sz="1700" smtClean="0"/>
          </a:p>
          <a:p>
            <a:pPr lvl="1" eaLnBrk="1" hangingPunct="1">
              <a:lnSpc>
                <a:spcPct val="70000"/>
              </a:lnSpc>
            </a:pPr>
            <a:endParaRPr lang="en-US" sz="17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4"/>
          <p:cNvGrpSpPr>
            <a:grpSpLocks noChangeAspect="1"/>
          </p:cNvGrpSpPr>
          <p:nvPr/>
        </p:nvGrpSpPr>
        <p:grpSpPr bwMode="auto">
          <a:xfrm>
            <a:off x="0" y="0"/>
            <a:ext cx="9144000" cy="6858000"/>
            <a:chOff x="2527" y="3270"/>
            <a:chExt cx="7200" cy="9719"/>
          </a:xfrm>
        </p:grpSpPr>
        <p:sp>
          <p:nvSpPr>
            <p:cNvPr id="24585" name="AutoShape 5"/>
            <p:cNvSpPr>
              <a:spLocks noChangeAspect="1" noChangeArrowheads="1"/>
            </p:cNvSpPr>
            <p:nvPr/>
          </p:nvSpPr>
          <p:spPr bwMode="auto">
            <a:xfrm>
              <a:off x="2527" y="3270"/>
              <a:ext cx="7200" cy="9719"/>
            </a:xfrm>
            <a:prstGeom prst="rect">
              <a:avLst/>
            </a:prstGeom>
            <a:solidFill>
              <a:schemeClr val="bg1"/>
            </a:solidFill>
            <a:ln w="9525">
              <a:noFill/>
              <a:miter lim="800000"/>
              <a:headEnd/>
              <a:tailEnd/>
            </a:ln>
          </p:spPr>
          <p:txBody>
            <a:bodyPr/>
            <a:lstStyle/>
            <a:p>
              <a:endParaRPr lang="hr-HR"/>
            </a:p>
          </p:txBody>
        </p:sp>
        <p:sp>
          <p:nvSpPr>
            <p:cNvPr id="24586" name="Rectangle 6"/>
            <p:cNvSpPr>
              <a:spLocks noChangeArrowheads="1"/>
            </p:cNvSpPr>
            <p:nvPr/>
          </p:nvSpPr>
          <p:spPr bwMode="auto">
            <a:xfrm>
              <a:off x="3577" y="3424"/>
              <a:ext cx="1650" cy="772"/>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Does </a:t>
              </a:r>
              <a:r xmlns:a="http://schemas.openxmlformats.org/drawingml/2006/main">
                <a:rPr lang="en" altLang="ja-JP" sz="1100">
                  <a:latin typeface="Times New Roman" pitchFamily="18" charset="0"/>
                  <a:ea typeface="MS Mincho" pitchFamily="49" charset="-128"/>
                  <a:cs typeface="Times New Roman" pitchFamily="18" charset="0"/>
                </a:rPr>
                <a:t>the data help us in answering the research question?</a:t>
              </a:r>
              <a:endParaRPr xmlns:a="http://schemas.openxmlformats.org/drawingml/2006/main" lang="en-US" sz="1100"/>
            </a:p>
          </p:txBody>
        </p:sp>
        <p:sp>
          <p:nvSpPr>
            <p:cNvPr id="24587" name="Rectangle 7"/>
            <p:cNvSpPr>
              <a:spLocks noChangeArrowheads="1"/>
            </p:cNvSpPr>
            <p:nvPr/>
          </p:nvSpPr>
          <p:spPr bwMode="auto">
            <a:xfrm>
              <a:off x="3577" y="4350"/>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Does the data correspond to the period we are interested in?</a:t>
              </a:r>
              <a:endParaRPr xmlns:a="http://schemas.openxmlformats.org/drawingml/2006/main" lang="en-US" sz="1100">
                <a:ea typeface="MS Mincho" pitchFamily="49" charset="-128"/>
                <a:cs typeface="Latha" pitchFamily="34" charset="0"/>
              </a:endParaRPr>
            </a:p>
          </p:txBody>
        </p:sp>
        <p:sp>
          <p:nvSpPr>
            <p:cNvPr id="24588" name="Rectangle 8"/>
            <p:cNvSpPr>
              <a:spLocks noChangeArrowheads="1"/>
            </p:cNvSpPr>
            <p:nvPr/>
          </p:nvSpPr>
          <p:spPr bwMode="auto">
            <a:xfrm>
              <a:off x="3577" y="5276"/>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Does the data correspond to the population we are interested in?</a:t>
              </a:r>
              <a:endParaRPr xmlns:a="http://schemas.openxmlformats.org/drawingml/2006/main" lang="en-US" sz="1100">
                <a:ea typeface="MS Mincho" pitchFamily="49" charset="-128"/>
                <a:cs typeface="Latha" pitchFamily="34" charset="0"/>
              </a:endParaRPr>
            </a:p>
          </p:txBody>
        </p:sp>
        <p:sp>
          <p:nvSpPr>
            <p:cNvPr id="24589" name="Rectangle 9"/>
            <p:cNvSpPr>
              <a:spLocks noChangeArrowheads="1"/>
            </p:cNvSpPr>
            <p:nvPr/>
          </p:nvSpPr>
          <p:spPr bwMode="auto">
            <a:xfrm>
              <a:off x="3577" y="6201"/>
              <a:ext cx="1650" cy="772"/>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Do the terms and variables correspond to the project we are implementing?</a:t>
              </a:r>
              <a:endParaRPr xmlns:a="http://schemas.openxmlformats.org/drawingml/2006/main" lang="en-US" sz="1100">
                <a:ea typeface="MS Mincho" pitchFamily="49" charset="-128"/>
                <a:cs typeface="Latha" pitchFamily="34" charset="0"/>
              </a:endParaRPr>
            </a:p>
          </p:txBody>
        </p:sp>
        <p:sp>
          <p:nvSpPr>
            <p:cNvPr id="24590" name="Rectangle 10"/>
            <p:cNvSpPr>
              <a:spLocks noChangeArrowheads="1"/>
            </p:cNvSpPr>
            <p:nvPr/>
          </p:nvSpPr>
          <p:spPr bwMode="auto">
            <a:xfrm>
              <a:off x="3577" y="7127"/>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Are the units of measurement comparable?</a:t>
              </a:r>
              <a:endParaRPr xmlns:a="http://schemas.openxmlformats.org/drawingml/2006/main" lang="en-US" sz="1100">
                <a:ea typeface="MS Mincho" pitchFamily="49" charset="-128"/>
                <a:cs typeface="Latha" pitchFamily="34" charset="0"/>
              </a:endParaRPr>
            </a:p>
          </p:txBody>
        </p:sp>
        <p:sp>
          <p:nvSpPr>
            <p:cNvPr id="24591" name="AutoShape 11"/>
            <p:cNvSpPr>
              <a:spLocks/>
            </p:cNvSpPr>
            <p:nvPr/>
          </p:nvSpPr>
          <p:spPr bwMode="auto">
            <a:xfrm>
              <a:off x="3277" y="3424"/>
              <a:ext cx="150" cy="4474"/>
            </a:xfrm>
            <a:prstGeom prst="leftBrace">
              <a:avLst>
                <a:gd name="adj1" fmla="val 248556"/>
                <a:gd name="adj2" fmla="val 50000"/>
              </a:avLst>
            </a:prstGeom>
            <a:noFill/>
            <a:ln w="9525">
              <a:solidFill>
                <a:srgbClr val="000000"/>
              </a:solidFill>
              <a:round/>
              <a:headEnd/>
              <a:tailEnd/>
            </a:ln>
          </p:spPr>
          <p:txBody>
            <a:bodyPr/>
            <a:lstStyle/>
            <a:p>
              <a:endParaRPr lang="hr-HR"/>
            </a:p>
          </p:txBody>
        </p:sp>
        <p:sp>
          <p:nvSpPr>
            <p:cNvPr id="24592" name="Text Box 12"/>
            <p:cNvSpPr txBox="1">
              <a:spLocks noChangeArrowheads="1"/>
            </p:cNvSpPr>
            <p:nvPr/>
          </p:nvSpPr>
          <p:spPr bwMode="auto">
            <a:xfrm>
              <a:off x="2677" y="3887"/>
              <a:ext cx="450" cy="354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200">
                  <a:latin typeface="Times New Roman" pitchFamily="18" charset="0"/>
                  <a:ea typeface="MS Mincho" pitchFamily="49" charset="-128"/>
                  <a:cs typeface="Latha" pitchFamily="34" charset="0"/>
                </a:rPr>
                <a:t>Applicability to the project</a:t>
              </a:r>
              <a:endParaRPr xmlns:a="http://schemas.openxmlformats.org/drawingml/2006/main" lang="en-US">
                <a:ea typeface="MS Mincho" pitchFamily="49" charset="-128"/>
                <a:cs typeface="Latha" pitchFamily="34" charset="0"/>
              </a:endParaRPr>
            </a:p>
          </p:txBody>
        </p:sp>
        <p:sp>
          <p:nvSpPr>
            <p:cNvPr id="24593" name="Line 13"/>
            <p:cNvSpPr>
              <a:spLocks noChangeShapeType="1"/>
            </p:cNvSpPr>
            <p:nvPr/>
          </p:nvSpPr>
          <p:spPr bwMode="auto">
            <a:xfrm>
              <a:off x="4327" y="4196"/>
              <a:ext cx="0" cy="154"/>
            </a:xfrm>
            <a:prstGeom prst="line">
              <a:avLst/>
            </a:prstGeom>
            <a:noFill/>
            <a:ln w="9525">
              <a:solidFill>
                <a:srgbClr val="000000"/>
              </a:solidFill>
              <a:round/>
              <a:headEnd/>
              <a:tailEnd type="triangle" w="med" len="med"/>
            </a:ln>
          </p:spPr>
          <p:txBody>
            <a:bodyPr/>
            <a:lstStyle/>
            <a:p>
              <a:endParaRPr lang="hr-HR"/>
            </a:p>
          </p:txBody>
        </p:sp>
        <p:sp>
          <p:nvSpPr>
            <p:cNvPr id="24594" name="Line 14"/>
            <p:cNvSpPr>
              <a:spLocks noChangeShapeType="1"/>
            </p:cNvSpPr>
            <p:nvPr/>
          </p:nvSpPr>
          <p:spPr bwMode="auto">
            <a:xfrm>
              <a:off x="4327" y="5121"/>
              <a:ext cx="0" cy="155"/>
            </a:xfrm>
            <a:prstGeom prst="line">
              <a:avLst/>
            </a:prstGeom>
            <a:noFill/>
            <a:ln w="9525">
              <a:solidFill>
                <a:srgbClr val="000000"/>
              </a:solidFill>
              <a:round/>
              <a:headEnd/>
              <a:tailEnd type="triangle" w="med" len="med"/>
            </a:ln>
          </p:spPr>
          <p:txBody>
            <a:bodyPr/>
            <a:lstStyle/>
            <a:p>
              <a:endParaRPr lang="hr-HR"/>
            </a:p>
          </p:txBody>
        </p:sp>
        <p:sp>
          <p:nvSpPr>
            <p:cNvPr id="24595" name="Line 15"/>
            <p:cNvSpPr>
              <a:spLocks noChangeShapeType="1"/>
            </p:cNvSpPr>
            <p:nvPr/>
          </p:nvSpPr>
          <p:spPr bwMode="auto">
            <a:xfrm>
              <a:off x="4327" y="6047"/>
              <a:ext cx="0" cy="154"/>
            </a:xfrm>
            <a:prstGeom prst="line">
              <a:avLst/>
            </a:prstGeom>
            <a:noFill/>
            <a:ln w="9525">
              <a:solidFill>
                <a:srgbClr val="000000"/>
              </a:solidFill>
              <a:round/>
              <a:headEnd/>
              <a:tailEnd type="triangle" w="med" len="med"/>
            </a:ln>
          </p:spPr>
          <p:txBody>
            <a:bodyPr/>
            <a:lstStyle/>
            <a:p>
              <a:endParaRPr lang="hr-HR"/>
            </a:p>
          </p:txBody>
        </p:sp>
        <p:sp>
          <p:nvSpPr>
            <p:cNvPr id="24596" name="Line 16"/>
            <p:cNvSpPr>
              <a:spLocks noChangeShapeType="1"/>
            </p:cNvSpPr>
            <p:nvPr/>
          </p:nvSpPr>
          <p:spPr bwMode="auto">
            <a:xfrm>
              <a:off x="4327" y="6973"/>
              <a:ext cx="0" cy="154"/>
            </a:xfrm>
            <a:prstGeom prst="line">
              <a:avLst/>
            </a:prstGeom>
            <a:noFill/>
            <a:ln w="9525">
              <a:solidFill>
                <a:srgbClr val="000000"/>
              </a:solidFill>
              <a:round/>
              <a:headEnd/>
              <a:tailEnd type="triangle" w="med" len="med"/>
            </a:ln>
          </p:spPr>
          <p:txBody>
            <a:bodyPr/>
            <a:lstStyle/>
            <a:p>
              <a:endParaRPr lang="hr-HR"/>
            </a:p>
          </p:txBody>
        </p:sp>
        <p:sp>
          <p:nvSpPr>
            <p:cNvPr id="24597" name="Text Box 17"/>
            <p:cNvSpPr txBox="1">
              <a:spLocks noChangeArrowheads="1"/>
            </p:cNvSpPr>
            <p:nvPr/>
          </p:nvSpPr>
          <p:spPr bwMode="auto">
            <a:xfrm>
              <a:off x="5377" y="4041"/>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598" name="Text Box 18"/>
            <p:cNvSpPr txBox="1">
              <a:spLocks noChangeArrowheads="1"/>
            </p:cNvSpPr>
            <p:nvPr/>
          </p:nvSpPr>
          <p:spPr bwMode="auto">
            <a:xfrm>
              <a:off x="5377" y="5121"/>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599" name="Text Box 19"/>
            <p:cNvSpPr txBox="1">
              <a:spLocks noChangeArrowheads="1"/>
            </p:cNvSpPr>
            <p:nvPr/>
          </p:nvSpPr>
          <p:spPr bwMode="auto">
            <a:xfrm>
              <a:off x="5377" y="5893"/>
              <a:ext cx="45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00" name="Text Box 20"/>
            <p:cNvSpPr txBox="1">
              <a:spLocks noChangeArrowheads="1"/>
            </p:cNvSpPr>
            <p:nvPr/>
          </p:nvSpPr>
          <p:spPr bwMode="auto">
            <a:xfrm>
              <a:off x="5377" y="6818"/>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01" name="Line 21"/>
            <p:cNvSpPr>
              <a:spLocks noChangeShapeType="1"/>
            </p:cNvSpPr>
            <p:nvPr/>
          </p:nvSpPr>
          <p:spPr bwMode="auto">
            <a:xfrm>
              <a:off x="5227" y="3733"/>
              <a:ext cx="1200" cy="0"/>
            </a:xfrm>
            <a:prstGeom prst="line">
              <a:avLst/>
            </a:prstGeom>
            <a:noFill/>
            <a:ln w="9525">
              <a:solidFill>
                <a:srgbClr val="000000"/>
              </a:solidFill>
              <a:round/>
              <a:headEnd/>
              <a:tailEnd type="triangle" w="med" len="med"/>
            </a:ln>
          </p:spPr>
          <p:txBody>
            <a:bodyPr/>
            <a:lstStyle/>
            <a:p>
              <a:endParaRPr lang="hr-HR"/>
            </a:p>
          </p:txBody>
        </p:sp>
        <p:sp>
          <p:nvSpPr>
            <p:cNvPr id="24602" name="Text Box 22"/>
            <p:cNvSpPr txBox="1">
              <a:spLocks noChangeArrowheads="1"/>
            </p:cNvSpPr>
            <p:nvPr/>
          </p:nvSpPr>
          <p:spPr bwMode="auto">
            <a:xfrm>
              <a:off x="6577" y="3579"/>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03" name="Line 23"/>
            <p:cNvSpPr>
              <a:spLocks noChangeShapeType="1"/>
            </p:cNvSpPr>
            <p:nvPr/>
          </p:nvSpPr>
          <p:spPr bwMode="auto">
            <a:xfrm>
              <a:off x="5227" y="4658"/>
              <a:ext cx="1200" cy="0"/>
            </a:xfrm>
            <a:prstGeom prst="line">
              <a:avLst/>
            </a:prstGeom>
            <a:noFill/>
            <a:ln w="9525">
              <a:solidFill>
                <a:srgbClr val="000000"/>
              </a:solidFill>
              <a:round/>
              <a:headEnd/>
              <a:tailEnd type="triangle" w="med" len="med"/>
            </a:ln>
          </p:spPr>
          <p:txBody>
            <a:bodyPr/>
            <a:lstStyle/>
            <a:p>
              <a:endParaRPr lang="hr-HR"/>
            </a:p>
          </p:txBody>
        </p:sp>
        <p:sp>
          <p:nvSpPr>
            <p:cNvPr id="24604" name="Line 24"/>
            <p:cNvSpPr>
              <a:spLocks noChangeShapeType="1"/>
            </p:cNvSpPr>
            <p:nvPr/>
          </p:nvSpPr>
          <p:spPr bwMode="auto">
            <a:xfrm>
              <a:off x="5227" y="5584"/>
              <a:ext cx="1200" cy="0"/>
            </a:xfrm>
            <a:prstGeom prst="line">
              <a:avLst/>
            </a:prstGeom>
            <a:noFill/>
            <a:ln w="9525">
              <a:solidFill>
                <a:srgbClr val="000000"/>
              </a:solidFill>
              <a:round/>
              <a:headEnd/>
              <a:tailEnd type="triangle" w="med" len="med"/>
            </a:ln>
          </p:spPr>
          <p:txBody>
            <a:bodyPr/>
            <a:lstStyle/>
            <a:p>
              <a:endParaRPr lang="hr-HR"/>
            </a:p>
          </p:txBody>
        </p:sp>
        <p:sp>
          <p:nvSpPr>
            <p:cNvPr id="24605" name="Line 25"/>
            <p:cNvSpPr>
              <a:spLocks noChangeShapeType="1"/>
            </p:cNvSpPr>
            <p:nvPr/>
          </p:nvSpPr>
          <p:spPr bwMode="auto">
            <a:xfrm>
              <a:off x="5227" y="6510"/>
              <a:ext cx="1200" cy="0"/>
            </a:xfrm>
            <a:prstGeom prst="line">
              <a:avLst/>
            </a:prstGeom>
            <a:noFill/>
            <a:ln w="9525">
              <a:solidFill>
                <a:srgbClr val="000000"/>
              </a:solidFill>
              <a:round/>
              <a:headEnd/>
              <a:tailEnd type="triangle" w="med" len="med"/>
            </a:ln>
          </p:spPr>
          <p:txBody>
            <a:bodyPr/>
            <a:lstStyle/>
            <a:p>
              <a:endParaRPr lang="hr-HR"/>
            </a:p>
          </p:txBody>
        </p:sp>
        <p:sp>
          <p:nvSpPr>
            <p:cNvPr id="24606" name="Line 26"/>
            <p:cNvSpPr>
              <a:spLocks noChangeShapeType="1"/>
            </p:cNvSpPr>
            <p:nvPr/>
          </p:nvSpPr>
          <p:spPr bwMode="auto">
            <a:xfrm>
              <a:off x="5227" y="7590"/>
              <a:ext cx="1200" cy="0"/>
            </a:xfrm>
            <a:prstGeom prst="line">
              <a:avLst/>
            </a:prstGeom>
            <a:noFill/>
            <a:ln w="9525">
              <a:solidFill>
                <a:srgbClr val="000000"/>
              </a:solidFill>
              <a:round/>
              <a:headEnd/>
              <a:tailEnd type="triangle" w="med" len="med"/>
            </a:ln>
          </p:spPr>
          <p:txBody>
            <a:bodyPr/>
            <a:lstStyle/>
            <a:p>
              <a:endParaRPr lang="hr-HR"/>
            </a:p>
          </p:txBody>
        </p:sp>
        <p:sp>
          <p:nvSpPr>
            <p:cNvPr id="24607" name="Text Box 27"/>
            <p:cNvSpPr txBox="1">
              <a:spLocks noChangeArrowheads="1"/>
            </p:cNvSpPr>
            <p:nvPr/>
          </p:nvSpPr>
          <p:spPr bwMode="auto">
            <a:xfrm>
              <a:off x="6577" y="4504"/>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08" name="Text Box 28"/>
            <p:cNvSpPr txBox="1">
              <a:spLocks noChangeArrowheads="1"/>
            </p:cNvSpPr>
            <p:nvPr/>
          </p:nvSpPr>
          <p:spPr bwMode="auto">
            <a:xfrm>
              <a:off x="6577" y="5430"/>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09" name="Text Box 29"/>
            <p:cNvSpPr txBox="1">
              <a:spLocks noChangeArrowheads="1"/>
            </p:cNvSpPr>
            <p:nvPr/>
          </p:nvSpPr>
          <p:spPr bwMode="auto">
            <a:xfrm>
              <a:off x="6577" y="6356"/>
              <a:ext cx="600" cy="307"/>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10" name="Text Box 30"/>
            <p:cNvSpPr txBox="1">
              <a:spLocks noChangeArrowheads="1"/>
            </p:cNvSpPr>
            <p:nvPr/>
          </p:nvSpPr>
          <p:spPr bwMode="auto">
            <a:xfrm>
              <a:off x="6577" y="7435"/>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11" name="Rectangle 31"/>
            <p:cNvSpPr>
              <a:spLocks noChangeArrowheads="1"/>
            </p:cNvSpPr>
            <p:nvPr/>
          </p:nvSpPr>
          <p:spPr bwMode="auto">
            <a:xfrm>
              <a:off x="7477" y="4504"/>
              <a:ext cx="1050" cy="3240"/>
            </a:xfrm>
            <a:prstGeom prst="rect">
              <a:avLst/>
            </a:prstGeom>
            <a:solidFill>
              <a:srgbClr val="FFFFFF"/>
            </a:solidFill>
            <a:ln w="9525">
              <a:solidFill>
                <a:srgbClr val="000000"/>
              </a:solidFill>
              <a:miter lim="800000"/>
              <a:headEnd/>
              <a:tailEnd/>
            </a:ln>
          </p:spPr>
          <p:txBody>
            <a:bodyPr/>
            <a:lstStyle/>
            <a:p>
              <a:endParaRPr lang="hr-HR" altLang="ja-JP" sz="1200">
                <a:latin typeface="Times New Roman" pitchFamily="18" charset="0"/>
                <a:ea typeface="MS Mincho" pitchFamily="49" charset="-128"/>
                <a:cs typeface="Latha" pitchFamily="34" charset="0"/>
              </a:endParaRPr>
            </a:p>
            <a:p>
              <a:endParaRPr lang="hr-HR" altLang="ja-JP" sz="1200">
                <a:latin typeface="Times New Roman" pitchFamily="18" charset="0"/>
                <a:ea typeface="MS Mincho" pitchFamily="49" charset="-128"/>
                <a:cs typeface="Latha" pitchFamily="34" charset="0"/>
              </a:endParaRPr>
            </a:p>
            <a:p>
              <a:endParaRPr lang="hr-HR" altLang="ja-JP" sz="1200">
                <a:latin typeface="Times New Roman" pitchFamily="18" charset="0"/>
                <a:ea typeface="MS Mincho" pitchFamily="49" charset="-128"/>
                <a:cs typeface="Latha" pitchFamily="34" charset="0"/>
              </a:endParaRPr>
            </a:p>
            <a:p>
              <a:r xmlns:a="http://schemas.openxmlformats.org/drawingml/2006/main">
                <a:rPr lang="en" altLang="ja-JP" sz="1200">
                  <a:latin typeface="Times New Roman" pitchFamily="18" charset="0"/>
                  <a:ea typeface="MS Mincho" pitchFamily="49" charset="-128"/>
                  <a:cs typeface="Latha" pitchFamily="34" charset="0"/>
                </a:rPr>
                <a:t>Can the data be reshaped?</a:t>
              </a:r>
            </a:p>
            <a:p>
              <a:r xmlns:a="http://schemas.openxmlformats.org/drawingml/2006/main">
                <a:rPr lang="en" altLang="ja-JP" sz="1200">
                  <a:latin typeface="Times New Roman" pitchFamily="18" charset="0"/>
                  <a:ea typeface="MS Mincho" pitchFamily="49" charset="-128"/>
                  <a:cs typeface="Latha" pitchFamily="34" charset="0"/>
                </a:rPr>
                <a:t>If yes, continue using</a:t>
              </a:r>
              <a:endParaRPr xmlns:a="http://schemas.openxmlformats.org/drawingml/2006/main" lang="en-US" sz="1200">
                <a:ea typeface="MS Mincho" pitchFamily="49" charset="-128"/>
                <a:cs typeface="Latha" pitchFamily="34" charset="0"/>
              </a:endParaRPr>
            </a:p>
          </p:txBody>
        </p:sp>
        <p:sp>
          <p:nvSpPr>
            <p:cNvPr id="24612" name="Line 32"/>
            <p:cNvSpPr>
              <a:spLocks noChangeShapeType="1"/>
            </p:cNvSpPr>
            <p:nvPr/>
          </p:nvSpPr>
          <p:spPr bwMode="auto">
            <a:xfrm>
              <a:off x="8527" y="5893"/>
              <a:ext cx="450" cy="0"/>
            </a:xfrm>
            <a:prstGeom prst="line">
              <a:avLst/>
            </a:prstGeom>
            <a:noFill/>
            <a:ln w="9525">
              <a:solidFill>
                <a:srgbClr val="000000"/>
              </a:solidFill>
              <a:round/>
              <a:headEnd/>
              <a:tailEnd type="triangle" w="med" len="med"/>
            </a:ln>
          </p:spPr>
          <p:txBody>
            <a:bodyPr/>
            <a:lstStyle/>
            <a:p>
              <a:endParaRPr lang="hr-HR"/>
            </a:p>
          </p:txBody>
        </p:sp>
        <p:sp>
          <p:nvSpPr>
            <p:cNvPr id="24613" name="Text Box 33"/>
            <p:cNvSpPr txBox="1">
              <a:spLocks noChangeArrowheads="1"/>
            </p:cNvSpPr>
            <p:nvPr/>
          </p:nvSpPr>
          <p:spPr bwMode="auto">
            <a:xfrm>
              <a:off x="8677" y="5430"/>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14" name="Text Box 34"/>
            <p:cNvSpPr txBox="1">
              <a:spLocks noChangeArrowheads="1"/>
            </p:cNvSpPr>
            <p:nvPr/>
          </p:nvSpPr>
          <p:spPr bwMode="auto">
            <a:xfrm>
              <a:off x="7477" y="3424"/>
              <a:ext cx="900" cy="772"/>
            </a:xfrm>
            <a:prstGeom prst="rect">
              <a:avLst/>
            </a:prstGeom>
            <a:solidFill>
              <a:srgbClr val="FFFFFF"/>
            </a:solidFill>
            <a:ln w="9525">
              <a:noFill/>
              <a:miter lim="800000"/>
              <a:headEnd/>
              <a:tailEnd/>
            </a:ln>
          </p:spPr>
          <p:txBody>
            <a:bodyPr/>
            <a:lstStyle/>
            <a:p>
              <a:endParaRPr lang="sr-Latn-CS"/>
            </a:p>
          </p:txBody>
        </p:sp>
        <p:sp>
          <p:nvSpPr>
            <p:cNvPr id="24615" name="Text Box 35"/>
            <p:cNvSpPr txBox="1">
              <a:spLocks noChangeArrowheads="1"/>
            </p:cNvSpPr>
            <p:nvPr/>
          </p:nvSpPr>
          <p:spPr bwMode="auto">
            <a:xfrm>
              <a:off x="8827" y="6047"/>
              <a:ext cx="900" cy="771"/>
            </a:xfrm>
            <a:prstGeom prst="rect">
              <a:avLst/>
            </a:prstGeom>
            <a:solidFill>
              <a:srgbClr val="FFFFFF"/>
            </a:solidFill>
            <a:ln w="9525">
              <a:noFill/>
              <a:miter lim="800000"/>
              <a:headEnd/>
              <a:tailEnd/>
            </a:ln>
          </p:spPr>
          <p:txBody>
            <a:bodyPr/>
            <a:lstStyle/>
            <a:p>
              <a:endParaRPr lang="sr-Latn-CS"/>
            </a:p>
          </p:txBody>
        </p:sp>
        <p:sp>
          <p:nvSpPr>
            <p:cNvPr id="24616" name="Rectangle 36"/>
            <p:cNvSpPr>
              <a:spLocks noChangeArrowheads="1"/>
            </p:cNvSpPr>
            <p:nvPr/>
          </p:nvSpPr>
          <p:spPr bwMode="auto">
            <a:xfrm>
              <a:off x="3577" y="8207"/>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Times New Roman" pitchFamily="18" charset="0"/>
                </a:rPr>
                <a:t>Is it possible to access the original data source?</a:t>
              </a:r>
              <a:endParaRPr xmlns:a="http://schemas.openxmlformats.org/drawingml/2006/main" lang="en-US" sz="1100">
                <a:ea typeface="MS Mincho" pitchFamily="49" charset="-128"/>
                <a:cs typeface="Times New Roman" pitchFamily="18" charset="0"/>
              </a:endParaRPr>
            </a:p>
          </p:txBody>
        </p:sp>
        <p:sp>
          <p:nvSpPr>
            <p:cNvPr id="24617" name="Rectangle 37"/>
            <p:cNvSpPr>
              <a:spLocks noChangeArrowheads="1"/>
            </p:cNvSpPr>
            <p:nvPr/>
          </p:nvSpPr>
          <p:spPr bwMode="auto">
            <a:xfrm>
              <a:off x="3577" y="9132"/>
              <a:ext cx="1650" cy="926"/>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Is the cost of data acquisition justified, worth it?</a:t>
              </a:r>
              <a:endParaRPr xmlns:a="http://schemas.openxmlformats.org/drawingml/2006/main" lang="en-US" sz="1100">
                <a:ea typeface="MS Mincho" pitchFamily="49" charset="-128"/>
                <a:cs typeface="Latha" pitchFamily="34" charset="0"/>
              </a:endParaRPr>
            </a:p>
          </p:txBody>
        </p:sp>
        <p:sp>
          <p:nvSpPr>
            <p:cNvPr id="24618" name="Rectangle 38"/>
            <p:cNvSpPr>
              <a:spLocks noChangeArrowheads="1"/>
            </p:cNvSpPr>
            <p:nvPr/>
          </p:nvSpPr>
          <p:spPr bwMode="auto">
            <a:xfrm>
              <a:off x="3577" y="10212"/>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Times New Roman" pitchFamily="18" charset="0"/>
                </a:rPr>
                <a:t>Is there a possibility of bias?</a:t>
              </a:r>
              <a:endParaRPr xmlns:a="http://schemas.openxmlformats.org/drawingml/2006/main" lang="en-US" sz="1100">
                <a:ea typeface="MS Mincho" pitchFamily="49" charset="-128"/>
                <a:cs typeface="Times New Roman" pitchFamily="18" charset="0"/>
              </a:endParaRPr>
            </a:p>
          </p:txBody>
        </p:sp>
        <p:sp>
          <p:nvSpPr>
            <p:cNvPr id="24619" name="Rectangle 39"/>
            <p:cNvSpPr>
              <a:spLocks noChangeArrowheads="1"/>
            </p:cNvSpPr>
            <p:nvPr/>
          </p:nvSpPr>
          <p:spPr bwMode="auto">
            <a:xfrm>
              <a:off x="3577" y="11138"/>
              <a:ext cx="1650" cy="771"/>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Times New Roman" pitchFamily="18" charset="0"/>
                </a:rPr>
                <a:t>Can the accuracy of the data be confirmed?</a:t>
              </a:r>
              <a:endParaRPr xmlns:a="http://schemas.openxmlformats.org/drawingml/2006/main" lang="en-US" sz="1100">
                <a:ea typeface="MS Mincho" pitchFamily="49" charset="-128"/>
                <a:cs typeface="Times New Roman" pitchFamily="18" charset="0"/>
              </a:endParaRPr>
            </a:p>
          </p:txBody>
        </p:sp>
        <p:sp>
          <p:nvSpPr>
            <p:cNvPr id="24620" name="Line 40"/>
            <p:cNvSpPr>
              <a:spLocks noChangeShapeType="1"/>
            </p:cNvSpPr>
            <p:nvPr/>
          </p:nvSpPr>
          <p:spPr bwMode="auto">
            <a:xfrm>
              <a:off x="4327" y="7898"/>
              <a:ext cx="0" cy="309"/>
            </a:xfrm>
            <a:prstGeom prst="line">
              <a:avLst/>
            </a:prstGeom>
            <a:noFill/>
            <a:ln w="9525">
              <a:solidFill>
                <a:srgbClr val="000000"/>
              </a:solidFill>
              <a:round/>
              <a:headEnd/>
              <a:tailEnd type="triangle" w="med" len="med"/>
            </a:ln>
          </p:spPr>
          <p:txBody>
            <a:bodyPr/>
            <a:lstStyle/>
            <a:p>
              <a:endParaRPr lang="hr-HR"/>
            </a:p>
          </p:txBody>
        </p:sp>
        <p:sp>
          <p:nvSpPr>
            <p:cNvPr id="24621" name="Line 41"/>
            <p:cNvSpPr>
              <a:spLocks noChangeShapeType="1"/>
            </p:cNvSpPr>
            <p:nvPr/>
          </p:nvSpPr>
          <p:spPr bwMode="auto">
            <a:xfrm>
              <a:off x="4327" y="8978"/>
              <a:ext cx="0" cy="154"/>
            </a:xfrm>
            <a:prstGeom prst="line">
              <a:avLst/>
            </a:prstGeom>
            <a:noFill/>
            <a:ln w="9525">
              <a:solidFill>
                <a:srgbClr val="000000"/>
              </a:solidFill>
              <a:round/>
              <a:headEnd/>
              <a:tailEnd type="triangle" w="med" len="med"/>
            </a:ln>
          </p:spPr>
          <p:txBody>
            <a:bodyPr/>
            <a:lstStyle/>
            <a:p>
              <a:endParaRPr lang="hr-HR"/>
            </a:p>
          </p:txBody>
        </p:sp>
        <p:sp>
          <p:nvSpPr>
            <p:cNvPr id="24622" name="Line 42"/>
            <p:cNvSpPr>
              <a:spLocks noChangeShapeType="1"/>
            </p:cNvSpPr>
            <p:nvPr/>
          </p:nvSpPr>
          <p:spPr bwMode="auto">
            <a:xfrm>
              <a:off x="4327" y="10058"/>
              <a:ext cx="0" cy="154"/>
            </a:xfrm>
            <a:prstGeom prst="line">
              <a:avLst/>
            </a:prstGeom>
            <a:noFill/>
            <a:ln w="9525">
              <a:solidFill>
                <a:srgbClr val="000000"/>
              </a:solidFill>
              <a:round/>
              <a:headEnd/>
              <a:tailEnd type="triangle" w="med" len="med"/>
            </a:ln>
          </p:spPr>
          <p:txBody>
            <a:bodyPr/>
            <a:lstStyle/>
            <a:p>
              <a:endParaRPr lang="hr-HR"/>
            </a:p>
          </p:txBody>
        </p:sp>
        <p:sp>
          <p:nvSpPr>
            <p:cNvPr id="24623" name="Line 43"/>
            <p:cNvSpPr>
              <a:spLocks noChangeShapeType="1"/>
            </p:cNvSpPr>
            <p:nvPr/>
          </p:nvSpPr>
          <p:spPr bwMode="auto">
            <a:xfrm>
              <a:off x="4327" y="10984"/>
              <a:ext cx="0" cy="154"/>
            </a:xfrm>
            <a:prstGeom prst="line">
              <a:avLst/>
            </a:prstGeom>
            <a:noFill/>
            <a:ln w="9525">
              <a:solidFill>
                <a:srgbClr val="000000"/>
              </a:solidFill>
              <a:round/>
              <a:headEnd/>
              <a:tailEnd type="triangle" w="med" len="med"/>
            </a:ln>
          </p:spPr>
          <p:txBody>
            <a:bodyPr/>
            <a:lstStyle/>
            <a:p>
              <a:endParaRPr lang="hr-HR"/>
            </a:p>
          </p:txBody>
        </p:sp>
        <p:sp>
          <p:nvSpPr>
            <p:cNvPr id="24624" name="Line 44"/>
            <p:cNvSpPr>
              <a:spLocks noChangeShapeType="1"/>
            </p:cNvSpPr>
            <p:nvPr/>
          </p:nvSpPr>
          <p:spPr bwMode="auto">
            <a:xfrm>
              <a:off x="4327" y="11909"/>
              <a:ext cx="0" cy="155"/>
            </a:xfrm>
            <a:prstGeom prst="line">
              <a:avLst/>
            </a:prstGeom>
            <a:noFill/>
            <a:ln w="9525">
              <a:solidFill>
                <a:srgbClr val="000000"/>
              </a:solidFill>
              <a:round/>
              <a:headEnd/>
              <a:tailEnd type="triangle" w="med" len="med"/>
            </a:ln>
          </p:spPr>
          <p:txBody>
            <a:bodyPr/>
            <a:lstStyle/>
            <a:p>
              <a:endParaRPr lang="hr-HR"/>
            </a:p>
          </p:txBody>
        </p:sp>
        <p:sp>
          <p:nvSpPr>
            <p:cNvPr id="24625" name="Text Box 45"/>
            <p:cNvSpPr txBox="1">
              <a:spLocks noChangeArrowheads="1"/>
            </p:cNvSpPr>
            <p:nvPr/>
          </p:nvSpPr>
          <p:spPr bwMode="auto">
            <a:xfrm>
              <a:off x="5377" y="8824"/>
              <a:ext cx="45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26" name="Text Box 46"/>
            <p:cNvSpPr txBox="1">
              <a:spLocks noChangeArrowheads="1"/>
            </p:cNvSpPr>
            <p:nvPr/>
          </p:nvSpPr>
          <p:spPr bwMode="auto">
            <a:xfrm>
              <a:off x="5377" y="9904"/>
              <a:ext cx="45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27" name="Text Box 47"/>
            <p:cNvSpPr txBox="1">
              <a:spLocks noChangeArrowheads="1"/>
            </p:cNvSpPr>
            <p:nvPr/>
          </p:nvSpPr>
          <p:spPr bwMode="auto">
            <a:xfrm>
              <a:off x="5377" y="10829"/>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28" name="Text Box 48"/>
            <p:cNvSpPr txBox="1">
              <a:spLocks noChangeArrowheads="1"/>
            </p:cNvSpPr>
            <p:nvPr/>
          </p:nvSpPr>
          <p:spPr bwMode="auto">
            <a:xfrm>
              <a:off x="5377" y="11755"/>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29" name="Line 49"/>
            <p:cNvSpPr>
              <a:spLocks noChangeShapeType="1"/>
            </p:cNvSpPr>
            <p:nvPr/>
          </p:nvSpPr>
          <p:spPr bwMode="auto">
            <a:xfrm>
              <a:off x="5227" y="9595"/>
              <a:ext cx="1350" cy="0"/>
            </a:xfrm>
            <a:prstGeom prst="line">
              <a:avLst/>
            </a:prstGeom>
            <a:noFill/>
            <a:ln w="9525">
              <a:solidFill>
                <a:srgbClr val="000000"/>
              </a:solidFill>
              <a:round/>
              <a:headEnd/>
              <a:tailEnd type="triangle" w="med" len="med"/>
            </a:ln>
          </p:spPr>
          <p:txBody>
            <a:bodyPr/>
            <a:lstStyle/>
            <a:p>
              <a:endParaRPr lang="hr-HR"/>
            </a:p>
          </p:txBody>
        </p:sp>
        <p:sp>
          <p:nvSpPr>
            <p:cNvPr id="24630" name="Line 50"/>
            <p:cNvSpPr>
              <a:spLocks noChangeShapeType="1"/>
            </p:cNvSpPr>
            <p:nvPr/>
          </p:nvSpPr>
          <p:spPr bwMode="auto">
            <a:xfrm>
              <a:off x="5227" y="10521"/>
              <a:ext cx="1350" cy="0"/>
            </a:xfrm>
            <a:prstGeom prst="line">
              <a:avLst/>
            </a:prstGeom>
            <a:noFill/>
            <a:ln w="9525">
              <a:solidFill>
                <a:srgbClr val="000000"/>
              </a:solidFill>
              <a:round/>
              <a:headEnd/>
              <a:tailEnd type="triangle" w="med" len="med"/>
            </a:ln>
          </p:spPr>
          <p:txBody>
            <a:bodyPr/>
            <a:lstStyle/>
            <a:p>
              <a:endParaRPr lang="hr-HR"/>
            </a:p>
          </p:txBody>
        </p:sp>
        <p:sp>
          <p:nvSpPr>
            <p:cNvPr id="24631" name="Line 51"/>
            <p:cNvSpPr>
              <a:spLocks noChangeShapeType="1"/>
            </p:cNvSpPr>
            <p:nvPr/>
          </p:nvSpPr>
          <p:spPr bwMode="auto">
            <a:xfrm>
              <a:off x="5227" y="11447"/>
              <a:ext cx="1350" cy="0"/>
            </a:xfrm>
            <a:prstGeom prst="line">
              <a:avLst/>
            </a:prstGeom>
            <a:noFill/>
            <a:ln w="9525">
              <a:solidFill>
                <a:srgbClr val="000000"/>
              </a:solidFill>
              <a:round/>
              <a:headEnd/>
              <a:tailEnd type="triangle" w="med" len="med"/>
            </a:ln>
          </p:spPr>
          <p:txBody>
            <a:bodyPr/>
            <a:lstStyle/>
            <a:p>
              <a:endParaRPr lang="hr-HR"/>
            </a:p>
          </p:txBody>
        </p:sp>
        <p:sp>
          <p:nvSpPr>
            <p:cNvPr id="24632" name="Text Box 52"/>
            <p:cNvSpPr txBox="1">
              <a:spLocks noChangeArrowheads="1"/>
            </p:cNvSpPr>
            <p:nvPr/>
          </p:nvSpPr>
          <p:spPr bwMode="auto">
            <a:xfrm>
              <a:off x="6727" y="9441"/>
              <a:ext cx="60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33" name="Text Box 53"/>
            <p:cNvSpPr txBox="1">
              <a:spLocks noChangeArrowheads="1"/>
            </p:cNvSpPr>
            <p:nvPr/>
          </p:nvSpPr>
          <p:spPr bwMode="auto">
            <a:xfrm>
              <a:off x="6727" y="10367"/>
              <a:ext cx="600" cy="308"/>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34" name="Text Box 54"/>
            <p:cNvSpPr txBox="1">
              <a:spLocks noChangeArrowheads="1"/>
            </p:cNvSpPr>
            <p:nvPr/>
          </p:nvSpPr>
          <p:spPr bwMode="auto">
            <a:xfrm>
              <a:off x="6727" y="11292"/>
              <a:ext cx="60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sp>
          <p:nvSpPr>
            <p:cNvPr id="24635" name="Text Box 55"/>
            <p:cNvSpPr txBox="1">
              <a:spLocks noChangeArrowheads="1"/>
            </p:cNvSpPr>
            <p:nvPr/>
          </p:nvSpPr>
          <p:spPr bwMode="auto">
            <a:xfrm>
              <a:off x="7627" y="9132"/>
              <a:ext cx="900" cy="772"/>
            </a:xfrm>
            <a:prstGeom prst="rect">
              <a:avLst/>
            </a:prstGeom>
            <a:solidFill>
              <a:srgbClr val="FFFFFF"/>
            </a:solidFill>
            <a:ln w="9525">
              <a:noFill/>
              <a:miter lim="800000"/>
              <a:headEnd/>
              <a:tailEnd/>
            </a:ln>
          </p:spPr>
          <p:txBody>
            <a:bodyPr/>
            <a:lstStyle/>
            <a:p>
              <a:endParaRPr lang="sr-Latn-CS"/>
            </a:p>
          </p:txBody>
        </p:sp>
        <p:sp>
          <p:nvSpPr>
            <p:cNvPr id="24636" name="Text Box 56"/>
            <p:cNvSpPr txBox="1">
              <a:spLocks noChangeArrowheads="1"/>
            </p:cNvSpPr>
            <p:nvPr/>
          </p:nvSpPr>
          <p:spPr bwMode="auto">
            <a:xfrm>
              <a:off x="7777" y="10212"/>
              <a:ext cx="900" cy="773"/>
            </a:xfrm>
            <a:prstGeom prst="rect">
              <a:avLst/>
            </a:prstGeom>
            <a:solidFill>
              <a:srgbClr val="FFFFFF"/>
            </a:solidFill>
            <a:ln w="9525">
              <a:noFill/>
              <a:miter lim="800000"/>
              <a:headEnd/>
              <a:tailEnd/>
            </a:ln>
          </p:spPr>
          <p:txBody>
            <a:bodyPr/>
            <a:lstStyle/>
            <a:p>
              <a:endParaRPr lang="sr-Latn-CS"/>
            </a:p>
          </p:txBody>
        </p:sp>
        <p:sp>
          <p:nvSpPr>
            <p:cNvPr id="24637" name="Text Box 57"/>
            <p:cNvSpPr txBox="1">
              <a:spLocks noChangeArrowheads="1"/>
            </p:cNvSpPr>
            <p:nvPr/>
          </p:nvSpPr>
          <p:spPr bwMode="auto">
            <a:xfrm>
              <a:off x="7777" y="11138"/>
              <a:ext cx="900" cy="773"/>
            </a:xfrm>
            <a:prstGeom prst="rect">
              <a:avLst/>
            </a:prstGeom>
            <a:solidFill>
              <a:srgbClr val="FFFFFF"/>
            </a:solidFill>
            <a:ln w="9525">
              <a:noFill/>
              <a:miter lim="800000"/>
              <a:headEnd/>
              <a:tailEnd/>
            </a:ln>
          </p:spPr>
          <p:txBody>
            <a:bodyPr/>
            <a:lstStyle/>
            <a:p>
              <a:endParaRPr lang="sr-Latn-CS"/>
            </a:p>
          </p:txBody>
        </p:sp>
        <p:sp>
          <p:nvSpPr>
            <p:cNvPr id="24638" name="AutoShape 58"/>
            <p:cNvSpPr>
              <a:spLocks/>
            </p:cNvSpPr>
            <p:nvPr/>
          </p:nvSpPr>
          <p:spPr bwMode="auto">
            <a:xfrm>
              <a:off x="3277" y="10212"/>
              <a:ext cx="150" cy="2623"/>
            </a:xfrm>
            <a:prstGeom prst="leftBrace">
              <a:avLst>
                <a:gd name="adj1" fmla="val 145722"/>
                <a:gd name="adj2" fmla="val 50000"/>
              </a:avLst>
            </a:prstGeom>
            <a:noFill/>
            <a:ln w="9525">
              <a:solidFill>
                <a:srgbClr val="000000"/>
              </a:solidFill>
              <a:round/>
              <a:headEnd/>
              <a:tailEnd/>
            </a:ln>
          </p:spPr>
          <p:txBody>
            <a:bodyPr/>
            <a:lstStyle/>
            <a:p>
              <a:endParaRPr lang="hr-HR"/>
            </a:p>
          </p:txBody>
        </p:sp>
        <p:sp>
          <p:nvSpPr>
            <p:cNvPr id="24639" name="Text Box 59"/>
            <p:cNvSpPr txBox="1">
              <a:spLocks noChangeArrowheads="1"/>
            </p:cNvSpPr>
            <p:nvPr/>
          </p:nvSpPr>
          <p:spPr bwMode="auto">
            <a:xfrm>
              <a:off x="2677" y="9287"/>
              <a:ext cx="450" cy="3547"/>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200">
                  <a:latin typeface="Times New Roman" pitchFamily="18" charset="0"/>
                  <a:ea typeface="MS Mincho" pitchFamily="49" charset="-128"/>
                  <a:cs typeface="Latha" pitchFamily="34" charset="0"/>
                </a:rPr>
                <a:t>Data accuracy</a:t>
              </a:r>
              <a:endParaRPr xmlns:a="http://schemas.openxmlformats.org/drawingml/2006/main" lang="en-US">
                <a:ea typeface="MS Mincho" pitchFamily="49" charset="-128"/>
                <a:cs typeface="Latha" pitchFamily="34" charset="0"/>
              </a:endParaRPr>
            </a:p>
          </p:txBody>
        </p:sp>
        <p:sp>
          <p:nvSpPr>
            <p:cNvPr id="24640" name="Line 60"/>
            <p:cNvSpPr>
              <a:spLocks noChangeShapeType="1"/>
            </p:cNvSpPr>
            <p:nvPr/>
          </p:nvSpPr>
          <p:spPr bwMode="auto">
            <a:xfrm>
              <a:off x="7027" y="11601"/>
              <a:ext cx="1" cy="617"/>
            </a:xfrm>
            <a:prstGeom prst="line">
              <a:avLst/>
            </a:prstGeom>
            <a:noFill/>
            <a:ln w="9525">
              <a:solidFill>
                <a:srgbClr val="000000"/>
              </a:solidFill>
              <a:round/>
              <a:headEnd/>
              <a:tailEnd type="triangle" w="med" len="med"/>
            </a:ln>
          </p:spPr>
          <p:txBody>
            <a:bodyPr/>
            <a:lstStyle/>
            <a:p>
              <a:endParaRPr lang="hr-HR"/>
            </a:p>
          </p:txBody>
        </p:sp>
        <p:sp>
          <p:nvSpPr>
            <p:cNvPr id="24641" name="Text Box 61"/>
            <p:cNvSpPr txBox="1">
              <a:spLocks noChangeArrowheads="1"/>
            </p:cNvSpPr>
            <p:nvPr/>
          </p:nvSpPr>
          <p:spPr bwMode="auto">
            <a:xfrm>
              <a:off x="6427" y="12218"/>
              <a:ext cx="1200" cy="617"/>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Is it worth the risk to use the data?</a:t>
              </a:r>
              <a:endParaRPr xmlns:a="http://schemas.openxmlformats.org/drawingml/2006/main" lang="en-US" sz="1100">
                <a:ea typeface="MS Mincho" pitchFamily="49" charset="-128"/>
                <a:cs typeface="Latha" pitchFamily="34" charset="0"/>
              </a:endParaRPr>
            </a:p>
          </p:txBody>
        </p:sp>
        <p:sp>
          <p:nvSpPr>
            <p:cNvPr id="24642" name="Line 62"/>
            <p:cNvSpPr>
              <a:spLocks noChangeShapeType="1"/>
            </p:cNvSpPr>
            <p:nvPr/>
          </p:nvSpPr>
          <p:spPr bwMode="auto">
            <a:xfrm flipH="1">
              <a:off x="5377" y="12527"/>
              <a:ext cx="1050" cy="0"/>
            </a:xfrm>
            <a:prstGeom prst="line">
              <a:avLst/>
            </a:prstGeom>
            <a:noFill/>
            <a:ln w="9525">
              <a:solidFill>
                <a:srgbClr val="000000"/>
              </a:solidFill>
              <a:round/>
              <a:headEnd/>
              <a:tailEnd type="triangle" w="med" len="med"/>
            </a:ln>
          </p:spPr>
          <p:txBody>
            <a:bodyPr/>
            <a:lstStyle/>
            <a:p>
              <a:endParaRPr lang="hr-HR"/>
            </a:p>
          </p:txBody>
        </p:sp>
        <p:sp>
          <p:nvSpPr>
            <p:cNvPr id="24643" name="Text Box 63"/>
            <p:cNvSpPr txBox="1">
              <a:spLocks noChangeArrowheads="1"/>
            </p:cNvSpPr>
            <p:nvPr/>
          </p:nvSpPr>
          <p:spPr bwMode="auto">
            <a:xfrm>
              <a:off x="5827" y="12218"/>
              <a:ext cx="45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That</a:t>
              </a:r>
              <a:endParaRPr xmlns:a="http://schemas.openxmlformats.org/drawingml/2006/main" lang="en-US">
                <a:ea typeface="MS Mincho" pitchFamily="49" charset="-128"/>
                <a:cs typeface="Latha" pitchFamily="34" charset="0"/>
              </a:endParaRPr>
            </a:p>
          </p:txBody>
        </p:sp>
        <p:sp>
          <p:nvSpPr>
            <p:cNvPr id="24644" name="Line 64"/>
            <p:cNvSpPr>
              <a:spLocks noChangeShapeType="1"/>
            </p:cNvSpPr>
            <p:nvPr/>
          </p:nvSpPr>
          <p:spPr bwMode="auto">
            <a:xfrm flipV="1">
              <a:off x="7627" y="11909"/>
              <a:ext cx="600" cy="618"/>
            </a:xfrm>
            <a:prstGeom prst="line">
              <a:avLst/>
            </a:prstGeom>
            <a:noFill/>
            <a:ln w="9525">
              <a:solidFill>
                <a:srgbClr val="000000"/>
              </a:solidFill>
              <a:round/>
              <a:headEnd/>
              <a:tailEnd type="triangle" w="med" len="med"/>
            </a:ln>
          </p:spPr>
          <p:txBody>
            <a:bodyPr/>
            <a:lstStyle/>
            <a:p>
              <a:endParaRPr lang="hr-HR"/>
            </a:p>
          </p:txBody>
        </p:sp>
        <p:sp>
          <p:nvSpPr>
            <p:cNvPr id="24645" name="Text Box 65"/>
            <p:cNvSpPr txBox="1">
              <a:spLocks noChangeArrowheads="1"/>
            </p:cNvSpPr>
            <p:nvPr/>
          </p:nvSpPr>
          <p:spPr bwMode="auto">
            <a:xfrm>
              <a:off x="8077" y="12218"/>
              <a:ext cx="600" cy="309"/>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800">
                  <a:latin typeface="Times New Roman" pitchFamily="18" charset="0"/>
                  <a:ea typeface="MS Mincho" pitchFamily="49" charset="-128"/>
                  <a:cs typeface="Latha" pitchFamily="34" charset="0"/>
                </a:rPr>
                <a:t>Not</a:t>
              </a:r>
              <a:endParaRPr xmlns:a="http://schemas.openxmlformats.org/drawingml/2006/main" lang="en-US">
                <a:ea typeface="MS Mincho" pitchFamily="49" charset="-128"/>
                <a:cs typeface="Latha" pitchFamily="34" charset="0"/>
              </a:endParaRPr>
            </a:p>
          </p:txBody>
        </p:sp>
      </p:grpSp>
      <p:sp>
        <p:nvSpPr>
          <p:cNvPr id="24579" name="Rectangle 66"/>
          <p:cNvSpPr>
            <a:spLocks noChangeArrowheads="1"/>
          </p:cNvSpPr>
          <p:nvPr/>
        </p:nvSpPr>
        <p:spPr bwMode="auto">
          <a:xfrm>
            <a:off x="1828800" y="6286500"/>
            <a:ext cx="1257300" cy="571500"/>
          </a:xfrm>
          <a:prstGeom prst="rect">
            <a:avLst/>
          </a:prstGeom>
          <a:solidFill>
            <a:srgbClr val="FFFFFF"/>
          </a:solidFill>
          <a:ln w="9525">
            <a:solidFill>
              <a:srgbClr val="000000"/>
            </a:solidFill>
            <a:miter lim="800000"/>
            <a:headEnd/>
            <a:tailEnd/>
          </a:ln>
        </p:spPr>
        <p:txBody>
          <a:bodyPr/>
          <a:lstStyle/>
          <a:p>
            <a:r xmlns:a="http://schemas.openxmlformats.org/drawingml/2006/main">
              <a:rPr lang="en" altLang="ja-JP" sz="1100">
                <a:latin typeface="Times New Roman" pitchFamily="18" charset="0"/>
                <a:ea typeface="MS Mincho" pitchFamily="49" charset="-128"/>
                <a:cs typeface="Latha" pitchFamily="34" charset="0"/>
              </a:rPr>
              <a:t>USE DATA</a:t>
            </a:r>
            <a:endParaRPr xmlns:a="http://schemas.openxmlformats.org/drawingml/2006/main" lang="en-US" sz="1100">
              <a:ea typeface="MS Mincho" pitchFamily="49" charset="-128"/>
              <a:cs typeface="Latha" pitchFamily="34" charset="0"/>
            </a:endParaRPr>
          </a:p>
        </p:txBody>
      </p:sp>
      <p:pic>
        <p:nvPicPr>
          <p:cNvPr id="24580" name="Picture 67"/>
          <p:cNvPicPr>
            <a:picLocks noChangeAspect="1" noChangeArrowheads="1"/>
          </p:cNvPicPr>
          <p:nvPr/>
        </p:nvPicPr>
        <p:blipFill>
          <a:blip r:embed="rId2" cstate="print"/>
          <a:srcRect/>
          <a:stretch>
            <a:fillRect/>
          </a:stretch>
        </p:blipFill>
        <p:spPr bwMode="auto">
          <a:xfrm>
            <a:off x="6248400" y="228600"/>
            <a:ext cx="495300" cy="438150"/>
          </a:xfrm>
          <a:prstGeom prst="rect">
            <a:avLst/>
          </a:prstGeom>
          <a:noFill/>
          <a:ln w="9525">
            <a:noFill/>
            <a:miter lim="800000"/>
            <a:headEnd/>
            <a:tailEnd/>
          </a:ln>
        </p:spPr>
      </p:pic>
      <p:pic>
        <p:nvPicPr>
          <p:cNvPr id="24581" name="Picture 68"/>
          <p:cNvPicPr>
            <a:picLocks noChangeAspect="1" noChangeArrowheads="1"/>
          </p:cNvPicPr>
          <p:nvPr/>
        </p:nvPicPr>
        <p:blipFill>
          <a:blip r:embed="rId2" cstate="print"/>
          <a:srcRect/>
          <a:stretch>
            <a:fillRect/>
          </a:stretch>
        </p:blipFill>
        <p:spPr bwMode="auto">
          <a:xfrm>
            <a:off x="6477000" y="4267200"/>
            <a:ext cx="495300" cy="438150"/>
          </a:xfrm>
          <a:prstGeom prst="rect">
            <a:avLst/>
          </a:prstGeom>
          <a:noFill/>
          <a:ln w="9525">
            <a:noFill/>
            <a:miter lim="800000"/>
            <a:headEnd/>
            <a:tailEnd/>
          </a:ln>
        </p:spPr>
      </p:pic>
      <p:pic>
        <p:nvPicPr>
          <p:cNvPr id="24582" name="Picture 69"/>
          <p:cNvPicPr>
            <a:picLocks noChangeAspect="1" noChangeArrowheads="1"/>
          </p:cNvPicPr>
          <p:nvPr/>
        </p:nvPicPr>
        <p:blipFill>
          <a:blip r:embed="rId2" cstate="print"/>
          <a:srcRect/>
          <a:stretch>
            <a:fillRect/>
          </a:stretch>
        </p:blipFill>
        <p:spPr bwMode="auto">
          <a:xfrm>
            <a:off x="6477000" y="4953000"/>
            <a:ext cx="495300" cy="438150"/>
          </a:xfrm>
          <a:prstGeom prst="rect">
            <a:avLst/>
          </a:prstGeom>
          <a:noFill/>
          <a:ln w="9525">
            <a:noFill/>
            <a:miter lim="800000"/>
            <a:headEnd/>
            <a:tailEnd/>
          </a:ln>
        </p:spPr>
      </p:pic>
      <p:pic>
        <p:nvPicPr>
          <p:cNvPr id="24583" name="Picture 70"/>
          <p:cNvPicPr>
            <a:picLocks noChangeAspect="1" noChangeArrowheads="1"/>
          </p:cNvPicPr>
          <p:nvPr/>
        </p:nvPicPr>
        <p:blipFill>
          <a:blip r:embed="rId2" cstate="print"/>
          <a:srcRect/>
          <a:stretch>
            <a:fillRect/>
          </a:stretch>
        </p:blipFill>
        <p:spPr bwMode="auto">
          <a:xfrm>
            <a:off x="6553200" y="5638800"/>
            <a:ext cx="495300" cy="438150"/>
          </a:xfrm>
          <a:prstGeom prst="rect">
            <a:avLst/>
          </a:prstGeom>
          <a:noFill/>
          <a:ln w="9525">
            <a:noFill/>
            <a:miter lim="800000"/>
            <a:headEnd/>
            <a:tailEnd/>
          </a:ln>
        </p:spPr>
      </p:pic>
      <p:pic>
        <p:nvPicPr>
          <p:cNvPr id="24584" name="Picture 71"/>
          <p:cNvPicPr>
            <a:picLocks noChangeAspect="1" noChangeArrowheads="1"/>
          </p:cNvPicPr>
          <p:nvPr/>
        </p:nvPicPr>
        <p:blipFill>
          <a:blip r:embed="rId2" cstate="print"/>
          <a:srcRect/>
          <a:stretch>
            <a:fillRect/>
          </a:stretch>
        </p:blipFill>
        <p:spPr bwMode="auto">
          <a:xfrm>
            <a:off x="8153400" y="2133600"/>
            <a:ext cx="495300" cy="43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Objectives of using secondary data</a:t>
            </a:r>
            <a:endParaRPr xmlns:a="http://schemas.openxmlformats.org/drawingml/2006/main" lang="en-US" smtClean="0"/>
          </a:p>
        </p:txBody>
      </p:sp>
      <p:sp>
        <p:nvSpPr>
          <p:cNvPr id="25603" name="Rectangle 3"/>
          <p:cNvSpPr>
            <a:spLocks noGrp="1" noChangeArrowheads="1"/>
          </p:cNvSpPr>
          <p:nvPr>
            <p:ph idx="1"/>
          </p:nvPr>
        </p:nvSpPr>
        <p:spPr>
          <a:xfrm>
            <a:off x="609600" y="2514600"/>
            <a:ext cx="6348413" cy="3527425"/>
          </a:xfrm>
        </p:spPr>
        <p:txBody>
          <a:bodyPr/>
          <a:lstStyle/>
          <a:p>
            <a:pPr xmlns:a="http://schemas.openxmlformats.org/drawingml/2006/main" eaLnBrk="1" hangingPunct="1"/>
            <a:r xmlns:a="http://schemas.openxmlformats.org/drawingml/2006/main">
              <a:rPr lang="en" smtClean="0"/>
              <a:t>Finding facts and trends</a:t>
            </a:r>
          </a:p>
          <a:p>
            <a:pPr xmlns:a="http://schemas.openxmlformats.org/drawingml/2006/main" eaLnBrk="1" hangingPunct="1"/>
            <a:r xmlns:a="http://schemas.openxmlformats.org/drawingml/2006/main">
              <a:rPr lang="en" smtClean="0"/>
              <a:t>Model creation ( </a:t>
            </a:r>
            <a:r xmlns:a="http://schemas.openxmlformats.org/drawingml/2006/main">
              <a:rPr lang="en" i="1" smtClean="0"/>
              <a:t>data mining </a:t>
            </a:r>
            <a:r xmlns:a="http://schemas.openxmlformats.org/drawingml/2006/main">
              <a:rPr lang="en" smtClean="0"/>
              <a:t>or </a:t>
            </a:r>
            <a:r xmlns:a="http://schemas.openxmlformats.org/drawingml/2006/main">
              <a:rPr lang="en" i="1" smtClean="0"/>
              <a:t>neural networks </a:t>
            </a:r>
            <a:r xmlns:a="http://schemas.openxmlformats.org/drawingml/2006/main">
              <a:rPr lang="en" smtClean="0"/>
              <a:t>)</a:t>
            </a:r>
          </a:p>
          <a:p>
            <a:pPr xmlns:a="http://schemas.openxmlformats.org/drawingml/2006/main" eaLnBrk="1" hangingPunct="1"/>
            <a:r xmlns:a="http://schemas.openxmlformats.org/drawingml/2006/main">
              <a:rPr lang="en" smtClean="0"/>
              <a:t>Creating a database</a:t>
            </a:r>
            <a:endParaRPr xmlns:a="http://schemas.openxmlformats.org/drawingml/2006/main"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Types of secondary data</a:t>
            </a:r>
            <a:endParaRPr xmlns:a="http://schemas.openxmlformats.org/drawingml/2006/main" lang="en-US" smtClean="0"/>
          </a:p>
        </p:txBody>
      </p:sp>
      <p:sp>
        <p:nvSpPr>
          <p:cNvPr id="26627" name="Rectangle 3"/>
          <p:cNvSpPr>
            <a:spLocks noGrp="1" noChangeArrowheads="1"/>
          </p:cNvSpPr>
          <p:nvPr>
            <p:ph idx="1"/>
          </p:nvPr>
        </p:nvSpPr>
        <p:spPr/>
        <p:txBody>
          <a:bodyPr/>
          <a:lstStyle/>
          <a:p>
            <a:pPr xmlns:a="http://schemas.openxmlformats.org/drawingml/2006/main" eaLnBrk="1" hangingPunct="1"/>
            <a:r xmlns:a="http://schemas.openxmlformats.org/drawingml/2006/main">
              <a:rPr lang="en" smtClean="0"/>
              <a:t>Raw and processed</a:t>
            </a:r>
            <a:endParaRPr xmlns:a="http://schemas.openxmlformats.org/drawingml/2006/main" lang="en-US" smtClean="0"/>
          </a:p>
        </p:txBody>
      </p:sp>
      <p:grpSp>
        <p:nvGrpSpPr>
          <p:cNvPr id="26628" name="Group 4"/>
          <p:cNvGrpSpPr>
            <a:grpSpLocks noChangeAspect="1"/>
          </p:cNvGrpSpPr>
          <p:nvPr/>
        </p:nvGrpSpPr>
        <p:grpSpPr bwMode="auto">
          <a:xfrm>
            <a:off x="838200" y="2819400"/>
            <a:ext cx="7467600" cy="1828800"/>
            <a:chOff x="2527" y="9855"/>
            <a:chExt cx="7350" cy="1851"/>
          </a:xfrm>
        </p:grpSpPr>
        <p:sp>
          <p:nvSpPr>
            <p:cNvPr id="26629" name="AutoShape 5"/>
            <p:cNvSpPr>
              <a:spLocks noChangeAspect="1" noChangeArrowheads="1"/>
            </p:cNvSpPr>
            <p:nvPr/>
          </p:nvSpPr>
          <p:spPr bwMode="auto">
            <a:xfrm>
              <a:off x="2527" y="9855"/>
              <a:ext cx="7350" cy="1851"/>
            </a:xfrm>
            <a:prstGeom prst="rect">
              <a:avLst/>
            </a:prstGeom>
            <a:noFill/>
            <a:ln w="9525">
              <a:noFill/>
              <a:miter lim="800000"/>
              <a:headEnd/>
              <a:tailEnd/>
            </a:ln>
          </p:spPr>
          <p:txBody>
            <a:bodyPr/>
            <a:lstStyle/>
            <a:p>
              <a:endParaRPr lang="hr-HR"/>
            </a:p>
          </p:txBody>
        </p:sp>
        <p:sp>
          <p:nvSpPr>
            <p:cNvPr id="26630" name="Rectangle 6"/>
            <p:cNvSpPr>
              <a:spLocks noChangeArrowheads="1"/>
            </p:cNvSpPr>
            <p:nvPr/>
          </p:nvSpPr>
          <p:spPr bwMode="auto">
            <a:xfrm>
              <a:off x="2827" y="10009"/>
              <a:ext cx="1800" cy="463"/>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Documentary</a:t>
              </a:r>
            </a:p>
            <a:p>
              <a:endParaRPr lang="en-US">
                <a:ea typeface="MS Mincho" pitchFamily="49" charset="-128"/>
                <a:cs typeface="Latha" pitchFamily="34" charset="0"/>
              </a:endParaRPr>
            </a:p>
          </p:txBody>
        </p:sp>
        <p:sp>
          <p:nvSpPr>
            <p:cNvPr id="26631" name="Rectangle 7"/>
            <p:cNvSpPr>
              <a:spLocks noChangeArrowheads="1"/>
            </p:cNvSpPr>
            <p:nvPr/>
          </p:nvSpPr>
          <p:spPr bwMode="auto">
            <a:xfrm>
              <a:off x="5077" y="10009"/>
              <a:ext cx="1800" cy="463"/>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Multiple original</a:t>
              </a:r>
            </a:p>
            <a:p>
              <a:endParaRPr lang="en-US">
                <a:ea typeface="MS Mincho" pitchFamily="49" charset="-128"/>
                <a:cs typeface="Latha" pitchFamily="34" charset="0"/>
              </a:endParaRPr>
            </a:p>
          </p:txBody>
        </p:sp>
        <p:sp>
          <p:nvSpPr>
            <p:cNvPr id="26632" name="Rectangle 8"/>
            <p:cNvSpPr>
              <a:spLocks noChangeArrowheads="1"/>
            </p:cNvSpPr>
            <p:nvPr/>
          </p:nvSpPr>
          <p:spPr bwMode="auto">
            <a:xfrm>
              <a:off x="7327" y="10009"/>
              <a:ext cx="1800" cy="463"/>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Survey</a:t>
              </a:r>
            </a:p>
            <a:p>
              <a:endParaRPr lang="en-US">
                <a:ea typeface="MS Mincho" pitchFamily="49" charset="-128"/>
                <a:cs typeface="Latha" pitchFamily="34" charset="0"/>
              </a:endParaRPr>
            </a:p>
          </p:txBody>
        </p:sp>
        <p:sp>
          <p:nvSpPr>
            <p:cNvPr id="26633" name="Line 9"/>
            <p:cNvSpPr>
              <a:spLocks noChangeShapeType="1"/>
            </p:cNvSpPr>
            <p:nvPr/>
          </p:nvSpPr>
          <p:spPr bwMode="auto">
            <a:xfrm flipH="1">
              <a:off x="3127" y="10472"/>
              <a:ext cx="300" cy="309"/>
            </a:xfrm>
            <a:prstGeom prst="line">
              <a:avLst/>
            </a:prstGeom>
            <a:noFill/>
            <a:ln w="9525">
              <a:solidFill>
                <a:srgbClr val="000000"/>
              </a:solidFill>
              <a:round/>
              <a:headEnd/>
              <a:tailEnd type="triangle" w="med" len="med"/>
            </a:ln>
          </p:spPr>
          <p:txBody>
            <a:bodyPr/>
            <a:lstStyle/>
            <a:p>
              <a:endParaRPr lang="hr-HR"/>
            </a:p>
          </p:txBody>
        </p:sp>
        <p:sp>
          <p:nvSpPr>
            <p:cNvPr id="26634" name="Line 10"/>
            <p:cNvSpPr>
              <a:spLocks noChangeShapeType="1"/>
            </p:cNvSpPr>
            <p:nvPr/>
          </p:nvSpPr>
          <p:spPr bwMode="auto">
            <a:xfrm>
              <a:off x="4027" y="10472"/>
              <a:ext cx="150" cy="309"/>
            </a:xfrm>
            <a:prstGeom prst="line">
              <a:avLst/>
            </a:prstGeom>
            <a:noFill/>
            <a:ln w="9525">
              <a:solidFill>
                <a:srgbClr val="000000"/>
              </a:solidFill>
              <a:round/>
              <a:headEnd/>
              <a:tailEnd type="triangle" w="med" len="med"/>
            </a:ln>
          </p:spPr>
          <p:txBody>
            <a:bodyPr/>
            <a:lstStyle/>
            <a:p>
              <a:endParaRPr lang="hr-HR"/>
            </a:p>
          </p:txBody>
        </p:sp>
        <p:sp>
          <p:nvSpPr>
            <p:cNvPr id="26635" name="Line 11"/>
            <p:cNvSpPr>
              <a:spLocks noChangeShapeType="1"/>
            </p:cNvSpPr>
            <p:nvPr/>
          </p:nvSpPr>
          <p:spPr bwMode="auto">
            <a:xfrm flipH="1">
              <a:off x="5077" y="10472"/>
              <a:ext cx="150" cy="309"/>
            </a:xfrm>
            <a:prstGeom prst="line">
              <a:avLst/>
            </a:prstGeom>
            <a:noFill/>
            <a:ln w="9525">
              <a:solidFill>
                <a:srgbClr val="000000"/>
              </a:solidFill>
              <a:round/>
              <a:headEnd/>
              <a:tailEnd type="triangle" w="med" len="med"/>
            </a:ln>
          </p:spPr>
          <p:txBody>
            <a:bodyPr/>
            <a:lstStyle/>
            <a:p>
              <a:endParaRPr lang="hr-HR"/>
            </a:p>
          </p:txBody>
        </p:sp>
        <p:sp>
          <p:nvSpPr>
            <p:cNvPr id="26636" name="Line 12"/>
            <p:cNvSpPr>
              <a:spLocks noChangeShapeType="1"/>
            </p:cNvSpPr>
            <p:nvPr/>
          </p:nvSpPr>
          <p:spPr bwMode="auto">
            <a:xfrm>
              <a:off x="5977" y="10472"/>
              <a:ext cx="150" cy="309"/>
            </a:xfrm>
            <a:prstGeom prst="line">
              <a:avLst/>
            </a:prstGeom>
            <a:noFill/>
            <a:ln w="9525">
              <a:solidFill>
                <a:srgbClr val="000000"/>
              </a:solidFill>
              <a:round/>
              <a:headEnd/>
              <a:tailEnd type="triangle" w="med" len="med"/>
            </a:ln>
          </p:spPr>
          <p:txBody>
            <a:bodyPr/>
            <a:lstStyle/>
            <a:p>
              <a:endParaRPr lang="hr-HR"/>
            </a:p>
          </p:txBody>
        </p:sp>
        <p:sp>
          <p:nvSpPr>
            <p:cNvPr id="26637" name="Line 13"/>
            <p:cNvSpPr>
              <a:spLocks noChangeShapeType="1"/>
            </p:cNvSpPr>
            <p:nvPr/>
          </p:nvSpPr>
          <p:spPr bwMode="auto">
            <a:xfrm flipH="1">
              <a:off x="7177" y="10472"/>
              <a:ext cx="150" cy="309"/>
            </a:xfrm>
            <a:prstGeom prst="line">
              <a:avLst/>
            </a:prstGeom>
            <a:noFill/>
            <a:ln w="9525">
              <a:solidFill>
                <a:srgbClr val="000000"/>
              </a:solidFill>
              <a:round/>
              <a:headEnd/>
              <a:tailEnd type="triangle" w="med" len="med"/>
            </a:ln>
          </p:spPr>
          <p:txBody>
            <a:bodyPr/>
            <a:lstStyle/>
            <a:p>
              <a:endParaRPr lang="hr-HR"/>
            </a:p>
          </p:txBody>
        </p:sp>
        <p:sp>
          <p:nvSpPr>
            <p:cNvPr id="26638" name="Line 14"/>
            <p:cNvSpPr>
              <a:spLocks noChangeShapeType="1"/>
            </p:cNvSpPr>
            <p:nvPr/>
          </p:nvSpPr>
          <p:spPr bwMode="auto">
            <a:xfrm>
              <a:off x="8377" y="10472"/>
              <a:ext cx="1" cy="309"/>
            </a:xfrm>
            <a:prstGeom prst="line">
              <a:avLst/>
            </a:prstGeom>
            <a:noFill/>
            <a:ln w="9525">
              <a:solidFill>
                <a:srgbClr val="000000"/>
              </a:solidFill>
              <a:round/>
              <a:headEnd/>
              <a:tailEnd type="triangle" w="med" len="med"/>
            </a:ln>
          </p:spPr>
          <p:txBody>
            <a:bodyPr/>
            <a:lstStyle/>
            <a:p>
              <a:endParaRPr lang="hr-HR"/>
            </a:p>
          </p:txBody>
        </p:sp>
        <p:sp>
          <p:nvSpPr>
            <p:cNvPr id="26639" name="Line 15"/>
            <p:cNvSpPr>
              <a:spLocks noChangeShapeType="1"/>
            </p:cNvSpPr>
            <p:nvPr/>
          </p:nvSpPr>
          <p:spPr bwMode="auto">
            <a:xfrm>
              <a:off x="8977" y="10472"/>
              <a:ext cx="300" cy="309"/>
            </a:xfrm>
            <a:prstGeom prst="line">
              <a:avLst/>
            </a:prstGeom>
            <a:noFill/>
            <a:ln w="9525">
              <a:solidFill>
                <a:srgbClr val="000000"/>
              </a:solidFill>
              <a:round/>
              <a:headEnd/>
              <a:tailEnd type="triangle" w="med" len="med"/>
            </a:ln>
          </p:spPr>
          <p:txBody>
            <a:bodyPr/>
            <a:lstStyle/>
            <a:p>
              <a:endParaRPr lang="hr-HR"/>
            </a:p>
          </p:txBody>
        </p:sp>
        <p:sp>
          <p:nvSpPr>
            <p:cNvPr id="26640" name="Rectangle 16"/>
            <p:cNvSpPr>
              <a:spLocks noChangeArrowheads="1"/>
            </p:cNvSpPr>
            <p:nvPr/>
          </p:nvSpPr>
          <p:spPr bwMode="auto">
            <a:xfrm>
              <a:off x="2527" y="10781"/>
              <a:ext cx="900" cy="617"/>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Writing</a:t>
              </a:r>
            </a:p>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materials</a:t>
              </a:r>
              <a:endParaRPr xmlns:a="http://schemas.openxmlformats.org/drawingml/2006/main" lang="en-US">
                <a:ea typeface="MS Mincho" pitchFamily="49" charset="-128"/>
                <a:cs typeface="Latha" pitchFamily="34" charset="0"/>
              </a:endParaRPr>
            </a:p>
          </p:txBody>
        </p:sp>
        <p:sp>
          <p:nvSpPr>
            <p:cNvPr id="26641" name="Rectangle 17"/>
            <p:cNvSpPr>
              <a:spLocks noChangeArrowheads="1"/>
            </p:cNvSpPr>
            <p:nvPr/>
          </p:nvSpPr>
          <p:spPr bwMode="auto">
            <a:xfrm>
              <a:off x="3577" y="10781"/>
              <a:ext cx="900" cy="617"/>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Unwritten</a:t>
              </a:r>
            </a:p>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materials</a:t>
              </a:r>
              <a:endParaRPr xmlns:a="http://schemas.openxmlformats.org/drawingml/2006/main" lang="en-US">
                <a:ea typeface="MS Mincho" pitchFamily="49" charset="-128"/>
                <a:cs typeface="Latha" pitchFamily="34" charset="0"/>
              </a:endParaRPr>
            </a:p>
          </p:txBody>
        </p:sp>
        <p:sp>
          <p:nvSpPr>
            <p:cNvPr id="26642" name="Rectangle 18"/>
            <p:cNvSpPr>
              <a:spLocks noChangeArrowheads="1"/>
            </p:cNvSpPr>
            <p:nvPr/>
          </p:nvSpPr>
          <p:spPr bwMode="auto">
            <a:xfrm>
              <a:off x="4627" y="10781"/>
              <a:ext cx="900" cy="61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Times New Roman" pitchFamily="18" charset="0"/>
                </a:rPr>
                <a:t>Regional</a:t>
              </a:r>
              <a:endParaRPr xmlns:a="http://schemas.openxmlformats.org/drawingml/2006/main" lang="en-US">
                <a:ea typeface="MS Mincho" pitchFamily="49" charset="-128"/>
                <a:cs typeface="Times New Roman" pitchFamily="18" charset="0"/>
              </a:endParaRPr>
            </a:p>
          </p:txBody>
        </p:sp>
        <p:sp>
          <p:nvSpPr>
            <p:cNvPr id="26643" name="Rectangle 19"/>
            <p:cNvSpPr>
              <a:spLocks noChangeArrowheads="1"/>
            </p:cNvSpPr>
            <p:nvPr/>
          </p:nvSpPr>
          <p:spPr bwMode="auto">
            <a:xfrm>
              <a:off x="5677" y="10781"/>
              <a:ext cx="1050" cy="61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Time series</a:t>
              </a:r>
              <a:endParaRPr xmlns:a="http://schemas.openxmlformats.org/drawingml/2006/main" lang="en-US">
                <a:ea typeface="MS Mincho" pitchFamily="49" charset="-128"/>
                <a:cs typeface="Latha" pitchFamily="34" charset="0"/>
              </a:endParaRPr>
            </a:p>
          </p:txBody>
        </p:sp>
        <p:sp>
          <p:nvSpPr>
            <p:cNvPr id="26644" name="Rectangle 20"/>
            <p:cNvSpPr>
              <a:spLocks noChangeArrowheads="1"/>
            </p:cNvSpPr>
            <p:nvPr/>
          </p:nvSpPr>
          <p:spPr bwMode="auto">
            <a:xfrm>
              <a:off x="6877" y="10781"/>
              <a:ext cx="750" cy="61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Censuses</a:t>
              </a:r>
              <a:endParaRPr xmlns:a="http://schemas.openxmlformats.org/drawingml/2006/main" lang="en-US">
                <a:ea typeface="MS Mincho" pitchFamily="49" charset="-128"/>
                <a:cs typeface="Latha" pitchFamily="34" charset="0"/>
              </a:endParaRPr>
            </a:p>
          </p:txBody>
        </p:sp>
        <p:sp>
          <p:nvSpPr>
            <p:cNvPr id="26645" name="Rectangle 21"/>
            <p:cNvSpPr>
              <a:spLocks noChangeArrowheads="1"/>
            </p:cNvSpPr>
            <p:nvPr/>
          </p:nvSpPr>
          <p:spPr bwMode="auto">
            <a:xfrm>
              <a:off x="7777" y="10781"/>
              <a:ext cx="1050" cy="61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a:latin typeface="Times New Roman" pitchFamily="18" charset="0"/>
                  <a:ea typeface="MS Mincho" pitchFamily="49" charset="-128"/>
                  <a:cs typeface="Latha" pitchFamily="34" charset="0"/>
                </a:rPr>
                <a:t>Regular surveys</a:t>
              </a:r>
              <a:endParaRPr xmlns:a="http://schemas.openxmlformats.org/drawingml/2006/main" lang="en-US">
                <a:ea typeface="MS Mincho" pitchFamily="49" charset="-128"/>
                <a:cs typeface="Latha" pitchFamily="34" charset="0"/>
              </a:endParaRPr>
            </a:p>
          </p:txBody>
        </p:sp>
        <p:sp>
          <p:nvSpPr>
            <p:cNvPr id="26646" name="Rectangle 22"/>
            <p:cNvSpPr>
              <a:spLocks noChangeArrowheads="1"/>
            </p:cNvSpPr>
            <p:nvPr/>
          </p:nvSpPr>
          <p:spPr bwMode="auto">
            <a:xfrm>
              <a:off x="8977" y="10781"/>
              <a:ext cx="750" cy="618"/>
            </a:xfrm>
            <a:prstGeom prst="rect">
              <a:avLst/>
            </a:prstGeom>
            <a:solidFill>
              <a:srgbClr val="FFFFFF"/>
            </a:solidFill>
            <a:ln w="9525">
              <a:solidFill>
                <a:srgbClr val="000000"/>
              </a:solidFill>
              <a:miter lim="800000"/>
              <a:headEnd/>
              <a:tailEnd/>
            </a:ln>
          </p:spPr>
          <p:txBody>
            <a:bodyPr/>
            <a:lstStyle/>
            <a:p>
              <a:pPr xmlns:a="http://schemas.openxmlformats.org/drawingml/2006/main" algn="ctr"/>
              <a:r xmlns:a="http://schemas.openxmlformats.org/drawingml/2006/main">
                <a:rPr lang="en" altLang="ja-JP" sz="1000" i="1">
                  <a:latin typeface="Times New Roman" pitchFamily="18" charset="0"/>
                  <a:ea typeface="MS Mincho" pitchFamily="49" charset="-128"/>
                  <a:cs typeface="Latha" pitchFamily="34" charset="0"/>
                </a:rPr>
                <a:t>Ad hoc </a:t>
              </a:r>
              <a:r xmlns:a="http://schemas.openxmlformats.org/drawingml/2006/main">
                <a:rPr lang="en" altLang="ja-JP" sz="1000">
                  <a:latin typeface="Times New Roman" pitchFamily="18" charset="0"/>
                  <a:ea typeface="MS Mincho" pitchFamily="49" charset="-128"/>
                  <a:cs typeface="Latha" pitchFamily="34" charset="0"/>
                </a:rPr>
                <a:t>poll</a:t>
              </a:r>
              <a:endParaRPr xmlns:a="http://schemas.openxmlformats.org/drawingml/2006/main" lang="en-US">
                <a:ea typeface="MS Mincho" pitchFamily="49" charset="-128"/>
                <a:cs typeface="Latha"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Where can we find secondary data?</a:t>
            </a:r>
            <a:endParaRPr xmlns:a="http://schemas.openxmlformats.org/drawingml/2006/main" lang="en-US" smtClean="0"/>
          </a:p>
        </p:txBody>
      </p:sp>
      <p:sp>
        <p:nvSpPr>
          <p:cNvPr id="20483" name="Rectangle 3"/>
          <p:cNvSpPr>
            <a:spLocks noGrp="1" noChangeArrowheads="1"/>
          </p:cNvSpPr>
          <p:nvPr>
            <p:ph idx="1"/>
          </p:nvPr>
        </p:nvSpPr>
        <p:spPr>
          <a:xfrm>
            <a:off x="228600" y="2000250"/>
            <a:ext cx="4876800" cy="4019550"/>
          </a:xfrm>
        </p:spPr>
        <p:txBody>
          <a:bodyPr rtlCol="0">
            <a:normAutofit fontScale="55000" lnSpcReduction="20000"/>
          </a:bodyPr>
          <a:lstStyle/>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CBS </a:t>
            </a:r>
            <a:r xmlns:a="http://schemas.openxmlformats.org/drawingml/2006/main" xmlns:r="http://schemas.openxmlformats.org/officeDocument/2006/relationships">
              <a:rPr lang="en" sz="2800" dirty="0">
                <a:hlinkClick r:id="rId2"/>
              </a:rPr>
              <a:t>https://www.dzs.hr/</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HNB </a:t>
            </a:r>
            <a:r xmlns:a="http://schemas.openxmlformats.org/drawingml/2006/main" xmlns:r="http://schemas.openxmlformats.org/officeDocument/2006/relationships">
              <a:rPr lang="en" sz="2800" dirty="0">
                <a:hlinkClick r:id="rId3"/>
              </a:rPr>
              <a:t>https://www.hnb.hr/statistika</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CES </a:t>
            </a:r>
            <a:r xmlns:a="http://schemas.openxmlformats.org/drawingml/2006/main" xmlns:r="http://schemas.openxmlformats.org/officeDocument/2006/relationships">
              <a:rPr lang="en" sz="2800" dirty="0">
                <a:hlinkClick r:id="rId4"/>
              </a:rPr>
              <a:t>http://www.hzz.hr/statistika/</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EUROSTAT </a:t>
            </a:r>
            <a:r xmlns:a="http://schemas.openxmlformats.org/drawingml/2006/main" xmlns:r="http://schemas.openxmlformats.org/officeDocument/2006/relationships">
              <a:rPr lang="en" sz="2800" dirty="0">
                <a:hlinkClick r:id="rId5"/>
              </a:rPr>
              <a:t>https://ec.europa.eu/eurostat/data/database</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ILO </a:t>
            </a:r>
            <a:r xmlns:a="http://schemas.openxmlformats.org/drawingml/2006/main" xmlns:r="http://schemas.openxmlformats.org/officeDocument/2006/relationships">
              <a:rPr lang="en" sz="2800" dirty="0">
                <a:hlinkClick r:id="rId6"/>
              </a:rPr>
              <a:t>https://www.ilo.org/global/statistics-and-databases/lang--en/index.htm</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UNDP </a:t>
            </a:r>
            <a:r xmlns:a="http://schemas.openxmlformats.org/drawingml/2006/main" xmlns:r="http://schemas.openxmlformats.org/officeDocument/2006/relationships">
              <a:rPr lang="en" sz="2800" dirty="0">
                <a:hlinkClick r:id="rId7"/>
              </a:rPr>
              <a:t>https://www.undp.org/content/undp/en/home/sustainable-development-goals.html </a:t>
            </a:r>
            <a:r xmlns:a="http://schemas.openxmlformats.org/drawingml/2006/main" xmlns:r="http://schemas.openxmlformats.org/officeDocument/2006/relationships">
              <a:rPr lang="en" sz="2800" dirty="0" smtClean="0">
                <a:hlinkClick r:id="rId7"/>
              </a:rPr>
              <a:t>_</a:t>
            </a:r>
            <a:endParaRPr xmlns:a="http://schemas.openxmlformats.org/drawingml/2006/main" lang="hr-HR" sz="2800" dirty="0" smtClean="0"/>
          </a:p>
          <a:p>
            <a:pPr xmlns:a="http://schemas.openxmlformats.org/drawingml/2006/main" eaLnBrk="1" fontAlgn="auto" hangingPunct="1">
              <a:spcAft>
                <a:spcPts val="0"/>
              </a:spcAft>
              <a:buFont typeface="Wingdings 3" charset="2"/>
              <a:buChar char=""/>
              <a:defRPr/>
            </a:pPr>
            <a:r xmlns:a="http://schemas.openxmlformats.org/drawingml/2006/main" xmlns:r="http://schemas.openxmlformats.org/officeDocument/2006/relationships">
              <a:rPr lang="en" sz="2800" dirty="0">
                <a:hlinkClick r:id="rId8"/>
              </a:rPr>
              <a:t>https://www.undp.org/content/undp/en/home/librarypage.html</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PENN WORLD TABLE </a:t>
            </a:r>
            <a:r xmlns:a="http://schemas.openxmlformats.org/drawingml/2006/main" xmlns:r="http://schemas.openxmlformats.org/officeDocument/2006/relationships">
              <a:rPr lang="en" sz="2800" dirty="0">
                <a:hlinkClick r:id="rId9"/>
              </a:rPr>
              <a:t>https://www.rug.nl/ggdc/productivity/pwt/</a:t>
            </a:r>
            <a:endParaRPr xmlns:a="http://schemas.openxmlformats.org/drawingml/2006/main" lang="hr-HR" altLang="sr-Latn-RS" sz="2800" dirty="0" smtClean="0">
              <a:solidFill>
                <a:schemeClr val="tx1">
                  <a:lumMod val="75000"/>
                  <a:lumOff val="25000"/>
                </a:schemeClr>
              </a:solidFill>
            </a:endParaRPr>
          </a:p>
          <a:p>
            <a:pPr xmlns:a="http://schemas.openxmlformats.org/drawingml/2006/main" eaLnBrk="1" fontAlgn="auto" hangingPunct="1">
              <a:spcAft>
                <a:spcPts val="0"/>
              </a:spcAft>
              <a:buFont typeface="Wingdings 3" charset="2"/>
              <a:buChar char=""/>
              <a:defRPr/>
            </a:pPr>
            <a:r xmlns:a="http://schemas.openxmlformats.org/drawingml/2006/main">
              <a:rPr lang="en" altLang="sr-Latn-RS" sz="2800" dirty="0" smtClean="0">
                <a:solidFill>
                  <a:schemeClr val="tx1">
                    <a:lumMod val="75000"/>
                    <a:lumOff val="25000"/>
                  </a:schemeClr>
                </a:solidFill>
              </a:rPr>
              <a:t>OECD </a:t>
            </a:r>
            <a:r xmlns:a="http://schemas.openxmlformats.org/drawingml/2006/main" xmlns:r="http://schemas.openxmlformats.org/officeDocument/2006/relationships">
              <a:rPr lang="en" sz="2800" dirty="0">
                <a:hlinkClick r:id="rId10"/>
              </a:rPr>
              <a:t>https://data.oecd.org/</a:t>
            </a:r>
            <a:endParaRPr xmlns:a="http://schemas.openxmlformats.org/drawingml/2006/main" lang="hr-HR" altLang="sr-Latn-RS" sz="2800" dirty="0" smtClean="0">
              <a:solidFill>
                <a:schemeClr val="tx1">
                  <a:lumMod val="75000"/>
                  <a:lumOff val="25000"/>
                </a:schemeClr>
              </a:solidFill>
            </a:endParaRPr>
          </a:p>
        </p:txBody>
      </p:sp>
      <p:sp>
        <p:nvSpPr>
          <p:cNvPr id="27652" name="Rectangle 4"/>
          <p:cNvSpPr>
            <a:spLocks noChangeArrowheads="1"/>
          </p:cNvSpPr>
          <p:nvPr/>
        </p:nvSpPr>
        <p:spPr bwMode="auto">
          <a:xfrm>
            <a:off x="5105400" y="1828800"/>
            <a:ext cx="3810000" cy="4114800"/>
          </a:xfrm>
          <a:prstGeom prst="rect">
            <a:avLst/>
          </a:prstGeom>
          <a:noFill/>
          <a:ln w="9525">
            <a:noFill/>
            <a:miter lim="800000"/>
            <a:headEnd/>
            <a:tailEnd/>
          </a:ln>
        </p:spPr>
        <p:txBody>
          <a:bodyPr/>
          <a:lstStyle/>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WB </a:t>
            </a:r>
            <a:r xmlns:a="http://schemas.openxmlformats.org/drawingml/2006/main" xmlns:r="http://schemas.openxmlformats.org/officeDocument/2006/relationships">
              <a:rPr lang="en" altLang="en-US" sz="1600">
                <a:hlinkClick r:id="rId11"/>
              </a:rPr>
              <a:t>https://data.worldbank.org/</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IMF </a:t>
            </a:r>
            <a:r xmlns:a="http://schemas.openxmlformats.org/drawingml/2006/main" xmlns:r="http://schemas.openxmlformats.org/officeDocument/2006/relationships">
              <a:rPr lang="en" altLang="en-US" sz="1600">
                <a:hlinkClick r:id="rId12"/>
              </a:rPr>
              <a:t>https://www.imf.org/en/Data</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CIA </a:t>
            </a:r>
            <a:r xmlns:a="http://schemas.openxmlformats.org/drawingml/2006/main" xmlns:r="http://schemas.openxmlformats.org/officeDocument/2006/relationships">
              <a:rPr lang="en" altLang="en-US" sz="1600">
                <a:hlinkClick r:id="rId13"/>
              </a:rPr>
              <a:t>https://www.cia.gov/library/publications/the-world-factbook/</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ECONOMAGIC </a:t>
            </a:r>
            <a:r xmlns:a="http://schemas.openxmlformats.org/drawingml/2006/main" xmlns:r="http://schemas.openxmlformats.org/officeDocument/2006/relationships">
              <a:rPr lang="en" altLang="en-US" sz="1600">
                <a:hlinkClick r:id="rId14"/>
              </a:rPr>
              <a:t>http://www.economagic.com/</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FRED </a:t>
            </a:r>
            <a:r xmlns:a="http://schemas.openxmlformats.org/drawingml/2006/main" xmlns:r="http://schemas.openxmlformats.org/officeDocument/2006/relationships">
              <a:rPr lang="en" altLang="en-US" sz="1600">
                <a:hlinkClick r:id="rId15"/>
              </a:rPr>
              <a:t>https://fred.stlouisfed.org/</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UNICEF </a:t>
            </a:r>
            <a:r xmlns:a="http://schemas.openxmlformats.org/drawingml/2006/main" xmlns:r="http://schemas.openxmlformats.org/officeDocument/2006/relationships">
              <a:rPr lang="en" altLang="en-US" sz="1600">
                <a:hlinkClick r:id="rId16"/>
              </a:rPr>
              <a:t>https://data.unicef.org/</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WTO </a:t>
            </a:r>
            <a:r xmlns:a="http://schemas.openxmlformats.org/drawingml/2006/main" xmlns:r="http://schemas.openxmlformats.org/officeDocument/2006/relationships">
              <a:rPr lang="en" altLang="en-US" sz="1600">
                <a:hlinkClick r:id="rId17"/>
              </a:rPr>
              <a:t>https://www.wto.org/english/res_e/res_e.htm</a:t>
            </a:r>
            <a:endParaRPr xmlns:a="http://schemas.openxmlformats.org/drawingml/2006/main" lang="hr-HR" altLang="en-US"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xmlns:r="http://schemas.openxmlformats.org/officeDocument/2006/relationships">
              <a:rPr lang="en" altLang="en-US" sz="1600">
                <a:hlinkClick r:id="rId18"/>
              </a:rPr>
              <a:t>https://data.wto.org/</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WHO </a:t>
            </a:r>
            <a:r xmlns:a="http://schemas.openxmlformats.org/drawingml/2006/main" xmlns:r="http://schemas.openxmlformats.org/officeDocument/2006/relationships">
              <a:rPr lang="en" altLang="en-US" sz="1600">
                <a:hlinkClick r:id="rId19"/>
              </a:rPr>
              <a:t>https://www.who.int/data/gho/data/countries</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WTTO </a:t>
            </a:r>
            <a:r xmlns:a="http://schemas.openxmlformats.org/drawingml/2006/main" xmlns:r="http://schemas.openxmlformats.org/officeDocument/2006/relationships">
              <a:rPr lang="en" altLang="en-US" sz="1600">
                <a:hlinkClick r:id="rId20"/>
              </a:rPr>
              <a:t>https://www.e-unwto.org/toc/unwtotfb/current</a:t>
            </a:r>
            <a:endParaRPr xmlns:a="http://schemas.openxmlformats.org/drawingml/2006/main" lang="hr-HR" sz="1600"/>
          </a:p>
          <a:p>
            <a:pPr xmlns:a="http://schemas.openxmlformats.org/drawingml/2006/main" marL="447675" indent="-447675" eaLnBrk="1" hangingPunct="1">
              <a:lnSpc>
                <a:spcPct val="80000"/>
              </a:lnSpc>
              <a:spcBef>
                <a:spcPct val="20000"/>
              </a:spcBef>
              <a:buClr>
                <a:schemeClr val="accent1"/>
              </a:buClr>
              <a:buSzPct val="70000"/>
              <a:buFont typeface="Wingdings" pitchFamily="2" charset="2"/>
              <a:buChar char="n"/>
            </a:pPr>
            <a:r xmlns:a="http://schemas.openxmlformats.org/drawingml/2006/main">
              <a:rPr lang="en" sz="1600"/>
              <a:t>UN </a:t>
            </a:r>
            <a:r xmlns:a="http://schemas.openxmlformats.org/drawingml/2006/main" xmlns:r="http://schemas.openxmlformats.org/officeDocument/2006/relationships">
              <a:rPr lang="en" altLang="en-US" sz="1600">
                <a:hlinkClick r:id="rId21"/>
              </a:rPr>
              <a:t>https://data.un.org/</a:t>
            </a:r>
            <a:endParaRPr xmlns:a="http://schemas.openxmlformats.org/drawingml/2006/main" lang="en-US" sz="1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685800" y="381000"/>
            <a:ext cx="6172200" cy="855663"/>
          </a:xfrm>
          <a:prstGeom prst="rect">
            <a:avLst/>
          </a:prstGeom>
          <a:noFill/>
          <a:ln>
            <a:noFill/>
          </a:ln>
          <a:effectLst/>
          <a:extLst>
            <a:ext uri="{909E8E84-426E-40DD-AFC4-6F175D3DCCD1}"/>
            <a:ext uri="{91240B29-F687-4F45-9708-019B960494DF}"/>
            <a:ext uri="{AF507438-7753-43E0-B8FC-AC1667EBCBE1}"/>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9pPr>
          </a:lstStyle>
          <a:p>
            <a:pPr xmlns:a="http://schemas.openxmlformats.org/drawingml/2006/main" eaLnBrk="1" hangingPunct="1">
              <a:buSzPct val="100000"/>
              <a:defRPr/>
            </a:pPr>
            <a:r xmlns:a="http://schemas.openxmlformats.org/drawingml/2006/main">
              <a:rPr lang="en" altLang="sr-Latn-RS" sz="3150" dirty="0" smtClean="0">
                <a:solidFill>
                  <a:srgbClr val="003399"/>
                </a:solidFill>
                <a:latin typeface="Garamond" panose="02020404030301010803" pitchFamily="18" charset="0"/>
              </a:rPr>
              <a:t>Reflection 1</a:t>
            </a:r>
            <a:endParaRPr xmlns:a="http://schemas.openxmlformats.org/drawingml/2006/main" lang="sr-Latn-RS" altLang="sr-Latn-RS" sz="3150" dirty="0">
              <a:solidFill>
                <a:srgbClr val="003399"/>
              </a:solidFill>
              <a:latin typeface="Garamond" panose="02020404030301010803" pitchFamily="18" charset="0"/>
            </a:endParaRPr>
          </a:p>
        </p:txBody>
      </p:sp>
      <p:sp>
        <p:nvSpPr>
          <p:cNvPr id="28675" name="Text Box 2"/>
          <p:cNvSpPr txBox="1">
            <a:spLocks noChangeArrowheads="1"/>
          </p:cNvSpPr>
          <p:nvPr/>
        </p:nvSpPr>
        <p:spPr bwMode="auto">
          <a:xfrm>
            <a:off x="228600" y="1219200"/>
            <a:ext cx="7467600" cy="5334000"/>
          </a:xfrm>
          <a:prstGeom prst="rect">
            <a:avLst/>
          </a:prstGeom>
          <a:noFill/>
          <a:ln w="9525">
            <a:noFill/>
            <a:miter lim="800000"/>
            <a:headEnd/>
            <a:tailEnd/>
          </a:ln>
        </p:spPr>
        <p:txBody>
          <a:bodyPr/>
          <a:lstStyle/>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Try to formulate a null and an alternative hypothesis on the example of a topic obtained for research work.</a:t>
            </a:r>
          </a:p>
          <a:p>
            <a:pPr marL="398463" indent="-398463">
              <a:lnSpc>
                <a:spcPct val="90000"/>
              </a:lnSpc>
              <a:spcBef>
                <a:spcPts val="400"/>
              </a:spcBef>
              <a:buClr>
                <a:srgbClr val="009999"/>
              </a:buClr>
              <a:buSzPct val="65000"/>
              <a:buFont typeface="Trebuchet MS" pitchFamily="34" charset="0"/>
              <a:buAutoNum type="arabicPeriod" startAt="2"/>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1. Zero hypothesis: drinking coffee in the morning we will stay awake longer in the evening.</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An alternative hypothesis: nowhere has it been proven that drinking coffee in the morning prolongs people’s wakefulness in the evening.</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H0 - Quality of health affects health</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H1 - Health quality does not affect health</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2. Zero hypothesis: online form of teaching affects student satisfaction and concentration in a pandemic</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Alternative hypothesis: online teaching has an impact on student satisfaction and on their work and concentration in a pandemic</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3. Alternative hypothesis: there is a statistically significant relationship between respect for social distance and the spread of infection</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Zero hypothesis: there is no statistically significant association between respect for social distance and the spread of infection</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4. Alternative hypothesis: there is a statistically significant relationship between respect for social distance and the spread of infection</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Null hypothesis: there is no statistically significant relationship between respect for social distance and the spread of infection</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5. Null hypothesis (h0) - poverty does not affect health</a:t>
            </a: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Alternative hypothesis - poverty affects health</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100">
              <a:solidFill>
                <a:srgbClr val="000000"/>
              </a:solidFill>
              <a:ea typeface="Droid Sans Fallback" charset="0"/>
              <a:cs typeface="Droid Sans Fallback" charset="0"/>
            </a:endParaRPr>
          </a:p>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100">
                <a:solidFill>
                  <a:srgbClr val="000000"/>
                </a:solidFill>
                <a:ea typeface="Droid Sans Fallback" charset="0"/>
                <a:cs typeface="Droid Sans Fallback" charset="0"/>
              </a:rPr>
              <a:t>The null hypothesis of this study would be respondents who did not want to express their opinion (7/130). In addition, we could consider answers that were answered in a relatively fast time, which does not suit us because we are not sure that we have obtained accurate data. We consider as an alternative hypothesis all the questions that were answered in real time and that provided information that we can use to make the research successful. We received differently described answers which we used and combined into one.</a:t>
            </a: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000">
              <a:solidFill>
                <a:srgbClr val="000000"/>
              </a:solidFill>
              <a:ea typeface="Droid Sans Fallback" charset="0"/>
              <a:cs typeface="Droid Sans Fallback" charset="0"/>
            </a:endParaRP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a:p>
            <a:pPr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hr-HR" sz="1500">
              <a:solidFill>
                <a:srgbClr val="000000"/>
              </a:solidFill>
              <a:ea typeface="Droid Sans Fallback" charset="0"/>
              <a:cs typeface="Droid Sans Fallback"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685800" y="381000"/>
            <a:ext cx="6172200" cy="855663"/>
          </a:xfrm>
          <a:prstGeom prst="rect">
            <a:avLst/>
          </a:prstGeom>
          <a:noFill/>
          <a:ln>
            <a:noFill/>
          </a:ln>
          <a:effectLst/>
          <a:extLst>
            <a:ext uri="{909E8E84-426E-40DD-AFC4-6F175D3DCCD1}"/>
            <a:ext uri="{91240B29-F687-4F45-9708-019B960494DF}"/>
            <a:ext uri="{AF507438-7753-43E0-B8FC-AC1667EBCBE1}"/>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Droid Sans Fallback" charset="0"/>
                <a:cs typeface="Droid Sans Fallback" charset="0"/>
              </a:defRPr>
            </a:lvl9pPr>
          </a:lstStyle>
          <a:p>
            <a:pPr xmlns:a="http://schemas.openxmlformats.org/drawingml/2006/main" eaLnBrk="1" hangingPunct="1">
              <a:buSzPct val="100000"/>
              <a:defRPr/>
            </a:pPr>
            <a:r xmlns:a="http://schemas.openxmlformats.org/drawingml/2006/main">
              <a:rPr lang="en" altLang="sr-Latn-RS" sz="3150" dirty="0" smtClean="0">
                <a:solidFill>
                  <a:srgbClr val="003399"/>
                </a:solidFill>
                <a:latin typeface="Garamond" panose="02020404030301010803" pitchFamily="18" charset="0"/>
              </a:rPr>
              <a:t>Reflection 2</a:t>
            </a:r>
            <a:endParaRPr xmlns:a="http://schemas.openxmlformats.org/drawingml/2006/main" lang="sr-Latn-RS" altLang="sr-Latn-RS" sz="3150" dirty="0">
              <a:solidFill>
                <a:srgbClr val="003399"/>
              </a:solidFill>
              <a:latin typeface="Garamond" panose="02020404030301010803" pitchFamily="18" charset="0"/>
            </a:endParaRPr>
          </a:p>
        </p:txBody>
      </p:sp>
      <p:sp>
        <p:nvSpPr>
          <p:cNvPr id="29699" name="Text Box 2"/>
          <p:cNvSpPr txBox="1">
            <a:spLocks noChangeArrowheads="1"/>
          </p:cNvSpPr>
          <p:nvPr/>
        </p:nvSpPr>
        <p:spPr bwMode="auto">
          <a:xfrm>
            <a:off x="676275" y="1676400"/>
            <a:ext cx="6172200" cy="3714750"/>
          </a:xfrm>
          <a:prstGeom prst="rect">
            <a:avLst/>
          </a:prstGeom>
          <a:noFill/>
          <a:ln w="9525">
            <a:noFill/>
            <a:miter lim="800000"/>
            <a:headEnd/>
            <a:tailEnd/>
          </a:ln>
        </p:spPr>
        <p:txBody>
          <a:bodyPr/>
          <a:lstStyle/>
          <a:p>
            <a:pPr xmlns:a="http://schemas.openxmlformats.org/drawingml/2006/main" marL="398463" indent="-398463">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One minute review:</a:t>
            </a:r>
          </a:p>
          <a:p>
            <a:pPr xmlns:a="http://schemas.openxmlformats.org/drawingml/2006/main" marL="800100" lvl="1" indent="-342900">
              <a:lnSpc>
                <a:spcPct val="90000"/>
              </a:lnSpc>
              <a:spcBef>
                <a:spcPts val="400"/>
              </a:spcBef>
              <a:buClr>
                <a:srgbClr val="009999"/>
              </a:buClr>
              <a:buSzPct val="65000"/>
              <a:buFont typeface="Arial" pitchFamily="34" charset="0"/>
              <a:buChar char="•"/>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Main topic</a:t>
            </a:r>
          </a:p>
          <a:p>
            <a:pPr xmlns:a="http://schemas.openxmlformats.org/drawingml/2006/main" marL="800100" lvl="1" indent="-342900">
              <a:lnSpc>
                <a:spcPct val="90000"/>
              </a:lnSpc>
              <a:spcBef>
                <a:spcPts val="400"/>
              </a:spcBef>
              <a:buClr>
                <a:srgbClr val="009999"/>
              </a:buClr>
              <a:buSzPct val="65000"/>
              <a:buFont typeface="Arial" pitchFamily="34" charset="0"/>
              <a:buChar char="•"/>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The concept that surprised me the most</a:t>
            </a:r>
          </a:p>
          <a:p>
            <a:pPr xmlns:a="http://schemas.openxmlformats.org/drawingml/2006/main" marL="800100" lvl="1" indent="-342900">
              <a:lnSpc>
                <a:spcPct val="90000"/>
              </a:lnSpc>
              <a:spcBef>
                <a:spcPts val="400"/>
              </a:spcBef>
              <a:buClr>
                <a:srgbClr val="009999"/>
              </a:buClr>
              <a:buSzPct val="65000"/>
              <a:buFont typeface="Arial" pitchFamily="34" charset="0"/>
              <a:buChar char="•"/>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Unanswered questions</a:t>
            </a:r>
          </a:p>
          <a:p>
            <a:pPr xmlns:a="http://schemas.openxmlformats.org/drawingml/2006/main" marL="800100" lvl="1" indent="-342900">
              <a:lnSpc>
                <a:spcPct val="90000"/>
              </a:lnSpc>
              <a:spcBef>
                <a:spcPts val="400"/>
              </a:spcBef>
              <a:buClr>
                <a:srgbClr val="009999"/>
              </a:buClr>
              <a:buSzPct val="65000"/>
              <a:buFont typeface="Arial" pitchFamily="34" charset="0"/>
              <a:buChar char="•"/>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The most confusing part or topic</a:t>
            </a:r>
          </a:p>
          <a:p>
            <a:pPr marL="800100" lvl="1" indent="-342900">
              <a:lnSpc>
                <a:spcPct val="90000"/>
              </a:lnSpc>
              <a:spcBef>
                <a:spcPts val="400"/>
              </a:spcBef>
              <a:buClr>
                <a:srgbClr val="009999"/>
              </a:buClr>
              <a:buSzPct val="65000"/>
              <a:buFont typeface="Arial" pitchFamily="34" charset="0"/>
              <a:buChar char="•"/>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sr-Latn-CS" sz="1500">
              <a:solidFill>
                <a:srgbClr val="000000"/>
              </a:solidFill>
              <a:ea typeface="Droid Sans Fallback" charset="0"/>
              <a:cs typeface="Droid Sans Fallback" charset="0"/>
            </a:endParaRPr>
          </a:p>
          <a:p>
            <a:pPr xmlns:a="http://schemas.openxmlformats.org/drawingml/2006/main" marL="800100" lvl="1" indent="-342900">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 </a:t>
            </a:r>
            <a:r xmlns:a="http://schemas.openxmlformats.org/drawingml/2006/main">
              <a:rPr lang="en" sz="1500">
                <a:solidFill>
                  <a:srgbClr val="000000"/>
                </a:solidFill>
                <a:ea typeface="Droid Sans Fallback" charset="0"/>
                <a:cs typeface="Droid Sans Fallback" charset="0"/>
              </a:rPr>
              <a:t>We have not all fully understood hypotheses </a:t>
            </a:r>
            <a:r xmlns:a="http://schemas.openxmlformats.org/drawingml/2006/main">
              <a:rPr lang="en" sz="1500">
                <a:solidFill>
                  <a:srgbClr val="000000"/>
                </a:solidFill>
                <a:ea typeface="Droid Sans Fallback" charset="0"/>
                <a:cs typeface="Droid Sans Fallback" charset="0"/>
              </a:rPr>
              <a:t>(…)"</a:t>
            </a:r>
          </a:p>
          <a:p>
            <a:pPr xmlns:a="http://schemas.openxmlformats.org/drawingml/2006/main" marL="800100" lvl="1" indent="-342900">
              <a:lnSpc>
                <a:spcPct val="90000"/>
              </a:lnSpc>
              <a:spcBef>
                <a:spcPts val="400"/>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r xmlns:a="http://schemas.openxmlformats.org/drawingml/2006/main">
              <a:rPr lang="en" sz="1500">
                <a:solidFill>
                  <a:srgbClr val="000000"/>
                </a:solidFill>
                <a:ea typeface="Droid Sans Fallback" charset="0"/>
                <a:cs typeface="Droid Sans Fallback" charset="0"/>
              </a:rPr>
              <a:t>" </a:t>
            </a:r>
            <a:r xmlns:a="http://schemas.openxmlformats.org/drawingml/2006/main">
              <a:rPr lang="en" sz="1500">
                <a:solidFill>
                  <a:srgbClr val="000000"/>
                </a:solidFill>
                <a:ea typeface="Droid Sans Fallback" charset="0"/>
                <a:cs typeface="Droid Sans Fallback" charset="0"/>
              </a:rPr>
              <a:t>The most confusing part of the topic was the independent variables </a:t>
            </a:r>
            <a:r xmlns:a="http://schemas.openxmlformats.org/drawingml/2006/main">
              <a:rPr lang="en" sz="1500">
                <a:solidFill>
                  <a:srgbClr val="000000"/>
                </a:solidFill>
                <a:ea typeface="Droid Sans Fallback" charset="0"/>
                <a:cs typeface="Droid Sans Fallback" charset="0"/>
              </a:rPr>
              <a:t>."</a:t>
            </a:r>
            <a:endParaRPr xmlns:a="http://schemas.openxmlformats.org/drawingml/2006/main" lang="sr-Latn-CS" sz="1500">
              <a:solidFill>
                <a:srgbClr val="000000"/>
              </a:solidFill>
              <a:ea typeface="Droid Sans Fallback" charset="0"/>
              <a:cs typeface="Droid Sans Fallback"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z="2000" b="1" smtClean="0"/>
              <a:t>LITERATURE SEARCH AND ANALYSIS WITH UNDERSTANDING AND CRITICAL REVIEW </a:t>
            </a:r>
            <a:r xmlns:a="http://schemas.openxmlformats.org/drawingml/2006/main">
              <a:rPr lang="en" sz="2000" b="1" smtClean="0"/>
              <a:t>(2)</a:t>
            </a:r>
            <a:endParaRPr xmlns:a="http://schemas.openxmlformats.org/drawingml/2006/main" lang="en-US" sz="2000" b="1" smtClean="0"/>
          </a:p>
        </p:txBody>
      </p:sp>
      <p:sp>
        <p:nvSpPr>
          <p:cNvPr id="7171" name="Rectangle 3"/>
          <p:cNvSpPr>
            <a:spLocks noGrp="1" noChangeArrowheads="1"/>
          </p:cNvSpPr>
          <p:nvPr>
            <p:ph idx="1"/>
          </p:nvPr>
        </p:nvSpPr>
        <p:spPr/>
        <p:txBody>
          <a:bodyPr/>
          <a:lstStyle/>
          <a:p>
            <a:pPr xmlns:a="http://schemas.openxmlformats.org/drawingml/2006/main" eaLnBrk="1" hangingPunct="1">
              <a:lnSpc>
                <a:spcPct val="90000"/>
              </a:lnSpc>
            </a:pPr>
            <a:r xmlns:a="http://schemas.openxmlformats.org/drawingml/2006/main">
              <a:rPr lang="en" altLang="ja-JP" smtClean="0"/>
              <a:t>Harvard University Library</a:t>
            </a:r>
          </a:p>
          <a:p>
            <a:pPr xmlns:a="http://schemas.openxmlformats.org/drawingml/2006/main" lvl="1" eaLnBrk="1" hangingPunct="1">
              <a:lnSpc>
                <a:spcPct val="90000"/>
              </a:lnSpc>
            </a:pPr>
            <a:r xmlns:a="http://schemas.openxmlformats.org/drawingml/2006/main">
              <a:rPr lang="en" altLang="ja-JP" smtClean="0"/>
              <a:t>browsing</a:t>
            </a:r>
          </a:p>
          <a:p>
            <a:pPr xmlns:a="http://schemas.openxmlformats.org/drawingml/2006/main" lvl="1" eaLnBrk="1" hangingPunct="1">
              <a:lnSpc>
                <a:spcPct val="90000"/>
              </a:lnSpc>
            </a:pPr>
            <a:r xmlns:a="http://schemas.openxmlformats.org/drawingml/2006/main">
              <a:rPr lang="en" altLang="ja-JP" smtClean="0"/>
              <a:t>marking</a:t>
            </a:r>
          </a:p>
          <a:p>
            <a:pPr xmlns:a="http://schemas.openxmlformats.org/drawingml/2006/main" lvl="1" eaLnBrk="1" hangingPunct="1">
              <a:lnSpc>
                <a:spcPct val="90000"/>
              </a:lnSpc>
            </a:pPr>
            <a:r xmlns:a="http://schemas.openxmlformats.org/drawingml/2006/main">
              <a:rPr lang="en" altLang="ja-JP" smtClean="0"/>
              <a:t>summarizing</a:t>
            </a:r>
          </a:p>
          <a:p>
            <a:pPr xmlns:a="http://schemas.openxmlformats.org/drawingml/2006/main" lvl="1" eaLnBrk="1" hangingPunct="1">
              <a:lnSpc>
                <a:spcPct val="90000"/>
              </a:lnSpc>
            </a:pPr>
            <a:r xmlns:a="http://schemas.openxmlformats.org/drawingml/2006/main">
              <a:rPr lang="en" altLang="ja-JP" smtClean="0"/>
              <a:t>comparing</a:t>
            </a:r>
            <a:r xmlns:a="http://schemas.openxmlformats.org/drawingml/2006/main">
              <a:rPr lang="en" altLang="ja-JP" smtClean="0">
                <a:ea typeface="MS PGothic" pitchFamily="34" charset="-128"/>
              </a:rPr>
              <a:t> </a:t>
            </a:r>
            <a:endParaRPr xmlns:a="http://schemas.openxmlformats.org/drawingml/2006/main" lang="hr-HR" altLang="ja-JP" smtClean="0"/>
          </a:p>
          <a:p>
            <a:pPr xmlns:a="http://schemas.openxmlformats.org/drawingml/2006/main" eaLnBrk="1" hangingPunct="1">
              <a:lnSpc>
                <a:spcPct val="90000"/>
              </a:lnSpc>
            </a:pPr>
            <a:r xmlns:a="http://schemas.openxmlformats.org/drawingml/2006/main">
              <a:rPr lang="en" altLang="ja-JP" smtClean="0"/>
              <a:t>CRITICAL ATTITUDE - the capacity to evaluate what we read and the capacity to compare what we read with other information known to us</a:t>
            </a:r>
            <a:r xmlns:a="http://schemas.openxmlformats.org/drawingml/2006/main">
              <a:rPr lang="en" altLang="ja-JP" smtClean="0">
                <a:ea typeface="MS PGothic" pitchFamily="34" charset="-128"/>
              </a:rPr>
              <a:t> </a:t>
            </a:r>
            <a:endParaRPr xmlns:a="http://schemas.openxmlformats.org/drawingml/2006/main"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z="2000" b="1" smtClean="0"/>
              <a:t>LITERATURE SEARCH AND ANALYSIS WITH UNDERSTANDING AND CRITICAL REVIEW </a:t>
            </a:r>
            <a:r xmlns:a="http://schemas.openxmlformats.org/drawingml/2006/main">
              <a:rPr lang="en" sz="2000" b="1" smtClean="0"/>
              <a:t>(3)</a:t>
            </a:r>
            <a:endParaRPr xmlns:a="http://schemas.openxmlformats.org/drawingml/2006/main" lang="en-US" sz="2000" b="1" smtClean="0"/>
          </a:p>
        </p:txBody>
      </p:sp>
      <p:grpSp>
        <p:nvGrpSpPr>
          <p:cNvPr id="8195" name="Group 4"/>
          <p:cNvGrpSpPr>
            <a:grpSpLocks noChangeAspect="1"/>
          </p:cNvGrpSpPr>
          <p:nvPr/>
        </p:nvGrpSpPr>
        <p:grpSpPr bwMode="auto">
          <a:xfrm>
            <a:off x="762000" y="1981200"/>
            <a:ext cx="7696200" cy="4489450"/>
            <a:chOff x="2527" y="12615"/>
            <a:chExt cx="7200" cy="4320"/>
          </a:xfrm>
        </p:grpSpPr>
        <p:sp>
          <p:nvSpPr>
            <p:cNvPr id="8196" name="AutoShape 5"/>
            <p:cNvSpPr>
              <a:spLocks noChangeAspect="1" noChangeArrowheads="1"/>
            </p:cNvSpPr>
            <p:nvPr/>
          </p:nvSpPr>
          <p:spPr bwMode="auto">
            <a:xfrm>
              <a:off x="2527" y="12615"/>
              <a:ext cx="7200" cy="4320"/>
            </a:xfrm>
            <a:prstGeom prst="rect">
              <a:avLst/>
            </a:prstGeom>
            <a:noFill/>
            <a:ln w="9525">
              <a:noFill/>
              <a:miter lim="800000"/>
              <a:headEnd/>
              <a:tailEnd/>
            </a:ln>
          </p:spPr>
          <p:txBody>
            <a:bodyPr/>
            <a:lstStyle/>
            <a:p>
              <a:endParaRPr lang="hr-HR"/>
            </a:p>
          </p:txBody>
        </p:sp>
        <p:sp>
          <p:nvSpPr>
            <p:cNvPr id="8197" name="Text Box 6"/>
            <p:cNvSpPr txBox="1">
              <a:spLocks noChangeArrowheads="1"/>
            </p:cNvSpPr>
            <p:nvPr/>
          </p:nvSpPr>
          <p:spPr bwMode="auto">
            <a:xfrm>
              <a:off x="4477" y="15392"/>
              <a:ext cx="3600" cy="309"/>
            </a:xfrm>
            <a:prstGeom prst="rect">
              <a:avLst/>
            </a:prstGeom>
            <a:solidFill>
              <a:srgbClr val="FFFFFF"/>
            </a:solidFill>
            <a:ln w="9525">
              <a:noFill/>
              <a:miter lim="800000"/>
              <a:headEnd/>
              <a:tailEnd/>
            </a:ln>
          </p:spPr>
          <p:txBody>
            <a:bodyPr/>
            <a:lstStyle/>
            <a:p>
              <a:r xmlns:a="http://schemas.openxmlformats.org/drawingml/2006/main">
                <a:rPr lang="en" altLang="ja-JP" sz="1000">
                  <a:latin typeface="Times New Roman" pitchFamily="18" charset="0"/>
                  <a:ea typeface="MS Mincho" pitchFamily="49" charset="-128"/>
                  <a:cs typeface="Latha" pitchFamily="34" charset="0"/>
                </a:rPr>
                <a:t>Higher </a:t>
              </a:r>
              <a:r xmlns:a="http://schemas.openxmlformats.org/drawingml/2006/main">
                <a:rPr lang="en" altLang="ja-JP" sz="1000">
                  <a:latin typeface="Times New Roman" pitchFamily="18" charset="0"/>
                  <a:ea typeface="MS Mincho" pitchFamily="49" charset="-128"/>
                  <a:cs typeface="Times New Roman" pitchFamily="18" charset="0"/>
                </a:rPr>
                <a:t>level of </a:t>
              </a:r>
              <a:r xmlns:a="http://schemas.openxmlformats.org/drawingml/2006/main">
                <a:rPr lang="en" altLang="ja-JP" sz="1000">
                  <a:latin typeface="Times New Roman" pitchFamily="18" charset="0"/>
                  <a:ea typeface="MS Mincho" pitchFamily="49" charset="-128"/>
                  <a:cs typeface="Latha" pitchFamily="34" charset="0"/>
                </a:rPr>
                <a:t>detail</a:t>
              </a:r>
              <a:endParaRPr xmlns:a="http://schemas.openxmlformats.org/drawingml/2006/main" lang="en-US"/>
            </a:p>
          </p:txBody>
        </p:sp>
        <p:sp>
          <p:nvSpPr>
            <p:cNvPr id="8198" name="Oval 7"/>
            <p:cNvSpPr>
              <a:spLocks noChangeArrowheads="1"/>
            </p:cNvSpPr>
            <p:nvPr/>
          </p:nvSpPr>
          <p:spPr bwMode="auto">
            <a:xfrm>
              <a:off x="6727" y="13232"/>
              <a:ext cx="2250" cy="2160"/>
            </a:xfrm>
            <a:prstGeom prst="ellipse">
              <a:avLst/>
            </a:prstGeom>
            <a:solidFill>
              <a:srgbClr val="FFFFFF"/>
            </a:solidFill>
            <a:ln w="9525">
              <a:solidFill>
                <a:srgbClr val="000000"/>
              </a:solidFill>
              <a:round/>
              <a:headEnd/>
              <a:tailEnd/>
            </a:ln>
          </p:spPr>
          <p:txBody>
            <a:bodyPr/>
            <a:lstStyle/>
            <a:p>
              <a:r xmlns:a="http://schemas.openxmlformats.org/drawingml/2006/main">
                <a:rPr lang="en" altLang="ja-JP" sz="1200" b="1">
                  <a:latin typeface="Times New Roman" pitchFamily="18" charset="0"/>
                  <a:ea typeface="MS Mincho" pitchFamily="49" charset="-128"/>
                  <a:cs typeface="Latha" pitchFamily="34" charset="0"/>
                </a:rPr>
                <a:t>TERTIARY SOURCES</a:t>
              </a:r>
            </a:p>
            <a:p>
              <a:endParaRPr lang="hr-HR" altLang="ja-JP" sz="1200">
                <a:latin typeface="Times New Roman" pitchFamily="18" charset="0"/>
                <a:ea typeface="MS Mincho" pitchFamily="49" charset="-128"/>
                <a:cs typeface="Latha" pitchFamily="34" charset="0"/>
              </a:endParaRPr>
            </a:p>
            <a:p>
              <a:r xmlns:a="http://schemas.openxmlformats.org/drawingml/2006/main">
                <a:rPr lang="en" altLang="ja-JP" sz="1200">
                  <a:latin typeface="Times New Roman" pitchFamily="18" charset="0"/>
                  <a:ea typeface="MS Mincho" pitchFamily="49" charset="-128"/>
                  <a:cs typeface="Latha" pitchFamily="34" charset="0"/>
                </a:rPr>
                <a:t>Abstracts</a:t>
              </a:r>
            </a:p>
            <a:p>
              <a:r xmlns:a="http://schemas.openxmlformats.org/drawingml/2006/main">
                <a:rPr lang="en" altLang="ja-JP" sz="1200">
                  <a:latin typeface="Times New Roman" pitchFamily="18" charset="0"/>
                  <a:ea typeface="MS Mincho" pitchFamily="49" charset="-128"/>
                  <a:cs typeface="Latha" pitchFamily="34" charset="0"/>
                </a:rPr>
                <a:t>Catalogs</a:t>
              </a:r>
            </a:p>
            <a:p>
              <a:r xmlns:a="http://schemas.openxmlformats.org/drawingml/2006/main">
                <a:rPr lang="en" altLang="ja-JP" sz="1200">
                  <a:latin typeface="Times New Roman" pitchFamily="18" charset="0"/>
                  <a:ea typeface="MS Mincho" pitchFamily="49" charset="-128"/>
                  <a:cs typeface="Latha" pitchFamily="34" charset="0"/>
                </a:rPr>
                <a:t>Encyclopedias</a:t>
              </a:r>
            </a:p>
            <a:p>
              <a:r xmlns:a="http://schemas.openxmlformats.org/drawingml/2006/main">
                <a:rPr lang="en" altLang="ja-JP" sz="1200">
                  <a:latin typeface="Times New Roman" pitchFamily="18" charset="0"/>
                  <a:ea typeface="MS Mincho" pitchFamily="49" charset="-128"/>
                  <a:cs typeface="Times New Roman" pitchFamily="18" charset="0"/>
                </a:rPr>
                <a:t>Dictionaries</a:t>
              </a:r>
            </a:p>
            <a:p>
              <a:r xmlns:a="http://schemas.openxmlformats.org/drawingml/2006/main">
                <a:rPr lang="en" altLang="ja-JP" sz="1200">
                  <a:latin typeface="Times New Roman" pitchFamily="18" charset="0"/>
                  <a:ea typeface="MS Mincho" pitchFamily="49" charset="-128"/>
                  <a:cs typeface="Latha" pitchFamily="34" charset="0"/>
                </a:rPr>
                <a:t>Bibliographies</a:t>
              </a:r>
            </a:p>
            <a:p>
              <a:r xmlns:a="http://schemas.openxmlformats.org/drawingml/2006/main">
                <a:rPr lang="en" altLang="ja-JP" sz="1200">
                  <a:latin typeface="Times New Roman" pitchFamily="18" charset="0"/>
                  <a:ea typeface="MS Mincho" pitchFamily="49" charset="-128"/>
                  <a:cs typeface="Latha" pitchFamily="34" charset="0"/>
                </a:rPr>
                <a:t>Citation indices</a:t>
              </a:r>
              <a:endParaRPr xmlns:a="http://schemas.openxmlformats.org/drawingml/2006/main" lang="en-US" sz="1200"/>
            </a:p>
          </p:txBody>
        </p:sp>
        <p:sp>
          <p:nvSpPr>
            <p:cNvPr id="8199" name="Oval 8"/>
            <p:cNvSpPr>
              <a:spLocks noChangeArrowheads="1"/>
            </p:cNvSpPr>
            <p:nvPr/>
          </p:nvSpPr>
          <p:spPr bwMode="auto">
            <a:xfrm>
              <a:off x="4777" y="13232"/>
              <a:ext cx="2250" cy="2160"/>
            </a:xfrm>
            <a:prstGeom prst="ellipse">
              <a:avLst/>
            </a:prstGeom>
            <a:solidFill>
              <a:srgbClr val="FFFFFF"/>
            </a:solidFill>
            <a:ln w="9525">
              <a:solidFill>
                <a:srgbClr val="000000"/>
              </a:solidFill>
              <a:round/>
              <a:headEnd/>
              <a:tailEnd/>
            </a:ln>
          </p:spPr>
          <p:txBody>
            <a:bodyPr/>
            <a:lstStyle/>
            <a:p>
              <a:r xmlns:a="http://schemas.openxmlformats.org/drawingml/2006/main">
                <a:rPr lang="en" altLang="ja-JP" sz="1200" b="1">
                  <a:latin typeface="Times New Roman" pitchFamily="18" charset="0"/>
                  <a:ea typeface="MS Mincho" pitchFamily="49" charset="-128"/>
                  <a:cs typeface="Latha" pitchFamily="34" charset="0"/>
                </a:rPr>
                <a:t>SECONDARY SOURCES</a:t>
              </a:r>
            </a:p>
            <a:p>
              <a:endParaRPr lang="hr-HR" altLang="ja-JP" sz="1200">
                <a:latin typeface="Times New Roman" pitchFamily="18" charset="0"/>
                <a:ea typeface="MS Mincho" pitchFamily="49" charset="-128"/>
                <a:cs typeface="Latha" pitchFamily="34" charset="0"/>
              </a:endParaRPr>
            </a:p>
            <a:p>
              <a:r xmlns:a="http://schemas.openxmlformats.org/drawingml/2006/main">
                <a:rPr lang="en" altLang="ja-JP" sz="1200">
                  <a:latin typeface="Times New Roman" pitchFamily="18" charset="0"/>
                  <a:ea typeface="MS Mincho" pitchFamily="49" charset="-128"/>
                  <a:cs typeface="Times New Roman" pitchFamily="18" charset="0"/>
                </a:rPr>
                <a:t>Magazines</a:t>
              </a:r>
            </a:p>
            <a:p>
              <a:r xmlns:a="http://schemas.openxmlformats.org/drawingml/2006/main">
                <a:rPr lang="en" altLang="ja-JP" sz="1200">
                  <a:latin typeface="Times New Roman" pitchFamily="18" charset="0"/>
                  <a:ea typeface="MS Mincho" pitchFamily="49" charset="-128"/>
                  <a:cs typeface="Latha" pitchFamily="34" charset="0"/>
                </a:rPr>
                <a:t>Books</a:t>
              </a:r>
            </a:p>
            <a:p>
              <a:r xmlns:a="http://schemas.openxmlformats.org/drawingml/2006/main">
                <a:rPr lang="en" altLang="ja-JP" sz="1200">
                  <a:latin typeface="Times New Roman" pitchFamily="18" charset="0"/>
                  <a:ea typeface="MS Mincho" pitchFamily="49" charset="-128"/>
                  <a:cs typeface="Latha" pitchFamily="34" charset="0"/>
                </a:rPr>
                <a:t>the newspaper</a:t>
              </a:r>
            </a:p>
            <a:p>
              <a:r xmlns:a="http://schemas.openxmlformats.org/drawingml/2006/main">
                <a:rPr lang="en" altLang="ja-JP" sz="1200">
                  <a:latin typeface="Times New Roman" pitchFamily="18" charset="0"/>
                  <a:ea typeface="MS Mincho" pitchFamily="49" charset="-128"/>
                  <a:cs typeface="Latha" pitchFamily="34" charset="0"/>
                </a:rPr>
                <a:t>Some government publications</a:t>
              </a:r>
              <a:endParaRPr xmlns:a="http://schemas.openxmlformats.org/drawingml/2006/main" lang="en-US" sz="1200"/>
            </a:p>
          </p:txBody>
        </p:sp>
        <p:sp>
          <p:nvSpPr>
            <p:cNvPr id="8200" name="Oval 9"/>
            <p:cNvSpPr>
              <a:spLocks noChangeArrowheads="1"/>
            </p:cNvSpPr>
            <p:nvPr/>
          </p:nvSpPr>
          <p:spPr bwMode="auto">
            <a:xfrm>
              <a:off x="2827" y="13232"/>
              <a:ext cx="2250" cy="2160"/>
            </a:xfrm>
            <a:prstGeom prst="ellipse">
              <a:avLst/>
            </a:prstGeom>
            <a:solidFill>
              <a:srgbClr val="FFFFFF"/>
            </a:solidFill>
            <a:ln w="9525">
              <a:solidFill>
                <a:srgbClr val="000000"/>
              </a:solidFill>
              <a:round/>
              <a:headEnd/>
              <a:tailEnd/>
            </a:ln>
          </p:spPr>
          <p:txBody>
            <a:bodyPr/>
            <a:lstStyle/>
            <a:p>
              <a:r xmlns:a="http://schemas.openxmlformats.org/drawingml/2006/main">
                <a:rPr lang="en" altLang="ja-JP" sz="1200" b="1">
                  <a:latin typeface="Times New Roman" pitchFamily="18" charset="0"/>
                  <a:ea typeface="MS Mincho" pitchFamily="49" charset="-128"/>
                  <a:cs typeface="Latha" pitchFamily="34" charset="0"/>
                </a:rPr>
                <a:t>PRIMARY SOURCES</a:t>
              </a:r>
            </a:p>
            <a:p>
              <a:endParaRPr lang="hr-HR" altLang="ja-JP" sz="1200">
                <a:latin typeface="Times New Roman" pitchFamily="18" charset="0"/>
                <a:ea typeface="MS Mincho" pitchFamily="49" charset="-128"/>
                <a:cs typeface="Latha" pitchFamily="34" charset="0"/>
              </a:endParaRPr>
            </a:p>
            <a:p>
              <a:r xmlns:a="http://schemas.openxmlformats.org/drawingml/2006/main">
                <a:rPr lang="en" altLang="ja-JP" sz="1200">
                  <a:latin typeface="Times New Roman" pitchFamily="18" charset="0"/>
                  <a:ea typeface="MS Mincho" pitchFamily="49" charset="-128"/>
                  <a:cs typeface="Times New Roman" pitchFamily="18" charset="0"/>
                </a:rPr>
                <a:t>Reports</a:t>
              </a:r>
            </a:p>
            <a:p>
              <a:r xmlns:a="http://schemas.openxmlformats.org/drawingml/2006/main">
                <a:rPr lang="en" altLang="ja-JP" sz="1200">
                  <a:latin typeface="Times New Roman" pitchFamily="18" charset="0"/>
                  <a:ea typeface="MS Mincho" pitchFamily="49" charset="-128"/>
                  <a:cs typeface="Latha" pitchFamily="34" charset="0"/>
                </a:rPr>
                <a:t>Dissertations</a:t>
              </a:r>
            </a:p>
            <a:p>
              <a:r xmlns:a="http://schemas.openxmlformats.org/drawingml/2006/main">
                <a:rPr lang="en" altLang="ja-JP" sz="1200">
                  <a:latin typeface="Times New Roman" pitchFamily="18" charset="0"/>
                  <a:ea typeface="MS Mincho" pitchFamily="49" charset="-128"/>
                  <a:cs typeface="Latha" pitchFamily="34" charset="0"/>
                </a:rPr>
                <a:t>Emails</a:t>
              </a:r>
            </a:p>
            <a:p>
              <a:r xmlns:a="http://schemas.openxmlformats.org/drawingml/2006/main">
                <a:rPr lang="en" altLang="ja-JP" sz="1200">
                  <a:latin typeface="Times New Roman" pitchFamily="18" charset="0"/>
                  <a:ea typeface="MS Mincho" pitchFamily="49" charset="-128"/>
                  <a:cs typeface="Latha" pitchFamily="34" charset="0"/>
                </a:rPr>
                <a:t>Conference proceedings</a:t>
              </a:r>
            </a:p>
            <a:p>
              <a:r xmlns:a="http://schemas.openxmlformats.org/drawingml/2006/main">
                <a:rPr lang="en" altLang="ja-JP" sz="1200">
                  <a:latin typeface="Times New Roman" pitchFamily="18" charset="0"/>
                  <a:ea typeface="MS Mincho" pitchFamily="49" charset="-128"/>
                  <a:cs typeface="Latha" pitchFamily="34" charset="0"/>
                </a:rPr>
                <a:t>Unpublished manuscripts</a:t>
              </a:r>
            </a:p>
            <a:p>
              <a:r xmlns:a="http://schemas.openxmlformats.org/drawingml/2006/main">
                <a:rPr lang="en" altLang="ja-JP" sz="1200">
                  <a:latin typeface="Times New Roman" pitchFamily="18" charset="0"/>
                  <a:ea typeface="MS Mincho" pitchFamily="49" charset="-128"/>
                  <a:cs typeface="Latha" pitchFamily="34" charset="0"/>
                </a:rPr>
                <a:t>Government publications</a:t>
              </a:r>
              <a:endParaRPr xmlns:a="http://schemas.openxmlformats.org/drawingml/2006/main" lang="en-US" sz="1200"/>
            </a:p>
          </p:txBody>
        </p:sp>
        <p:sp>
          <p:nvSpPr>
            <p:cNvPr id="8201" name="Line 10"/>
            <p:cNvSpPr>
              <a:spLocks noChangeShapeType="1"/>
            </p:cNvSpPr>
            <p:nvPr/>
          </p:nvSpPr>
          <p:spPr bwMode="auto">
            <a:xfrm flipH="1">
              <a:off x="3127" y="15701"/>
              <a:ext cx="5400" cy="0"/>
            </a:xfrm>
            <a:prstGeom prst="line">
              <a:avLst/>
            </a:prstGeom>
            <a:noFill/>
            <a:ln w="9525">
              <a:solidFill>
                <a:srgbClr val="000000"/>
              </a:solidFill>
              <a:round/>
              <a:headEnd/>
              <a:tailEnd type="triangle" w="med" len="med"/>
            </a:ln>
          </p:spPr>
          <p:txBody>
            <a:bodyPr/>
            <a:lstStyle/>
            <a:p>
              <a:endParaRPr lang="hr-HR"/>
            </a:p>
          </p:txBody>
        </p:sp>
        <p:sp>
          <p:nvSpPr>
            <p:cNvPr id="8202" name="Line 11"/>
            <p:cNvSpPr>
              <a:spLocks noChangeShapeType="1"/>
            </p:cNvSpPr>
            <p:nvPr/>
          </p:nvSpPr>
          <p:spPr bwMode="auto">
            <a:xfrm>
              <a:off x="3127" y="16318"/>
              <a:ext cx="5550" cy="0"/>
            </a:xfrm>
            <a:prstGeom prst="line">
              <a:avLst/>
            </a:prstGeom>
            <a:noFill/>
            <a:ln w="9525">
              <a:solidFill>
                <a:srgbClr val="000000"/>
              </a:solidFill>
              <a:round/>
              <a:headEnd/>
              <a:tailEnd type="triangle" w="med" len="med"/>
            </a:ln>
          </p:spPr>
          <p:txBody>
            <a:bodyPr/>
            <a:lstStyle/>
            <a:p>
              <a:endParaRPr lang="hr-HR"/>
            </a:p>
          </p:txBody>
        </p:sp>
        <p:sp>
          <p:nvSpPr>
            <p:cNvPr id="8203" name="Text Box 12"/>
            <p:cNvSpPr txBox="1">
              <a:spLocks noChangeArrowheads="1"/>
            </p:cNvSpPr>
            <p:nvPr/>
          </p:nvSpPr>
          <p:spPr bwMode="auto">
            <a:xfrm>
              <a:off x="4477" y="16009"/>
              <a:ext cx="3600" cy="309"/>
            </a:xfrm>
            <a:prstGeom prst="rect">
              <a:avLst/>
            </a:prstGeom>
            <a:solidFill>
              <a:srgbClr val="FFFFFF"/>
            </a:solidFill>
            <a:ln w="9525">
              <a:noFill/>
              <a:miter lim="800000"/>
              <a:headEnd/>
              <a:tailEnd/>
            </a:ln>
          </p:spPr>
          <p:txBody>
            <a:bodyPr/>
            <a:lstStyle/>
            <a:p>
              <a:r xmlns:a="http://schemas.openxmlformats.org/drawingml/2006/main">
                <a:rPr lang="en" altLang="ja-JP" sz="1000">
                  <a:latin typeface="Times New Roman" pitchFamily="18" charset="0"/>
                  <a:ea typeface="MS Mincho" pitchFamily="49" charset="-128"/>
                  <a:cs typeface="Latha" pitchFamily="34" charset="0"/>
                </a:rPr>
                <a:t>Longer time required for publication</a:t>
              </a:r>
              <a:endParaRPr xmlns:a="http://schemas.openxmlformats.org/drawingml/2006/main" lang="en-US">
                <a:ea typeface="MS Mincho" pitchFamily="49" charset="-128"/>
                <a:cs typeface="Latha"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7" name="Group 209"/>
          <p:cNvGraphicFramePr>
            <a:graphicFrameLocks noGrp="1"/>
          </p:cNvGraphicFramePr>
          <p:nvPr/>
        </p:nvGraphicFramePr>
        <p:xfrm>
          <a:off x="0" y="0"/>
          <a:ext cx="9144000" cy="6858003"/>
        </p:xfrm>
        <a:graphic>
          <a:graphicData uri="http://schemas.openxmlformats.org/drawingml/2006/table">
            <a:tbl>
              <a:tblPr/>
              <a:tblGrid>
                <a:gridCol w="865188"/>
                <a:gridCol w="906462"/>
                <a:gridCol w="1077913"/>
                <a:gridCol w="6294437"/>
              </a:tblGrid>
              <a:tr h="700088">
                <a:tc>
                  <a:txBody>
                    <a:body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Source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Publishing frequency</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Publication format</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Availability</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00088">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Cited academic journal</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Quarterly or semi-annually</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2">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Most commonly printed format but most are now available online.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2">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Most libraries have access to databases with cited journals. Those that are not locally available can be obtained through interlibrary exchange. Professional organizations may offer redemption rights to the databases in which journals are cited.</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00088">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Professional magazine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Weekly or monthly most often</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hr-HR"/>
                    </a:p>
                  </a:txBody>
                  <a:tcPr/>
                </a:tc>
                <a:tc vMerge="1">
                  <a:txBody>
                    <a:bodyPr/>
                    <a:lstStyle/>
                    <a:p>
                      <a:endParaRPr lang="hr-HR"/>
                    </a:p>
                  </a:txBody>
                  <a:tcPr/>
                </a:tc>
              </a:tr>
              <a:tr h="949325">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Books</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Once. Repeated and new editions possible.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Most often printed but more and more often they can be found in electronic form.</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Widely available. They can be obtained by purchasing online or by interlibrary exchange.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949325">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newspaper</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Daily or weekly most often.</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Quality newspapers can also be found online, a subscription is often required.</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Domestic printed materials are available in libraries.</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458913">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Conference proceedings</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Depending on the frequency of the conference, sometimes as parts of a journal.</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be published in book form but some conferences publish their proceedings online as well.</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is not uncommon for the collection not to be available in libraries, so interlibrary exchange is used.</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00088">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Reports</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Once.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Increasingly available online.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is not uncommon for reports not to be found in libraries, so interlibrary exchange is used.</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00088">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Dissertations</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Once.</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Most commonly printed form.</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 common case of interlibrary loan because there is one copy of the dissertation.</a:t>
                      </a:r>
                      <a:endParaRPr xmlns:a="http://schemas.openxmlformats.org/drawingml/2006/main" kumimoji="0" lang="hr-HR"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xmlns:a="http://schemas.openxmlformats.org/drawingml/2006/main" eaLnBrk="1" hangingPunct="1"/>
            <a:r xmlns:a="http://schemas.openxmlformats.org/drawingml/2006/main">
              <a:rPr lang="en" smtClean="0"/>
              <a:t>Careful planning of literature</a:t>
            </a:r>
            <a:endParaRPr xmlns:a="http://schemas.openxmlformats.org/drawingml/2006/main" lang="en-US" smtClean="0"/>
          </a:p>
        </p:txBody>
      </p:sp>
      <p:sp>
        <p:nvSpPr>
          <p:cNvPr id="10243" name="Rectangle 3"/>
          <p:cNvSpPr>
            <a:spLocks noGrp="1" noChangeArrowheads="1"/>
          </p:cNvSpPr>
          <p:nvPr>
            <p:ph idx="1"/>
          </p:nvPr>
        </p:nvSpPr>
        <p:spPr/>
        <p:txBody>
          <a:bodyPr/>
          <a:lstStyle/>
          <a:p>
            <a:pPr xmlns:a="http://schemas.openxmlformats.org/drawingml/2006/main" marL="609600" indent="-609600" algn="just" eaLnBrk="1" hangingPunct="1">
              <a:lnSpc>
                <a:spcPct val="80000"/>
              </a:lnSpc>
              <a:buFont typeface="Wingdings" pitchFamily="2" charset="2"/>
              <a:buAutoNum type="arabicPeriod"/>
            </a:pPr>
            <a:r xmlns:a="http://schemas.openxmlformats.org/drawingml/2006/main">
              <a:rPr lang="en" sz="2600" smtClean="0"/>
              <a:t>it is necessary to specify the search parameters</a:t>
            </a:r>
            <a:endParaRPr xmlns:a="http://schemas.openxmlformats.org/drawingml/2006/main" lang="en-US" sz="2600" smtClean="0"/>
          </a:p>
          <a:p>
            <a:pPr xmlns:a="http://schemas.openxmlformats.org/drawingml/2006/main" marL="609600" indent="-609600" eaLnBrk="1" hangingPunct="1">
              <a:lnSpc>
                <a:spcPct val="80000"/>
              </a:lnSpc>
              <a:buFont typeface="Wingdings" pitchFamily="2" charset="2"/>
              <a:buAutoNum type="arabicPeriod"/>
            </a:pPr>
            <a:r xmlns:a="http://schemas.openxmlformats.org/drawingml/2006/main">
              <a:rPr lang="en" sz="2600" smtClean="0"/>
              <a:t>you need to specify keywords or other search terms</a:t>
            </a:r>
            <a:endParaRPr xmlns:a="http://schemas.openxmlformats.org/drawingml/2006/main" lang="en-US" sz="2600" smtClean="0"/>
          </a:p>
          <a:p>
            <a:pPr xmlns:a="http://schemas.openxmlformats.org/drawingml/2006/main" marL="609600" indent="-609600" eaLnBrk="1" hangingPunct="1">
              <a:lnSpc>
                <a:spcPct val="80000"/>
              </a:lnSpc>
              <a:buFont typeface="Wingdings" pitchFamily="2" charset="2"/>
              <a:buAutoNum type="arabicPeriod"/>
            </a:pPr>
            <a:r xmlns:a="http://schemas.openxmlformats.org/drawingml/2006/main">
              <a:rPr lang="en" sz="2600" smtClean="0"/>
              <a:t>it is necessary to determine databases and search tools</a:t>
            </a:r>
            <a:endParaRPr xmlns:a="http://schemas.openxmlformats.org/drawingml/2006/main" lang="en-US" sz="2600" smtClean="0"/>
          </a:p>
          <a:p>
            <a:pPr xmlns:a="http://schemas.openxmlformats.org/drawingml/2006/main" marL="609600" indent="-609600" eaLnBrk="1" hangingPunct="1">
              <a:lnSpc>
                <a:spcPct val="80000"/>
              </a:lnSpc>
              <a:buFont typeface="Wingdings" pitchFamily="2" charset="2"/>
              <a:buAutoNum type="arabicPeriod"/>
            </a:pPr>
            <a:r xmlns:a="http://schemas.openxmlformats.org/drawingml/2006/main">
              <a:rPr lang="en" sz="2600" smtClean="0"/>
              <a:t>it is necessary to determine the criteria that we will use to select relevant and useful studies among all that we find</a:t>
            </a:r>
            <a:endParaRPr xmlns:a="http://schemas.openxmlformats.org/drawingml/2006/main" lang="en-US" sz="2600" smtClean="0"/>
          </a:p>
          <a:p>
            <a:pPr marL="609600" indent="-609600" eaLnBrk="1" hangingPunct="1">
              <a:lnSpc>
                <a:spcPct val="80000"/>
              </a:lnSpc>
              <a:buFont typeface="Wingdings" pitchFamily="2" charset="2"/>
              <a:buAutoNum type="arabicPeriod"/>
            </a:pPr>
            <a:endParaRPr lang="en-US" sz="26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533400"/>
            <a:ext cx="7315200" cy="1320800"/>
          </a:xfrm>
        </p:spPr>
        <p:txBody>
          <a:bodyPr/>
          <a:lstStyle/>
          <a:p>
            <a:pPr xmlns:a="http://schemas.openxmlformats.org/drawingml/2006/main" eaLnBrk="1" hangingPunct="1"/>
            <a:r xmlns:a="http://schemas.openxmlformats.org/drawingml/2006/main">
              <a:rPr lang="en" smtClean="0"/>
              <a:t>Advanced Search Tags</a:t>
            </a:r>
            <a:endParaRPr xmlns:a="http://schemas.openxmlformats.org/drawingml/2006/main" lang="en-US" smtClean="0"/>
          </a:p>
        </p:txBody>
      </p:sp>
      <p:graphicFrame>
        <p:nvGraphicFramePr>
          <p:cNvPr id="14495" name="Group 159"/>
          <p:cNvGraphicFramePr>
            <a:graphicFrameLocks noGrp="1"/>
          </p:cNvGraphicFramePr>
          <p:nvPr/>
        </p:nvGraphicFramePr>
        <p:xfrm>
          <a:off x="38100" y="1885950"/>
          <a:ext cx="9105900" cy="5090176"/>
        </p:xfrm>
        <a:graphic>
          <a:graphicData uri="http://schemas.openxmlformats.org/drawingml/2006/table">
            <a:tbl>
              <a:tblPr/>
              <a:tblGrid>
                <a:gridCol w="2276475">
                  <a:extLst>
                    <a:ext uri="{9D8B030D-6E8A-4147-A177-3AD203B41FA5}"/>
                  </a:extLst>
                </a:gridCol>
                <a:gridCol w="2276475">
                  <a:extLst>
                    <a:ext uri="{9D8B030D-6E8A-4147-A177-3AD203B41FA5}"/>
                  </a:extLst>
                </a:gridCol>
                <a:gridCol w="2276475">
                  <a:extLst>
                    <a:ext uri="{9D8B030D-6E8A-4147-A177-3AD203B41FA5}"/>
                  </a:extLst>
                </a:gridCol>
                <a:gridCol w="2276475">
                  <a:extLst>
                    <a:ext uri="{9D8B030D-6E8A-4147-A177-3AD203B41FA5}"/>
                  </a:extLst>
                </a:gridCol>
              </a:tblGrid>
              <a:tr h="255573">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1"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Operator</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1" i="0" u="none" strike="noStrike" cap="none" normalizeH="0" baseline="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Purpose</a:t>
                      </a:r>
                      <a:endParaRPr xmlns:a="http://schemas.openxmlformats.org/drawingml/2006/main" kumimoji="0" lang="hr-HR" altLang="sr-Latn-RS" sz="1100" b="0" i="0" u="none" strike="noStrike" cap="none" normalizeH="0" baseline="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1" i="0" u="none" strike="noStrike" cap="none" normalizeH="0" baseline="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Example</a:t>
                      </a:r>
                      <a:endParaRPr xmlns:a="http://schemas.openxmlformats.org/drawingml/2006/main" kumimoji="0" lang="hr-HR" altLang="sr-Latn-RS" sz="1100" b="0" i="0" u="none" strike="noStrike" cap="none" normalizeH="0" baseline="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ctr"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1" i="0" u="none" strike="noStrike" cap="none" normalizeH="0" baseline="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The result</a:t>
                      </a:r>
                      <a:endParaRPr xmlns:a="http://schemas.openxmlformats.org/drawingml/2006/main" kumimoji="0" lang="hr-HR" altLang="sr-Latn-RS" sz="1100" b="0" i="0" u="none" strike="noStrike" cap="none" normalizeH="0" baseline="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580847">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AND</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Narrows search</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Unemployment AND Croatia</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Articles about unemployment and Croatia at the same time will be presented</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418210">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OR</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Extends search</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Unemployment CoR Labor Market CoR Croatia</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All articles that include any of these three words will be displayed</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580847">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NOT</a:t>
                      </a:r>
                      <a:endParaRPr xmlns:a="http://schemas.openxmlformats.org/drawingml/2006/main" kumimoji="0" lang="hr-HR" altLang="sr-Latn-RS" sz="1100" b="0" i="0" u="none" strike="noStrike" cap="none" normalizeH="0" baseline="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Excludes search terms</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Unemployment NOT Poverty</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Selection of articles on those that wrote about unemployment but not about poverty</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743484">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Uses the word base to search for other possibilities</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Unemployed*</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All articles that include words starting with "unemployed" will be displayed, eg unemployment, unemployed, unemployment rate, „</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1068758">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It takes into account the different spelling of words</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The word "work" in English can be written </a:t>
                      </a:r>
                      <a:r xmlns:a="http://schemas.openxmlformats.org/drawingml/2006/main">
                        <a:rPr kumimoji="0" lang="en" altLang="sr-Latn-RS" sz="1100" b="0" i="0" u="none" strike="noStrike" cap="none" normalizeH="0" baseline="0" dirty="0" err="1"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labor </a:t>
                      </a: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and </a:t>
                      </a:r>
                      <a:r xmlns:a="http://schemas.openxmlformats.org/drawingml/2006/main">
                        <a:rPr kumimoji="0" lang="en" altLang="sr-Latn-RS" sz="1100" b="0" i="0" u="none" strike="noStrike" cap="none" normalizeH="0" baseline="0" dirty="0" err="1"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labor </a:t>
                      </a: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depending on the language area - American or English. So we could type in the LABO? R search engine while searching</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Articles containing the word LABOR but also LABOR will be displayed</a:t>
                      </a:r>
                      <a:endParaRPr xmlns:a="http://schemas.openxmlformats.org/drawingml/2006/main" kumimoji="0" lang="hr-HR"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extLst>
              </a:tr>
              <a:tr h="580847">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The results will refer exactly to the words in quotes</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"Unemployment in Croatia"</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The results that have "unemployment in Croatia" in the title or text will be presented</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43484">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Isolation of a particular group of words</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(Unemployment OR Labor market) AND Croatia</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xmlns:a="http://schemas.openxmlformats.org/drawingml/2006/main" marL="0" marR="0" lvl="0" indent="0" algn="l" defTabSz="914400" rtl="0" eaLnBrk="1" fontAlgn="base" latinLnBrk="0" hangingPunct="1">
                        <a:lnSpc>
                          <a:spcPct val="100000"/>
                        </a:lnSpc>
                        <a:spcBef>
                          <a:spcPct val="0"/>
                        </a:spcBef>
                        <a:spcAft>
                          <a:spcPct val="0"/>
                        </a:spcAft>
                        <a:buClrTx/>
                        <a:buSzTx/>
                        <a:buFontTx/>
                        <a:buNone/>
                        <a:tabLst/>
                      </a:pPr>
                      <a:r xmlns:a="http://schemas.openxmlformats.org/drawingml/2006/main">
                        <a:rPr kumimoji="0" lang="en" altLang="sr-Latn-RS" sz="1100" b="0" i="0" u="none" strike="noStrike" cap="none" normalizeH="0" baseline="0" dirty="0" smtClean="0">
                          <a:ln>
                            <a:noFill/>
                          </a:ln>
                          <a:solidFill>
                            <a:schemeClr val="tx1"/>
                          </a:solidFill>
                          <a:effectLst/>
                          <a:latin typeface="Arial" panose="020B0604020202020204" pitchFamily="34" charset="0"/>
                          <a:ea typeface="MS Mincho" panose="02020609040205080304" pitchFamily="49" charset="-128"/>
                          <a:cs typeface="Times New Roman" panose="02020603050405020304" pitchFamily="18" charset="0"/>
                        </a:rPr>
                        <a:t>The results of Croatia and unemployment and the labor market, or one of these two terms, will be presented</a:t>
                      </a: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1314" name="TextBox 2"/>
          <p:cNvSpPr txBox="1">
            <a:spLocks noChangeArrowheads="1"/>
          </p:cNvSpPr>
          <p:nvPr/>
        </p:nvSpPr>
        <p:spPr bwMode="auto">
          <a:xfrm>
            <a:off x="533400" y="1208088"/>
            <a:ext cx="6348413" cy="646112"/>
          </a:xfrm>
          <a:prstGeom prst="rect">
            <a:avLst/>
          </a:prstGeom>
          <a:noFill/>
          <a:ln w="9525">
            <a:noFill/>
            <a:miter lim="800000"/>
            <a:headEnd/>
            <a:tailEnd/>
          </a:ln>
        </p:spPr>
        <p:txBody>
          <a:bodyPr>
            <a:spAutoFit/>
          </a:bodyPr>
          <a:lstStyle/>
          <a:p>
            <a:r xmlns:a="http://schemas.openxmlformats.org/drawingml/2006/main">
              <a:rPr lang="en" altLang="en-US"/>
              <a:t>Example: We are writing a seminar paper on unemployment in the labor market in Croatia</a:t>
            </a:r>
            <a:endParaRPr xmlns:a="http://schemas.openxmlformats.org/drawingml/2006/main"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500063" y="731838"/>
            <a:ext cx="8229600" cy="1139825"/>
          </a:xfrm>
          <a:prstGeom prst="rect">
            <a:avLst/>
          </a:prstGeom>
          <a:noFill/>
          <a:ln w="9525">
            <a:noFill/>
            <a:round/>
            <a:headEnd/>
            <a:tailEnd/>
          </a:ln>
        </p:spPr>
        <p:txBody>
          <a:bodyPr/>
          <a:lstStyle/>
          <a:p>
            <a:pPr xmlns:a="http://schemas.openxmlformats.org/drawingml/2006/main"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xmlns:a="http://schemas.openxmlformats.org/drawingml/2006/main">
              <a:rPr lang="en" sz="4200">
                <a:solidFill>
                  <a:srgbClr val="003399"/>
                </a:solidFill>
                <a:latin typeface="Garamond" pitchFamily="18" charset="0"/>
                <a:ea typeface="Droid Sans Fallback" charset="0"/>
                <a:cs typeface="Droid Sans Fallback" charset="0"/>
              </a:rPr>
              <a:t>COLLECTION OF LITERATURE</a:t>
            </a:r>
          </a:p>
        </p:txBody>
      </p:sp>
      <p:sp>
        <p:nvSpPr>
          <p:cNvPr id="12291" name="Text Box 2"/>
          <p:cNvSpPr txBox="1">
            <a:spLocks noChangeArrowheads="1"/>
          </p:cNvSpPr>
          <p:nvPr/>
        </p:nvSpPr>
        <p:spPr bwMode="auto">
          <a:xfrm>
            <a:off x="304800" y="1905000"/>
            <a:ext cx="8458200" cy="4530725"/>
          </a:xfrm>
          <a:prstGeom prst="rect">
            <a:avLst/>
          </a:prstGeom>
          <a:noFill/>
          <a:ln w="9525">
            <a:noFill/>
            <a:round/>
            <a:headEnd/>
            <a:tailEnd/>
          </a:ln>
        </p:spPr>
        <p:txBody>
          <a:bodyPr/>
          <a:lstStyle/>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Literature search strategies</a:t>
            </a:r>
          </a:p>
          <a:p>
            <a:pPr xmlns:a="http://schemas.openxmlformats.org/drawingml/2006/main" marL="668338" lvl="1" indent="-325438" eaLnBrk="1" hangingPunct="1">
              <a:lnSpc>
                <a:spcPct val="8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200">
                <a:solidFill>
                  <a:srgbClr val="000000"/>
                </a:solidFill>
                <a:ea typeface="Droid Sans Fallback" charset="0"/>
                <a:cs typeface="Droid Sans Fallback" charset="0"/>
              </a:rPr>
              <a:t>keywords</a:t>
            </a:r>
          </a:p>
          <a:p>
            <a:pPr marL="668338" lvl="1" indent="-325438" eaLnBrk="1" hangingPunct="1">
              <a:lnSpc>
                <a:spcPct val="80000"/>
              </a:lnSpc>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2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Information literacy</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Library literacy</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Computer literacy</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Digital literacy</a:t>
            </a: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Media literacy</a:t>
            </a:r>
          </a:p>
          <a:p>
            <a:pPr marL="341313" indent="-341313" eaLnBrk="1" hangingPunct="1">
              <a:lnSpc>
                <a:spcPct val="80000"/>
              </a:lnSpc>
              <a:spcBef>
                <a:spcPts val="650"/>
              </a:spcBef>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500063" y="731838"/>
            <a:ext cx="8229600" cy="1139825"/>
          </a:xfrm>
          <a:prstGeom prst="rect">
            <a:avLst/>
          </a:prstGeom>
          <a:noFill/>
          <a:ln w="9525">
            <a:noFill/>
            <a:round/>
            <a:headEnd/>
            <a:tailEnd/>
          </a:ln>
        </p:spPr>
        <p:txBody>
          <a:bodyPr/>
          <a:lstStyle/>
          <a:p>
            <a:pPr xmlns:a="http://schemas.openxmlformats.org/drawingml/2006/main"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xmlns:a="http://schemas.openxmlformats.org/drawingml/2006/main">
              <a:rPr lang="en" sz="4200">
                <a:solidFill>
                  <a:srgbClr val="003399"/>
                </a:solidFill>
                <a:latin typeface="Garamond" pitchFamily="18" charset="0"/>
                <a:ea typeface="Droid Sans Fallback" charset="0"/>
                <a:cs typeface="Droid Sans Fallback" charset="0"/>
              </a:rPr>
              <a:t>COLLECTION OF LITERATURE</a:t>
            </a:r>
          </a:p>
        </p:txBody>
      </p:sp>
      <p:sp>
        <p:nvSpPr>
          <p:cNvPr id="13315" name="Text Box 2"/>
          <p:cNvSpPr txBox="1">
            <a:spLocks noChangeArrowheads="1"/>
          </p:cNvSpPr>
          <p:nvPr/>
        </p:nvSpPr>
        <p:spPr bwMode="auto">
          <a:xfrm>
            <a:off x="304800" y="1905000"/>
            <a:ext cx="8458200" cy="4530725"/>
          </a:xfrm>
          <a:prstGeom prst="rect">
            <a:avLst/>
          </a:prstGeom>
          <a:noFill/>
          <a:ln w="9525">
            <a:noFill/>
            <a:round/>
            <a:headEnd/>
            <a:tailEnd/>
          </a:ln>
        </p:spPr>
        <p:txBody>
          <a:bodyPr/>
          <a:lstStyle/>
          <a:p>
            <a:pPr marL="668338" lvl="1" indent="-325438" eaLnBrk="1" hangingPunct="1">
              <a:lnSpc>
                <a:spcPct val="80000"/>
              </a:lnSpc>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2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Domestic entrances (mostly 'open access')</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Hrčak, </a:t>
            </a:r>
            <a:r xmlns:a="http://schemas.openxmlformats.org/drawingml/2006/main" xmlns:r="http://schemas.openxmlformats.org/officeDocument/2006/relationships">
              <a:rPr lang="en" sz="2000">
                <a:solidFill>
                  <a:srgbClr val="000000"/>
                </a:solidFill>
                <a:ea typeface="Droid Sans Fallback" charset="0"/>
                <a:cs typeface="Droid Sans Fallback" charset="0"/>
                <a:hlinkClick r:id="rId3"/>
              </a:rPr>
              <a:t>https://hrcak.srce.hr/</a:t>
            </a:r>
            <a:r xmlns:a="http://schemas.openxmlformats.org/drawingml/2006/main">
              <a:rPr lang="en" sz="20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Croatian Scientific Bibliography, </a:t>
            </a:r>
            <a:r xmlns:a="http://schemas.openxmlformats.org/drawingml/2006/main" xmlns:r="http://schemas.openxmlformats.org/officeDocument/2006/relationships">
              <a:rPr lang="en" sz="2000">
                <a:solidFill>
                  <a:srgbClr val="000000"/>
                </a:solidFill>
                <a:ea typeface="Droid Sans Fallback" charset="0"/>
                <a:cs typeface="Droid Sans Fallback" charset="0"/>
                <a:hlinkClick r:id="rId4"/>
              </a:rPr>
              <a:t>http://bib.irb.hr/</a:t>
            </a:r>
            <a:r xmlns:a="http://schemas.openxmlformats.org/drawingml/2006/main">
              <a:rPr lang="en" sz="20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Dabar, </a:t>
            </a:r>
            <a:r xmlns:a="http://schemas.openxmlformats.org/drawingml/2006/main" xmlns:r="http://schemas.openxmlformats.org/officeDocument/2006/relationships">
              <a:rPr lang="en" sz="2000">
                <a:solidFill>
                  <a:srgbClr val="000000"/>
                </a:solidFill>
                <a:ea typeface="Droid Sans Fallback" charset="0"/>
                <a:cs typeface="Droid Sans Fallback" charset="0"/>
                <a:hlinkClick r:id="rId5"/>
              </a:rPr>
              <a:t>https://dabar.srce.hr/</a:t>
            </a:r>
            <a:r xmlns:a="http://schemas.openxmlformats.org/drawingml/2006/main">
              <a:rPr lang="en" sz="20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PERO, </a:t>
            </a:r>
            <a:r xmlns:a="http://schemas.openxmlformats.org/drawingml/2006/main" xmlns:r="http://schemas.openxmlformats.org/officeDocument/2006/relationships">
              <a:rPr lang="en" sz="2000">
                <a:solidFill>
                  <a:srgbClr val="000000"/>
                </a:solidFill>
                <a:ea typeface="Droid Sans Fallback" charset="0"/>
                <a:cs typeface="Droid Sans Fallback" charset="0"/>
                <a:hlinkClick r:id="rId6"/>
              </a:rPr>
              <a:t>http://lib.irb.hr/utility/pero/</a:t>
            </a:r>
            <a:r xmlns:a="http://schemas.openxmlformats.org/drawingml/2006/main">
              <a:rPr lang="en" sz="20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university libraries, </a:t>
            </a:r>
            <a:r xmlns:a="http://schemas.openxmlformats.org/drawingml/2006/main" xmlns:r="http://schemas.openxmlformats.org/officeDocument/2006/relationships">
              <a:rPr lang="en" sz="2000">
                <a:solidFill>
                  <a:srgbClr val="000000"/>
                </a:solidFill>
                <a:ea typeface="Droid Sans Fallback" charset="0"/>
                <a:cs typeface="Droid Sans Fallback" charset="0"/>
                <a:hlinkClick r:id="rId7"/>
              </a:rPr>
              <a:t>https://skpu.unipu.hr/pretrazivanje/gradje</a:t>
            </a:r>
            <a:r xmlns:a="http://schemas.openxmlformats.org/drawingml/2006/main">
              <a:rPr lang="en" sz="2000">
                <a:solidFill>
                  <a:srgbClr val="000000"/>
                </a:solidFill>
                <a:ea typeface="Droid Sans Fallback" charset="0"/>
                <a:cs typeface="Droid Sans Fallback" charset="0"/>
              </a:rPr>
              <a:t> </a:t>
            </a:r>
          </a:p>
          <a:p>
            <a:pPr xmlns:a="http://schemas.openxmlformats.org/drawingml/2006/main" marL="668338" lvl="1" indent="-325438"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000">
                <a:solidFill>
                  <a:srgbClr val="000000"/>
                </a:solidFill>
                <a:ea typeface="Droid Sans Fallback" charset="0"/>
                <a:cs typeface="Droid Sans Fallback" charset="0"/>
              </a:rPr>
              <a:t>faculty libraries eg </a:t>
            </a:r>
            <a:r xmlns:a="http://schemas.openxmlformats.org/drawingml/2006/main" xmlns:r="http://schemas.openxmlformats.org/officeDocument/2006/relationships">
              <a:rPr lang="en" sz="2000">
                <a:solidFill>
                  <a:srgbClr val="000000"/>
                </a:solidFill>
                <a:latin typeface="Trebuchet MS" pitchFamily="34" charset="0"/>
                <a:ea typeface="Droid Sans Fallback" charset="0"/>
                <a:cs typeface="Droid Sans Fallback" charset="0"/>
                <a:hlinkClick r:id="rId8"/>
              </a:rPr>
              <a:t>https://fet.unipu.hr/fet/knjiznica</a:t>
            </a:r>
            <a:r xmlns:a="http://schemas.openxmlformats.org/drawingml/2006/main">
              <a:rPr lang="en" sz="2000">
                <a:solidFill>
                  <a:srgbClr val="000000"/>
                </a:solidFill>
                <a:latin typeface="Trebuchet MS" pitchFamily="34" charset="0"/>
                <a:ea typeface="Droid Sans Fallback" charset="0"/>
                <a:cs typeface="Droid Sans Fallback" charset="0"/>
              </a:rPr>
              <a:t> </a:t>
            </a:r>
          </a:p>
          <a:p>
            <a:pPr marL="668338" lvl="1" indent="-325438" eaLnBrk="1" hangingPunct="1">
              <a:lnSpc>
                <a:spcPct val="80000"/>
              </a:lnSpc>
              <a:spcBef>
                <a:spcPts val="650"/>
              </a:spcBef>
              <a:buClr>
                <a:srgbClr val="009999"/>
              </a:buClr>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000">
              <a:solidFill>
                <a:srgbClr val="000000"/>
              </a:solidFill>
              <a:ea typeface="Droid Sans Fallback" charset="0"/>
              <a:cs typeface="Droid Sans Fallback" charset="0"/>
            </a:endParaRPr>
          </a:p>
          <a:p>
            <a:pPr xmlns:a="http://schemas.openxmlformats.org/drawingml/2006/main" marL="341313" indent="-341313" eaLnBrk="1" hangingPunct="1">
              <a:lnSpc>
                <a:spcPct val="8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xmlns:a="http://schemas.openxmlformats.org/drawingml/2006/main">
              <a:rPr lang="en" sz="2600">
                <a:solidFill>
                  <a:srgbClr val="000000"/>
                </a:solidFill>
                <a:ea typeface="Droid Sans Fallback" charset="0"/>
                <a:cs typeface="Droid Sans Fallback" charset="0"/>
              </a:rPr>
              <a:t>How else to get publications?</a:t>
            </a:r>
          </a:p>
          <a:p>
            <a:pPr marL="341313" indent="-341313" eaLnBrk="1" hangingPunct="1">
              <a:lnSpc>
                <a:spcPct val="80000"/>
              </a:lnSpc>
              <a:spcBef>
                <a:spcPts val="650"/>
              </a:spcBef>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a:solidFill>
                <a:srgbClr val="000000"/>
              </a:solidFill>
              <a:ea typeface="Droid Sans Fallback" charset="0"/>
              <a:cs typeface="Droid Sans Fallback"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223</TotalTime>
  <Words>1815</Words>
  <Application>Microsoft Office PowerPoint</Application>
  <PresentationFormat>On-screen Show (4:3)</PresentationFormat>
  <Paragraphs>323</Paragraphs>
  <Slides>25</Slides>
  <Notes>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Arial</vt:lpstr>
      <vt:lpstr>Trebuchet MS</vt:lpstr>
      <vt:lpstr>Wingdings 3</vt:lpstr>
      <vt:lpstr>Calibri</vt:lpstr>
      <vt:lpstr>メイリオ</vt:lpstr>
      <vt:lpstr>MS PGothic</vt:lpstr>
      <vt:lpstr>Times New Roman</vt:lpstr>
      <vt:lpstr>MS Mincho</vt:lpstr>
      <vt:lpstr>Latha</vt:lpstr>
      <vt:lpstr>Wingdings</vt:lpstr>
      <vt:lpstr>Garamond</vt:lpstr>
      <vt:lpstr>Droid Sans Fallback</vt:lpstr>
      <vt:lpstr>Facet</vt:lpstr>
      <vt:lpstr>PRETRAŽIVANJE I ANALIZA LITERATURE S RAZUMIJEVANJEM I KRITIČKIM OSVRTOM</vt:lpstr>
      <vt:lpstr>PRETRAŽIVANJE I ANALIZA LITERATURE S RAZUMIJEVANJEM I KRITIČKIM OSVRTOM (1)</vt:lpstr>
      <vt:lpstr>PRETRAŽIVANJE I ANALIZA LITERATURE S RAZUMIJEVANJEM I KRITIČKIM OSVRTOM (2)</vt:lpstr>
      <vt:lpstr>PRETRAŽIVANJE I ANALIZA LITERATURE S RAZUMIJEVANJEM I KRITIČKIM OSVRTOM (3)</vt:lpstr>
      <vt:lpstr>Slide 5</vt:lpstr>
      <vt:lpstr>Pomno planiranje literature</vt:lpstr>
      <vt:lpstr>Oznake za napredno pretraživanje</vt:lpstr>
      <vt:lpstr>Slide 8</vt:lpstr>
      <vt:lpstr>Slide 9</vt:lpstr>
      <vt:lpstr>Slide 10</vt:lpstr>
      <vt:lpstr>Slide 11</vt:lpstr>
      <vt:lpstr>Sistematizacija literature</vt:lpstr>
      <vt:lpstr>Citiranje literature</vt:lpstr>
      <vt:lpstr>KRITIČKA PROCJENA LITERATURE</vt:lpstr>
      <vt:lpstr>SAVJETI</vt:lpstr>
      <vt:lpstr>Zadatak </vt:lpstr>
      <vt:lpstr>PODACI</vt:lpstr>
      <vt:lpstr>Vrste podataka</vt:lpstr>
      <vt:lpstr>Sekundarni podaci</vt:lpstr>
      <vt:lpstr>Slide 20</vt:lpstr>
      <vt:lpstr>Ciljevi korištenja sekundarnih podataka</vt:lpstr>
      <vt:lpstr>Vrste sekundarnih podataka</vt:lpstr>
      <vt:lpstr>Gdje možemo pronaći sekundarne podatke?</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Sanja</dc:creator>
  <cp:lastModifiedBy>tomic</cp:lastModifiedBy>
  <cp:revision>30</cp:revision>
  <cp:lastPrinted>1601-01-01T00:00:00Z</cp:lastPrinted>
  <dcterms:created xsi:type="dcterms:W3CDTF">1601-01-01T00:00:00Z</dcterms:created>
  <dcterms:modified xsi:type="dcterms:W3CDTF">2022-04-09T17:59:06Z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