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64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85C82DE-C009-4904-A6F0-FDC03497A300}" type="doc">
      <dgm:prSet loTypeId="urn:microsoft.com/office/officeart/2005/8/layout/vProcess5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61236FE-281F-4048-AFE2-1BC1363B25A6}">
      <dgm:prSet/>
      <dgm:spPr/>
      <dgm:t>
        <a:bodyPr/>
        <a:lstStyle/>
        <a:p>
          <a:r>
            <a:rPr lang="hr-HR" dirty="0"/>
            <a:t>Pitanje svijest krize kod suvremenika??? Polovica 3. st.</a:t>
          </a:r>
          <a:endParaRPr lang="en-US" dirty="0"/>
        </a:p>
      </dgm:t>
    </dgm:pt>
    <dgm:pt modelId="{736EDA16-2C92-4F7D-84E0-26F414C6A10B}" type="parTrans" cxnId="{29034D03-946F-4608-9FBA-214B9538BB3D}">
      <dgm:prSet/>
      <dgm:spPr/>
      <dgm:t>
        <a:bodyPr/>
        <a:lstStyle/>
        <a:p>
          <a:endParaRPr lang="en-US"/>
        </a:p>
      </dgm:t>
    </dgm:pt>
    <dgm:pt modelId="{7CE29CDB-3D87-45B2-8A5A-D267B10B3CDD}" type="sibTrans" cxnId="{29034D03-946F-4608-9FBA-214B9538BB3D}">
      <dgm:prSet/>
      <dgm:spPr/>
      <dgm:t>
        <a:bodyPr/>
        <a:lstStyle/>
        <a:p>
          <a:endParaRPr lang="en-US"/>
        </a:p>
      </dgm:t>
    </dgm:pt>
    <dgm:pt modelId="{6B99B639-97A0-4F78-BE96-2F42BC4D1136}">
      <dgm:prSet/>
      <dgm:spPr/>
      <dgm:t>
        <a:bodyPr/>
        <a:lstStyle/>
        <a:p>
          <a:r>
            <a:rPr lang="hr-HR" dirty="0"/>
            <a:t>Sv. </a:t>
          </a:r>
          <a:r>
            <a:rPr lang="hr-HR" dirty="0" err="1"/>
            <a:t>Ciprijan</a:t>
          </a:r>
          <a:r>
            <a:rPr lang="hr-HR" dirty="0"/>
            <a:t> u Kartagi; Dionizije u Aleksandriji: „sve nestaje: poštenje među sucima, povjerenje među prijateljima, vještina u umjetnostima, dostojanstvo u običajima”</a:t>
          </a:r>
          <a:endParaRPr lang="en-US" dirty="0"/>
        </a:p>
      </dgm:t>
    </dgm:pt>
    <dgm:pt modelId="{F6423D09-8F2C-410B-8131-4AFA848B6DFC}" type="parTrans" cxnId="{E0D5F984-8300-4639-989E-9C1137C06047}">
      <dgm:prSet/>
      <dgm:spPr/>
      <dgm:t>
        <a:bodyPr/>
        <a:lstStyle/>
        <a:p>
          <a:endParaRPr lang="en-US"/>
        </a:p>
      </dgm:t>
    </dgm:pt>
    <dgm:pt modelId="{09ABC496-3F0D-4785-B27C-59AB00B54A27}" type="sibTrans" cxnId="{E0D5F984-8300-4639-989E-9C1137C06047}">
      <dgm:prSet/>
      <dgm:spPr/>
      <dgm:t>
        <a:bodyPr/>
        <a:lstStyle/>
        <a:p>
          <a:endParaRPr lang="en-US"/>
        </a:p>
      </dgm:t>
    </dgm:pt>
    <dgm:pt modelId="{78E66865-0D0A-429F-9C21-9DF35F58CA62}" type="pres">
      <dgm:prSet presAssocID="{E85C82DE-C009-4904-A6F0-FDC03497A300}" presName="outerComposite" presStyleCnt="0">
        <dgm:presLayoutVars>
          <dgm:chMax val="5"/>
          <dgm:dir/>
          <dgm:resizeHandles val="exact"/>
        </dgm:presLayoutVars>
      </dgm:prSet>
      <dgm:spPr/>
    </dgm:pt>
    <dgm:pt modelId="{61F7A58E-8BE3-4B9B-8400-A5BB802AE681}" type="pres">
      <dgm:prSet presAssocID="{E85C82DE-C009-4904-A6F0-FDC03497A300}" presName="dummyMaxCanvas" presStyleCnt="0">
        <dgm:presLayoutVars/>
      </dgm:prSet>
      <dgm:spPr/>
    </dgm:pt>
    <dgm:pt modelId="{6BDEE30D-BF09-41C0-B5EB-AE8AF924AFAF}" type="pres">
      <dgm:prSet presAssocID="{E85C82DE-C009-4904-A6F0-FDC03497A300}" presName="TwoNodes_1" presStyleLbl="node1" presStyleIdx="0" presStyleCnt="2">
        <dgm:presLayoutVars>
          <dgm:bulletEnabled val="1"/>
        </dgm:presLayoutVars>
      </dgm:prSet>
      <dgm:spPr/>
    </dgm:pt>
    <dgm:pt modelId="{F469F0D7-D1B1-4914-912B-39D9227BCF31}" type="pres">
      <dgm:prSet presAssocID="{E85C82DE-C009-4904-A6F0-FDC03497A300}" presName="TwoNodes_2" presStyleLbl="node1" presStyleIdx="1" presStyleCnt="2">
        <dgm:presLayoutVars>
          <dgm:bulletEnabled val="1"/>
        </dgm:presLayoutVars>
      </dgm:prSet>
      <dgm:spPr/>
    </dgm:pt>
    <dgm:pt modelId="{D08C8F15-5954-4A7D-A9E0-A6C54EAE0ED2}" type="pres">
      <dgm:prSet presAssocID="{E85C82DE-C009-4904-A6F0-FDC03497A300}" presName="TwoConn_1-2" presStyleLbl="fgAccFollowNode1" presStyleIdx="0" presStyleCnt="1">
        <dgm:presLayoutVars>
          <dgm:bulletEnabled val="1"/>
        </dgm:presLayoutVars>
      </dgm:prSet>
      <dgm:spPr/>
    </dgm:pt>
    <dgm:pt modelId="{519E5BF2-913E-4F0C-A162-D162B476A1EC}" type="pres">
      <dgm:prSet presAssocID="{E85C82DE-C009-4904-A6F0-FDC03497A300}" presName="TwoNodes_1_text" presStyleLbl="node1" presStyleIdx="1" presStyleCnt="2">
        <dgm:presLayoutVars>
          <dgm:bulletEnabled val="1"/>
        </dgm:presLayoutVars>
      </dgm:prSet>
      <dgm:spPr/>
    </dgm:pt>
    <dgm:pt modelId="{0B888387-F54B-4477-9370-17F28D09EBBE}" type="pres">
      <dgm:prSet presAssocID="{E85C82DE-C009-4904-A6F0-FDC03497A300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29034D03-946F-4608-9FBA-214B9538BB3D}" srcId="{E85C82DE-C009-4904-A6F0-FDC03497A300}" destId="{A61236FE-281F-4048-AFE2-1BC1363B25A6}" srcOrd="0" destOrd="0" parTransId="{736EDA16-2C92-4F7D-84E0-26F414C6A10B}" sibTransId="{7CE29CDB-3D87-45B2-8A5A-D267B10B3CDD}"/>
    <dgm:cxn modelId="{67EF0766-0770-41FD-A6A1-462872ECFD52}" type="presOf" srcId="{A61236FE-281F-4048-AFE2-1BC1363B25A6}" destId="{6BDEE30D-BF09-41C0-B5EB-AE8AF924AFAF}" srcOrd="0" destOrd="0" presId="urn:microsoft.com/office/officeart/2005/8/layout/vProcess5"/>
    <dgm:cxn modelId="{4D915B46-EB28-44AC-BF40-165C256809DF}" type="presOf" srcId="{E85C82DE-C009-4904-A6F0-FDC03497A300}" destId="{78E66865-0D0A-429F-9C21-9DF35F58CA62}" srcOrd="0" destOrd="0" presId="urn:microsoft.com/office/officeart/2005/8/layout/vProcess5"/>
    <dgm:cxn modelId="{E0D5F984-8300-4639-989E-9C1137C06047}" srcId="{E85C82DE-C009-4904-A6F0-FDC03497A300}" destId="{6B99B639-97A0-4F78-BE96-2F42BC4D1136}" srcOrd="1" destOrd="0" parTransId="{F6423D09-8F2C-410B-8131-4AFA848B6DFC}" sibTransId="{09ABC496-3F0D-4785-B27C-59AB00B54A27}"/>
    <dgm:cxn modelId="{AF4826A4-9F17-42E4-99D6-26E1DCA00B01}" type="presOf" srcId="{6B99B639-97A0-4F78-BE96-2F42BC4D1136}" destId="{F469F0D7-D1B1-4914-912B-39D9227BCF31}" srcOrd="0" destOrd="0" presId="urn:microsoft.com/office/officeart/2005/8/layout/vProcess5"/>
    <dgm:cxn modelId="{CAB1E8A6-83DB-49E3-B6AE-C4552122732C}" type="presOf" srcId="{A61236FE-281F-4048-AFE2-1BC1363B25A6}" destId="{519E5BF2-913E-4F0C-A162-D162B476A1EC}" srcOrd="1" destOrd="0" presId="urn:microsoft.com/office/officeart/2005/8/layout/vProcess5"/>
    <dgm:cxn modelId="{79EECFBC-9F32-43B7-9AE9-61B8A3E94781}" type="presOf" srcId="{6B99B639-97A0-4F78-BE96-2F42BC4D1136}" destId="{0B888387-F54B-4477-9370-17F28D09EBBE}" srcOrd="1" destOrd="0" presId="urn:microsoft.com/office/officeart/2005/8/layout/vProcess5"/>
    <dgm:cxn modelId="{2011F1DF-C85E-4408-ABFD-2E7BD2D09E54}" type="presOf" srcId="{7CE29CDB-3D87-45B2-8A5A-D267B10B3CDD}" destId="{D08C8F15-5954-4A7D-A9E0-A6C54EAE0ED2}" srcOrd="0" destOrd="0" presId="urn:microsoft.com/office/officeart/2005/8/layout/vProcess5"/>
    <dgm:cxn modelId="{A1F52DA2-4F25-4662-A3D1-1555B1C8E2B0}" type="presParOf" srcId="{78E66865-0D0A-429F-9C21-9DF35F58CA62}" destId="{61F7A58E-8BE3-4B9B-8400-A5BB802AE681}" srcOrd="0" destOrd="0" presId="urn:microsoft.com/office/officeart/2005/8/layout/vProcess5"/>
    <dgm:cxn modelId="{7C74E593-C3E2-4AFF-9BF0-909938BC2DC5}" type="presParOf" srcId="{78E66865-0D0A-429F-9C21-9DF35F58CA62}" destId="{6BDEE30D-BF09-41C0-B5EB-AE8AF924AFAF}" srcOrd="1" destOrd="0" presId="urn:microsoft.com/office/officeart/2005/8/layout/vProcess5"/>
    <dgm:cxn modelId="{5DE88201-13D9-468D-B0B0-851BBDB95BD4}" type="presParOf" srcId="{78E66865-0D0A-429F-9C21-9DF35F58CA62}" destId="{F469F0D7-D1B1-4914-912B-39D9227BCF31}" srcOrd="2" destOrd="0" presId="urn:microsoft.com/office/officeart/2005/8/layout/vProcess5"/>
    <dgm:cxn modelId="{7C78A83B-01D6-4FCB-AAD3-BF9DAD71288B}" type="presParOf" srcId="{78E66865-0D0A-429F-9C21-9DF35F58CA62}" destId="{D08C8F15-5954-4A7D-A9E0-A6C54EAE0ED2}" srcOrd="3" destOrd="0" presId="urn:microsoft.com/office/officeart/2005/8/layout/vProcess5"/>
    <dgm:cxn modelId="{EFF83AEC-BFBB-4041-98C9-F3611E25AC43}" type="presParOf" srcId="{78E66865-0D0A-429F-9C21-9DF35F58CA62}" destId="{519E5BF2-913E-4F0C-A162-D162B476A1EC}" srcOrd="4" destOrd="0" presId="urn:microsoft.com/office/officeart/2005/8/layout/vProcess5"/>
    <dgm:cxn modelId="{BE9A2E87-16A2-4E09-9D31-241410849B52}" type="presParOf" srcId="{78E66865-0D0A-429F-9C21-9DF35F58CA62}" destId="{0B888387-F54B-4477-9370-17F28D09EBBE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0B2B8F2-779B-4CB0-9B84-4274509ACFFB}" type="doc">
      <dgm:prSet loTypeId="urn:microsoft.com/office/officeart/2005/8/layout/vProcess5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54F5103-228A-41A1-A9AB-94F28034E591}">
      <dgm:prSet/>
      <dgm:spPr/>
      <dgm:t>
        <a:bodyPr/>
        <a:lstStyle/>
        <a:p>
          <a:r>
            <a:rPr lang="hr-HR"/>
            <a:t>Ciceron o olimpskim bogovima: šarlatani, alegorije u kojima se prepoznaju prirodne pojave</a:t>
          </a:r>
          <a:endParaRPr lang="en-US"/>
        </a:p>
      </dgm:t>
    </dgm:pt>
    <dgm:pt modelId="{849BC8A6-6D74-4957-BBF5-970BA50C0DBE}" type="parTrans" cxnId="{F5668ABC-A69C-408B-9ED6-298DDACA1BA1}">
      <dgm:prSet/>
      <dgm:spPr/>
      <dgm:t>
        <a:bodyPr/>
        <a:lstStyle/>
        <a:p>
          <a:endParaRPr lang="en-US"/>
        </a:p>
      </dgm:t>
    </dgm:pt>
    <dgm:pt modelId="{9F5AF1A2-E9B6-4D2D-91E9-78E40DA0DA07}" type="sibTrans" cxnId="{F5668ABC-A69C-408B-9ED6-298DDACA1BA1}">
      <dgm:prSet/>
      <dgm:spPr/>
      <dgm:t>
        <a:bodyPr/>
        <a:lstStyle/>
        <a:p>
          <a:endParaRPr lang="en-US"/>
        </a:p>
      </dgm:t>
    </dgm:pt>
    <dgm:pt modelId="{96D112FD-5E54-4B81-BBA1-AD4882405690}">
      <dgm:prSet/>
      <dgm:spPr/>
      <dgm:t>
        <a:bodyPr/>
        <a:lstStyle/>
        <a:p>
          <a:r>
            <a:rPr lang="hr-HR"/>
            <a:t>Lukrecije: u popularnim manifestacijama mitološko-poetskog poganstva vidi zamku za lakovjerne</a:t>
          </a:r>
          <a:endParaRPr lang="en-US"/>
        </a:p>
      </dgm:t>
    </dgm:pt>
    <dgm:pt modelId="{BD88AD7D-2A7F-4AA1-ABC0-0B3BEA2CC385}" type="parTrans" cxnId="{B691B443-8F97-49CD-AAE7-4B8C248385A0}">
      <dgm:prSet/>
      <dgm:spPr/>
      <dgm:t>
        <a:bodyPr/>
        <a:lstStyle/>
        <a:p>
          <a:endParaRPr lang="en-US"/>
        </a:p>
      </dgm:t>
    </dgm:pt>
    <dgm:pt modelId="{4E82DEE3-E781-4015-8EFC-3C5CF28ABE82}" type="sibTrans" cxnId="{B691B443-8F97-49CD-AAE7-4B8C248385A0}">
      <dgm:prSet/>
      <dgm:spPr/>
      <dgm:t>
        <a:bodyPr/>
        <a:lstStyle/>
        <a:p>
          <a:endParaRPr lang="en-US"/>
        </a:p>
      </dgm:t>
    </dgm:pt>
    <dgm:pt modelId="{C738EA6D-0668-4E7C-AB15-17E629316B7A}">
      <dgm:prSet/>
      <dgm:spPr/>
      <dgm:t>
        <a:bodyPr/>
        <a:lstStyle/>
        <a:p>
          <a:r>
            <a:rPr lang="hr-HR"/>
            <a:t>Seneka: kultovi postoje zbog običaja i imaju malo veze s istinom</a:t>
          </a:r>
          <a:endParaRPr lang="en-US"/>
        </a:p>
      </dgm:t>
    </dgm:pt>
    <dgm:pt modelId="{8607EC63-2FC0-4329-8074-19B574E81D7E}" type="parTrans" cxnId="{C2202D65-5219-4BE7-A5A2-D835A199153E}">
      <dgm:prSet/>
      <dgm:spPr/>
      <dgm:t>
        <a:bodyPr/>
        <a:lstStyle/>
        <a:p>
          <a:endParaRPr lang="en-US"/>
        </a:p>
      </dgm:t>
    </dgm:pt>
    <dgm:pt modelId="{FB744D9D-8348-45AB-B74A-5E6991F0E443}" type="sibTrans" cxnId="{C2202D65-5219-4BE7-A5A2-D835A199153E}">
      <dgm:prSet/>
      <dgm:spPr/>
      <dgm:t>
        <a:bodyPr/>
        <a:lstStyle/>
        <a:p>
          <a:endParaRPr lang="en-US"/>
        </a:p>
      </dgm:t>
    </dgm:pt>
    <dgm:pt modelId="{C7BDDD27-901E-474F-8202-187D9D20DDB5}">
      <dgm:prSet/>
      <dgm:spPr/>
      <dgm:t>
        <a:bodyPr/>
        <a:lstStyle/>
        <a:p>
          <a:r>
            <a:rPr lang="hr-HR"/>
            <a:t>Rimska elita: obnašanje svećeničkih dužnosti, provođenje vjerskih aktivnosti, financiranje rituala – manipulacija specifičnom vrstom moći</a:t>
          </a:r>
          <a:endParaRPr lang="en-US"/>
        </a:p>
      </dgm:t>
    </dgm:pt>
    <dgm:pt modelId="{B1B3E772-8785-4E56-9085-D7D357411687}" type="parTrans" cxnId="{4732E5BB-A463-47FC-A3E3-7B0B4B5ED33A}">
      <dgm:prSet/>
      <dgm:spPr/>
      <dgm:t>
        <a:bodyPr/>
        <a:lstStyle/>
        <a:p>
          <a:endParaRPr lang="en-US"/>
        </a:p>
      </dgm:t>
    </dgm:pt>
    <dgm:pt modelId="{7CBF60EA-C375-4110-B52F-64C0E27D7E91}" type="sibTrans" cxnId="{4732E5BB-A463-47FC-A3E3-7B0B4B5ED33A}">
      <dgm:prSet/>
      <dgm:spPr/>
      <dgm:t>
        <a:bodyPr/>
        <a:lstStyle/>
        <a:p>
          <a:endParaRPr lang="en-US"/>
        </a:p>
      </dgm:t>
    </dgm:pt>
    <dgm:pt modelId="{16769C52-3682-448D-9ABE-13BB3C80DF3C}">
      <dgm:prSet/>
      <dgm:spPr/>
      <dgm:t>
        <a:bodyPr/>
        <a:lstStyle/>
        <a:p>
          <a:r>
            <a:rPr lang="hr-HR"/>
            <a:t>Laktancije: tradicionalna se religija svodi na „krv životinja, vatru, dim i glupe žrtve ljevanice”</a:t>
          </a:r>
          <a:endParaRPr lang="en-US"/>
        </a:p>
      </dgm:t>
    </dgm:pt>
    <dgm:pt modelId="{E84C1F47-BA44-4CD8-981D-45CD55BCF865}" type="parTrans" cxnId="{211C0B6A-6C17-4070-8AE2-0C79738522FA}">
      <dgm:prSet/>
      <dgm:spPr/>
      <dgm:t>
        <a:bodyPr/>
        <a:lstStyle/>
        <a:p>
          <a:endParaRPr lang="en-US"/>
        </a:p>
      </dgm:t>
    </dgm:pt>
    <dgm:pt modelId="{E0C5E9E9-43EB-47F0-926D-AB04D9924889}" type="sibTrans" cxnId="{211C0B6A-6C17-4070-8AE2-0C79738522FA}">
      <dgm:prSet/>
      <dgm:spPr/>
      <dgm:t>
        <a:bodyPr/>
        <a:lstStyle/>
        <a:p>
          <a:endParaRPr lang="en-US"/>
        </a:p>
      </dgm:t>
    </dgm:pt>
    <dgm:pt modelId="{735E2A7A-D876-4D75-9724-CA618141F784}" type="pres">
      <dgm:prSet presAssocID="{00B2B8F2-779B-4CB0-9B84-4274509ACFFB}" presName="outerComposite" presStyleCnt="0">
        <dgm:presLayoutVars>
          <dgm:chMax val="5"/>
          <dgm:dir/>
          <dgm:resizeHandles val="exact"/>
        </dgm:presLayoutVars>
      </dgm:prSet>
      <dgm:spPr/>
    </dgm:pt>
    <dgm:pt modelId="{955E746A-42A2-48BB-B644-8C67BBCE1270}" type="pres">
      <dgm:prSet presAssocID="{00B2B8F2-779B-4CB0-9B84-4274509ACFFB}" presName="dummyMaxCanvas" presStyleCnt="0">
        <dgm:presLayoutVars/>
      </dgm:prSet>
      <dgm:spPr/>
    </dgm:pt>
    <dgm:pt modelId="{60656306-806D-4CD0-BBBF-E97732574826}" type="pres">
      <dgm:prSet presAssocID="{00B2B8F2-779B-4CB0-9B84-4274509ACFFB}" presName="FiveNodes_1" presStyleLbl="node1" presStyleIdx="0" presStyleCnt="5">
        <dgm:presLayoutVars>
          <dgm:bulletEnabled val="1"/>
        </dgm:presLayoutVars>
      </dgm:prSet>
      <dgm:spPr/>
    </dgm:pt>
    <dgm:pt modelId="{637C2BCB-B551-46D9-9BFF-7EDD35CB38AB}" type="pres">
      <dgm:prSet presAssocID="{00B2B8F2-779B-4CB0-9B84-4274509ACFFB}" presName="FiveNodes_2" presStyleLbl="node1" presStyleIdx="1" presStyleCnt="5">
        <dgm:presLayoutVars>
          <dgm:bulletEnabled val="1"/>
        </dgm:presLayoutVars>
      </dgm:prSet>
      <dgm:spPr/>
    </dgm:pt>
    <dgm:pt modelId="{3E4BB793-401B-49CA-899B-CE0277D76411}" type="pres">
      <dgm:prSet presAssocID="{00B2B8F2-779B-4CB0-9B84-4274509ACFFB}" presName="FiveNodes_3" presStyleLbl="node1" presStyleIdx="2" presStyleCnt="5">
        <dgm:presLayoutVars>
          <dgm:bulletEnabled val="1"/>
        </dgm:presLayoutVars>
      </dgm:prSet>
      <dgm:spPr/>
    </dgm:pt>
    <dgm:pt modelId="{C26A2DC2-0208-47AA-86CF-454F84C99F56}" type="pres">
      <dgm:prSet presAssocID="{00B2B8F2-779B-4CB0-9B84-4274509ACFFB}" presName="FiveNodes_4" presStyleLbl="node1" presStyleIdx="3" presStyleCnt="5">
        <dgm:presLayoutVars>
          <dgm:bulletEnabled val="1"/>
        </dgm:presLayoutVars>
      </dgm:prSet>
      <dgm:spPr/>
    </dgm:pt>
    <dgm:pt modelId="{4EA34F41-7910-4B2A-91B4-013B0D5D5DA2}" type="pres">
      <dgm:prSet presAssocID="{00B2B8F2-779B-4CB0-9B84-4274509ACFFB}" presName="FiveNodes_5" presStyleLbl="node1" presStyleIdx="4" presStyleCnt="5">
        <dgm:presLayoutVars>
          <dgm:bulletEnabled val="1"/>
        </dgm:presLayoutVars>
      </dgm:prSet>
      <dgm:spPr/>
    </dgm:pt>
    <dgm:pt modelId="{97BEF38D-46CF-4201-816C-CFD9528721BE}" type="pres">
      <dgm:prSet presAssocID="{00B2B8F2-779B-4CB0-9B84-4274509ACFFB}" presName="FiveConn_1-2" presStyleLbl="fgAccFollowNode1" presStyleIdx="0" presStyleCnt="4">
        <dgm:presLayoutVars>
          <dgm:bulletEnabled val="1"/>
        </dgm:presLayoutVars>
      </dgm:prSet>
      <dgm:spPr/>
    </dgm:pt>
    <dgm:pt modelId="{81A7D5C5-5818-4673-A7A5-FF8E7D13DD60}" type="pres">
      <dgm:prSet presAssocID="{00B2B8F2-779B-4CB0-9B84-4274509ACFFB}" presName="FiveConn_2-3" presStyleLbl="fgAccFollowNode1" presStyleIdx="1" presStyleCnt="4">
        <dgm:presLayoutVars>
          <dgm:bulletEnabled val="1"/>
        </dgm:presLayoutVars>
      </dgm:prSet>
      <dgm:spPr/>
    </dgm:pt>
    <dgm:pt modelId="{46772ACC-02BD-4952-9D3D-9C691D1243C2}" type="pres">
      <dgm:prSet presAssocID="{00B2B8F2-779B-4CB0-9B84-4274509ACFFB}" presName="FiveConn_3-4" presStyleLbl="fgAccFollowNode1" presStyleIdx="2" presStyleCnt="4">
        <dgm:presLayoutVars>
          <dgm:bulletEnabled val="1"/>
        </dgm:presLayoutVars>
      </dgm:prSet>
      <dgm:spPr/>
    </dgm:pt>
    <dgm:pt modelId="{77F53B78-F91A-4407-AD4F-B3A6D12413E6}" type="pres">
      <dgm:prSet presAssocID="{00B2B8F2-779B-4CB0-9B84-4274509ACFFB}" presName="FiveConn_4-5" presStyleLbl="fgAccFollowNode1" presStyleIdx="3" presStyleCnt="4">
        <dgm:presLayoutVars>
          <dgm:bulletEnabled val="1"/>
        </dgm:presLayoutVars>
      </dgm:prSet>
      <dgm:spPr/>
    </dgm:pt>
    <dgm:pt modelId="{C4F981CB-5C78-4BFB-A613-6980E9060E6B}" type="pres">
      <dgm:prSet presAssocID="{00B2B8F2-779B-4CB0-9B84-4274509ACFFB}" presName="FiveNodes_1_text" presStyleLbl="node1" presStyleIdx="4" presStyleCnt="5">
        <dgm:presLayoutVars>
          <dgm:bulletEnabled val="1"/>
        </dgm:presLayoutVars>
      </dgm:prSet>
      <dgm:spPr/>
    </dgm:pt>
    <dgm:pt modelId="{DAA7A384-ED51-43F8-A991-4AD5D72170EE}" type="pres">
      <dgm:prSet presAssocID="{00B2B8F2-779B-4CB0-9B84-4274509ACFFB}" presName="FiveNodes_2_text" presStyleLbl="node1" presStyleIdx="4" presStyleCnt="5">
        <dgm:presLayoutVars>
          <dgm:bulletEnabled val="1"/>
        </dgm:presLayoutVars>
      </dgm:prSet>
      <dgm:spPr/>
    </dgm:pt>
    <dgm:pt modelId="{C38A1B63-2891-4B86-87C9-0005E2882B86}" type="pres">
      <dgm:prSet presAssocID="{00B2B8F2-779B-4CB0-9B84-4274509ACFFB}" presName="FiveNodes_3_text" presStyleLbl="node1" presStyleIdx="4" presStyleCnt="5">
        <dgm:presLayoutVars>
          <dgm:bulletEnabled val="1"/>
        </dgm:presLayoutVars>
      </dgm:prSet>
      <dgm:spPr/>
    </dgm:pt>
    <dgm:pt modelId="{C2365617-D449-4A27-934C-27596194818F}" type="pres">
      <dgm:prSet presAssocID="{00B2B8F2-779B-4CB0-9B84-4274509ACFFB}" presName="FiveNodes_4_text" presStyleLbl="node1" presStyleIdx="4" presStyleCnt="5">
        <dgm:presLayoutVars>
          <dgm:bulletEnabled val="1"/>
        </dgm:presLayoutVars>
      </dgm:prSet>
      <dgm:spPr/>
    </dgm:pt>
    <dgm:pt modelId="{5991464C-51F3-44F7-B4F1-9D9497CA09FF}" type="pres">
      <dgm:prSet presAssocID="{00B2B8F2-779B-4CB0-9B84-4274509ACFFB}" presName="FiveNodes_5_text" presStyleLbl="node1" presStyleIdx="4" presStyleCnt="5">
        <dgm:presLayoutVars>
          <dgm:bulletEnabled val="1"/>
        </dgm:presLayoutVars>
      </dgm:prSet>
      <dgm:spPr/>
    </dgm:pt>
  </dgm:ptLst>
  <dgm:cxnLst>
    <dgm:cxn modelId="{71BF250C-8DEC-4404-BC01-E2232B30C881}" type="presOf" srcId="{96D112FD-5E54-4B81-BBA1-AD4882405690}" destId="{637C2BCB-B551-46D9-9BFF-7EDD35CB38AB}" srcOrd="0" destOrd="0" presId="urn:microsoft.com/office/officeart/2005/8/layout/vProcess5"/>
    <dgm:cxn modelId="{27DD5017-701D-49A6-9811-9DB0AF9727C0}" type="presOf" srcId="{C7BDDD27-901E-474F-8202-187D9D20DDB5}" destId="{C2365617-D449-4A27-934C-27596194818F}" srcOrd="1" destOrd="0" presId="urn:microsoft.com/office/officeart/2005/8/layout/vProcess5"/>
    <dgm:cxn modelId="{2A631628-B042-4FE5-B286-0E20447A319F}" type="presOf" srcId="{C738EA6D-0668-4E7C-AB15-17E629316B7A}" destId="{C38A1B63-2891-4B86-87C9-0005E2882B86}" srcOrd="1" destOrd="0" presId="urn:microsoft.com/office/officeart/2005/8/layout/vProcess5"/>
    <dgm:cxn modelId="{64B3DC5B-DA46-4557-BD9B-91614E9AAEFB}" type="presOf" srcId="{4E82DEE3-E781-4015-8EFC-3C5CF28ABE82}" destId="{81A7D5C5-5818-4673-A7A5-FF8E7D13DD60}" srcOrd="0" destOrd="0" presId="urn:microsoft.com/office/officeart/2005/8/layout/vProcess5"/>
    <dgm:cxn modelId="{22609361-E421-4EDC-96AE-86C4ABEB2991}" type="presOf" srcId="{7CBF60EA-C375-4110-B52F-64C0E27D7E91}" destId="{77F53B78-F91A-4407-AD4F-B3A6D12413E6}" srcOrd="0" destOrd="0" presId="urn:microsoft.com/office/officeart/2005/8/layout/vProcess5"/>
    <dgm:cxn modelId="{41EDC941-1551-4BD8-9A25-B932AA8771B1}" type="presOf" srcId="{16769C52-3682-448D-9ABE-13BB3C80DF3C}" destId="{4EA34F41-7910-4B2A-91B4-013B0D5D5DA2}" srcOrd="0" destOrd="0" presId="urn:microsoft.com/office/officeart/2005/8/layout/vProcess5"/>
    <dgm:cxn modelId="{B691B443-8F97-49CD-AAE7-4B8C248385A0}" srcId="{00B2B8F2-779B-4CB0-9B84-4274509ACFFB}" destId="{96D112FD-5E54-4B81-BBA1-AD4882405690}" srcOrd="1" destOrd="0" parTransId="{BD88AD7D-2A7F-4AA1-ABC0-0B3BEA2CC385}" sibTransId="{4E82DEE3-E781-4015-8EFC-3C5CF28ABE82}"/>
    <dgm:cxn modelId="{C2202D65-5219-4BE7-A5A2-D835A199153E}" srcId="{00B2B8F2-779B-4CB0-9B84-4274509ACFFB}" destId="{C738EA6D-0668-4E7C-AB15-17E629316B7A}" srcOrd="2" destOrd="0" parTransId="{8607EC63-2FC0-4329-8074-19B574E81D7E}" sibTransId="{FB744D9D-8348-45AB-B74A-5E6991F0E443}"/>
    <dgm:cxn modelId="{211C0B6A-6C17-4070-8AE2-0C79738522FA}" srcId="{00B2B8F2-779B-4CB0-9B84-4274509ACFFB}" destId="{16769C52-3682-448D-9ABE-13BB3C80DF3C}" srcOrd="4" destOrd="0" parTransId="{E84C1F47-BA44-4CD8-981D-45CD55BCF865}" sibTransId="{E0C5E9E9-43EB-47F0-926D-AB04D9924889}"/>
    <dgm:cxn modelId="{6EB80752-9610-497A-BA32-91BBA274D153}" type="presOf" srcId="{C7BDDD27-901E-474F-8202-187D9D20DDB5}" destId="{C26A2DC2-0208-47AA-86CF-454F84C99F56}" srcOrd="0" destOrd="0" presId="urn:microsoft.com/office/officeart/2005/8/layout/vProcess5"/>
    <dgm:cxn modelId="{8302AF56-8DDE-4EB9-9950-E2E2BD33C476}" type="presOf" srcId="{754F5103-228A-41A1-A9AB-94F28034E591}" destId="{60656306-806D-4CD0-BBBF-E97732574826}" srcOrd="0" destOrd="0" presId="urn:microsoft.com/office/officeart/2005/8/layout/vProcess5"/>
    <dgm:cxn modelId="{C9386292-E861-4CC3-B994-A1418B77F7DA}" type="presOf" srcId="{00B2B8F2-779B-4CB0-9B84-4274509ACFFB}" destId="{735E2A7A-D876-4D75-9724-CA618141F784}" srcOrd="0" destOrd="0" presId="urn:microsoft.com/office/officeart/2005/8/layout/vProcess5"/>
    <dgm:cxn modelId="{02FA62AD-CA16-4D2B-ADCA-80F92428F7B9}" type="presOf" srcId="{16769C52-3682-448D-9ABE-13BB3C80DF3C}" destId="{5991464C-51F3-44F7-B4F1-9D9497CA09FF}" srcOrd="1" destOrd="0" presId="urn:microsoft.com/office/officeart/2005/8/layout/vProcess5"/>
    <dgm:cxn modelId="{4732E5BB-A463-47FC-A3E3-7B0B4B5ED33A}" srcId="{00B2B8F2-779B-4CB0-9B84-4274509ACFFB}" destId="{C7BDDD27-901E-474F-8202-187D9D20DDB5}" srcOrd="3" destOrd="0" parTransId="{B1B3E772-8785-4E56-9085-D7D357411687}" sibTransId="{7CBF60EA-C375-4110-B52F-64C0E27D7E91}"/>
    <dgm:cxn modelId="{F5668ABC-A69C-408B-9ED6-298DDACA1BA1}" srcId="{00B2B8F2-779B-4CB0-9B84-4274509ACFFB}" destId="{754F5103-228A-41A1-A9AB-94F28034E591}" srcOrd="0" destOrd="0" parTransId="{849BC8A6-6D74-4957-BBF5-970BA50C0DBE}" sibTransId="{9F5AF1A2-E9B6-4D2D-91E9-78E40DA0DA07}"/>
    <dgm:cxn modelId="{0FDCDFD7-3884-4CBA-A8B0-BDCCCDD9A9BB}" type="presOf" srcId="{C738EA6D-0668-4E7C-AB15-17E629316B7A}" destId="{3E4BB793-401B-49CA-899B-CE0277D76411}" srcOrd="0" destOrd="0" presId="urn:microsoft.com/office/officeart/2005/8/layout/vProcess5"/>
    <dgm:cxn modelId="{3E0643D8-3B79-4509-8942-4BCD680E273C}" type="presOf" srcId="{96D112FD-5E54-4B81-BBA1-AD4882405690}" destId="{DAA7A384-ED51-43F8-A991-4AD5D72170EE}" srcOrd="1" destOrd="0" presId="urn:microsoft.com/office/officeart/2005/8/layout/vProcess5"/>
    <dgm:cxn modelId="{752777DE-F574-4991-819B-2A411D43CC65}" type="presOf" srcId="{754F5103-228A-41A1-A9AB-94F28034E591}" destId="{C4F981CB-5C78-4BFB-A613-6980E9060E6B}" srcOrd="1" destOrd="0" presId="urn:microsoft.com/office/officeart/2005/8/layout/vProcess5"/>
    <dgm:cxn modelId="{49E756F9-27D0-4699-B0C2-52F6F69CC9C1}" type="presOf" srcId="{FB744D9D-8348-45AB-B74A-5E6991F0E443}" destId="{46772ACC-02BD-4952-9D3D-9C691D1243C2}" srcOrd="0" destOrd="0" presId="urn:microsoft.com/office/officeart/2005/8/layout/vProcess5"/>
    <dgm:cxn modelId="{6B74DCF9-8569-4D2B-8DF4-2F267449ED30}" type="presOf" srcId="{9F5AF1A2-E9B6-4D2D-91E9-78E40DA0DA07}" destId="{97BEF38D-46CF-4201-816C-CFD9528721BE}" srcOrd="0" destOrd="0" presId="urn:microsoft.com/office/officeart/2005/8/layout/vProcess5"/>
    <dgm:cxn modelId="{D717E72D-EF97-41A4-99DC-D3681BA8A71C}" type="presParOf" srcId="{735E2A7A-D876-4D75-9724-CA618141F784}" destId="{955E746A-42A2-48BB-B644-8C67BBCE1270}" srcOrd="0" destOrd="0" presId="urn:microsoft.com/office/officeart/2005/8/layout/vProcess5"/>
    <dgm:cxn modelId="{A8142AFE-17DF-456B-AC14-AA2956022FFD}" type="presParOf" srcId="{735E2A7A-D876-4D75-9724-CA618141F784}" destId="{60656306-806D-4CD0-BBBF-E97732574826}" srcOrd="1" destOrd="0" presId="urn:microsoft.com/office/officeart/2005/8/layout/vProcess5"/>
    <dgm:cxn modelId="{6593BE28-7485-4E73-A8B1-CF1F1201476F}" type="presParOf" srcId="{735E2A7A-D876-4D75-9724-CA618141F784}" destId="{637C2BCB-B551-46D9-9BFF-7EDD35CB38AB}" srcOrd="2" destOrd="0" presId="urn:microsoft.com/office/officeart/2005/8/layout/vProcess5"/>
    <dgm:cxn modelId="{078CF062-2766-4840-8495-07994A345959}" type="presParOf" srcId="{735E2A7A-D876-4D75-9724-CA618141F784}" destId="{3E4BB793-401B-49CA-899B-CE0277D76411}" srcOrd="3" destOrd="0" presId="urn:microsoft.com/office/officeart/2005/8/layout/vProcess5"/>
    <dgm:cxn modelId="{0EE67271-A908-4CB7-BA7D-B3EDE12091C7}" type="presParOf" srcId="{735E2A7A-D876-4D75-9724-CA618141F784}" destId="{C26A2DC2-0208-47AA-86CF-454F84C99F56}" srcOrd="4" destOrd="0" presId="urn:microsoft.com/office/officeart/2005/8/layout/vProcess5"/>
    <dgm:cxn modelId="{FDC333B1-6FE5-49BF-8255-5C7E6AD8F298}" type="presParOf" srcId="{735E2A7A-D876-4D75-9724-CA618141F784}" destId="{4EA34F41-7910-4B2A-91B4-013B0D5D5DA2}" srcOrd="5" destOrd="0" presId="urn:microsoft.com/office/officeart/2005/8/layout/vProcess5"/>
    <dgm:cxn modelId="{254ABBFA-0494-4BE1-A0BB-C2F502042FA5}" type="presParOf" srcId="{735E2A7A-D876-4D75-9724-CA618141F784}" destId="{97BEF38D-46CF-4201-816C-CFD9528721BE}" srcOrd="6" destOrd="0" presId="urn:microsoft.com/office/officeart/2005/8/layout/vProcess5"/>
    <dgm:cxn modelId="{312CD391-23D7-4BDC-B0CA-6430C982F508}" type="presParOf" srcId="{735E2A7A-D876-4D75-9724-CA618141F784}" destId="{81A7D5C5-5818-4673-A7A5-FF8E7D13DD60}" srcOrd="7" destOrd="0" presId="urn:microsoft.com/office/officeart/2005/8/layout/vProcess5"/>
    <dgm:cxn modelId="{7AAE6B5A-30EA-4096-AF32-6372812E98EA}" type="presParOf" srcId="{735E2A7A-D876-4D75-9724-CA618141F784}" destId="{46772ACC-02BD-4952-9D3D-9C691D1243C2}" srcOrd="8" destOrd="0" presId="urn:microsoft.com/office/officeart/2005/8/layout/vProcess5"/>
    <dgm:cxn modelId="{9FC6D1C6-90C8-4821-98FB-6D42C271C0B9}" type="presParOf" srcId="{735E2A7A-D876-4D75-9724-CA618141F784}" destId="{77F53B78-F91A-4407-AD4F-B3A6D12413E6}" srcOrd="9" destOrd="0" presId="urn:microsoft.com/office/officeart/2005/8/layout/vProcess5"/>
    <dgm:cxn modelId="{2A28F727-68C4-4689-8BE0-8518D7A43776}" type="presParOf" srcId="{735E2A7A-D876-4D75-9724-CA618141F784}" destId="{C4F981CB-5C78-4BFB-A613-6980E9060E6B}" srcOrd="10" destOrd="0" presId="urn:microsoft.com/office/officeart/2005/8/layout/vProcess5"/>
    <dgm:cxn modelId="{77C3FCD7-7E5B-47BB-BE11-D70D53F0547B}" type="presParOf" srcId="{735E2A7A-D876-4D75-9724-CA618141F784}" destId="{DAA7A384-ED51-43F8-A991-4AD5D72170EE}" srcOrd="11" destOrd="0" presId="urn:microsoft.com/office/officeart/2005/8/layout/vProcess5"/>
    <dgm:cxn modelId="{C641FD79-ADB8-4C80-B386-5E7F179B5283}" type="presParOf" srcId="{735E2A7A-D876-4D75-9724-CA618141F784}" destId="{C38A1B63-2891-4B86-87C9-0005E2882B86}" srcOrd="12" destOrd="0" presId="urn:microsoft.com/office/officeart/2005/8/layout/vProcess5"/>
    <dgm:cxn modelId="{9C3C71BB-071B-430D-B3BF-552898C640EB}" type="presParOf" srcId="{735E2A7A-D876-4D75-9724-CA618141F784}" destId="{C2365617-D449-4A27-934C-27596194818F}" srcOrd="13" destOrd="0" presId="urn:microsoft.com/office/officeart/2005/8/layout/vProcess5"/>
    <dgm:cxn modelId="{661E1884-6C16-4AB6-BA69-0CE2638887E6}" type="presParOf" srcId="{735E2A7A-D876-4D75-9724-CA618141F784}" destId="{5991464C-51F3-44F7-B4F1-9D9497CA09FF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DEE30D-BF09-41C0-B5EB-AE8AF924AFAF}">
      <dsp:nvSpPr>
        <dsp:cNvPr id="0" name=""/>
        <dsp:cNvSpPr/>
      </dsp:nvSpPr>
      <dsp:spPr>
        <a:xfrm>
          <a:off x="0" y="0"/>
          <a:ext cx="8163718" cy="1675452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Pitanje svijest krize kod suvremenika??? Polovica 3. st.</a:t>
          </a:r>
          <a:endParaRPr lang="en-US" sz="2300" kern="1200" dirty="0"/>
        </a:p>
      </dsp:txBody>
      <dsp:txXfrm>
        <a:off x="49072" y="49072"/>
        <a:ext cx="6432008" cy="1577308"/>
      </dsp:txXfrm>
    </dsp:sp>
    <dsp:sp modelId="{F469F0D7-D1B1-4914-912B-39D9227BCF31}">
      <dsp:nvSpPr>
        <dsp:cNvPr id="0" name=""/>
        <dsp:cNvSpPr/>
      </dsp:nvSpPr>
      <dsp:spPr>
        <a:xfrm>
          <a:off x="1440656" y="2047774"/>
          <a:ext cx="8163718" cy="1675452"/>
        </a:xfrm>
        <a:prstGeom prst="roundRect">
          <a:avLst>
            <a:gd name="adj" fmla="val 10000"/>
          </a:avLst>
        </a:prstGeom>
        <a:solidFill>
          <a:schemeClr val="accent2">
            <a:hueOff val="-3392975"/>
            <a:satOff val="11185"/>
            <a:lumOff val="1196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kern="1200" dirty="0"/>
            <a:t>Sv. </a:t>
          </a:r>
          <a:r>
            <a:rPr lang="hr-HR" sz="2300" kern="1200" dirty="0" err="1"/>
            <a:t>Ciprijan</a:t>
          </a:r>
          <a:r>
            <a:rPr lang="hr-HR" sz="2300" kern="1200" dirty="0"/>
            <a:t> u Kartagi; Dionizije u Aleksandriji: „sve nestaje: poštenje među sucima, povjerenje među prijateljima, vještina u umjetnostima, dostojanstvo u običajima”</a:t>
          </a:r>
          <a:endParaRPr lang="en-US" sz="2300" kern="1200" dirty="0"/>
        </a:p>
      </dsp:txBody>
      <dsp:txXfrm>
        <a:off x="1489728" y="2096846"/>
        <a:ext cx="5535874" cy="1577308"/>
      </dsp:txXfrm>
    </dsp:sp>
    <dsp:sp modelId="{D08C8F15-5954-4A7D-A9E0-A6C54EAE0ED2}">
      <dsp:nvSpPr>
        <dsp:cNvPr id="0" name=""/>
        <dsp:cNvSpPr/>
      </dsp:nvSpPr>
      <dsp:spPr>
        <a:xfrm>
          <a:off x="7074674" y="1317091"/>
          <a:ext cx="1089043" cy="1089043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3600" kern="1200"/>
        </a:p>
      </dsp:txBody>
      <dsp:txXfrm>
        <a:off x="7319709" y="1317091"/>
        <a:ext cx="598973" cy="8195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0656306-806D-4CD0-BBBF-E97732574826}">
      <dsp:nvSpPr>
        <dsp:cNvPr id="0" name=""/>
        <dsp:cNvSpPr/>
      </dsp:nvSpPr>
      <dsp:spPr>
        <a:xfrm>
          <a:off x="0" y="0"/>
          <a:ext cx="7395368" cy="67018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/>
            <a:t>Ciceron o olimpskim bogovima: šarlatani, alegorije u kojima se prepoznaju prirodne pojave</a:t>
          </a:r>
          <a:endParaRPr lang="en-US" sz="1700" kern="1200"/>
        </a:p>
      </dsp:txBody>
      <dsp:txXfrm>
        <a:off x="19629" y="19629"/>
        <a:ext cx="6593780" cy="630922"/>
      </dsp:txXfrm>
    </dsp:sp>
    <dsp:sp modelId="{637C2BCB-B551-46D9-9BFF-7EDD35CB38AB}">
      <dsp:nvSpPr>
        <dsp:cNvPr id="0" name=""/>
        <dsp:cNvSpPr/>
      </dsp:nvSpPr>
      <dsp:spPr>
        <a:xfrm>
          <a:off x="552251" y="763261"/>
          <a:ext cx="7395368" cy="67018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/>
            <a:t>Lukrecije: u popularnim manifestacijama mitološko-poetskog poganstva vidi zamku za lakovjerne</a:t>
          </a:r>
          <a:endParaRPr lang="en-US" sz="1700" kern="1200"/>
        </a:p>
      </dsp:txBody>
      <dsp:txXfrm>
        <a:off x="571880" y="782890"/>
        <a:ext cx="6368241" cy="630922"/>
      </dsp:txXfrm>
    </dsp:sp>
    <dsp:sp modelId="{3E4BB793-401B-49CA-899B-CE0277D76411}">
      <dsp:nvSpPr>
        <dsp:cNvPr id="0" name=""/>
        <dsp:cNvSpPr/>
      </dsp:nvSpPr>
      <dsp:spPr>
        <a:xfrm>
          <a:off x="1104503" y="1526523"/>
          <a:ext cx="7395368" cy="670180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/>
            <a:t>Seneka: kultovi postoje zbog običaja i imaju malo veze s istinom</a:t>
          </a:r>
          <a:endParaRPr lang="en-US" sz="1700" kern="1200"/>
        </a:p>
      </dsp:txBody>
      <dsp:txXfrm>
        <a:off x="1124132" y="1546152"/>
        <a:ext cx="6368241" cy="630922"/>
      </dsp:txXfrm>
    </dsp:sp>
    <dsp:sp modelId="{C26A2DC2-0208-47AA-86CF-454F84C99F56}">
      <dsp:nvSpPr>
        <dsp:cNvPr id="0" name=""/>
        <dsp:cNvSpPr/>
      </dsp:nvSpPr>
      <dsp:spPr>
        <a:xfrm>
          <a:off x="1656754" y="2289784"/>
          <a:ext cx="7395368" cy="670180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/>
            <a:t>Rimska elita: obnašanje svećeničkih dužnosti, provođenje vjerskih aktivnosti, financiranje rituala – manipulacija specifičnom vrstom moći</a:t>
          </a:r>
          <a:endParaRPr lang="en-US" sz="1700" kern="1200"/>
        </a:p>
      </dsp:txBody>
      <dsp:txXfrm>
        <a:off x="1676383" y="2309413"/>
        <a:ext cx="6368241" cy="630922"/>
      </dsp:txXfrm>
    </dsp:sp>
    <dsp:sp modelId="{4EA34F41-7910-4B2A-91B4-013B0D5D5DA2}">
      <dsp:nvSpPr>
        <dsp:cNvPr id="0" name=""/>
        <dsp:cNvSpPr/>
      </dsp:nvSpPr>
      <dsp:spPr>
        <a:xfrm>
          <a:off x="2209006" y="3053046"/>
          <a:ext cx="7395368" cy="670180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/>
            <a:t>Laktancije: tradicionalna se religija svodi na „krv životinja, vatru, dim i glupe žrtve ljevanice”</a:t>
          </a:r>
          <a:endParaRPr lang="en-US" sz="1700" kern="1200"/>
        </a:p>
      </dsp:txBody>
      <dsp:txXfrm>
        <a:off x="2228635" y="3072675"/>
        <a:ext cx="6368241" cy="630922"/>
      </dsp:txXfrm>
    </dsp:sp>
    <dsp:sp modelId="{97BEF38D-46CF-4201-816C-CFD9528721BE}">
      <dsp:nvSpPr>
        <dsp:cNvPr id="0" name=""/>
        <dsp:cNvSpPr/>
      </dsp:nvSpPr>
      <dsp:spPr>
        <a:xfrm>
          <a:off x="6959751" y="489604"/>
          <a:ext cx="435617" cy="435617"/>
        </a:xfrm>
        <a:prstGeom prst="downArrow">
          <a:avLst>
            <a:gd name="adj1" fmla="val 55000"/>
            <a:gd name="adj2" fmla="val 45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057765" y="489604"/>
        <a:ext cx="239589" cy="327802"/>
      </dsp:txXfrm>
    </dsp:sp>
    <dsp:sp modelId="{81A7D5C5-5818-4673-A7A5-FF8E7D13DD60}">
      <dsp:nvSpPr>
        <dsp:cNvPr id="0" name=""/>
        <dsp:cNvSpPr/>
      </dsp:nvSpPr>
      <dsp:spPr>
        <a:xfrm>
          <a:off x="7512002" y="1252865"/>
          <a:ext cx="435617" cy="435617"/>
        </a:xfrm>
        <a:prstGeom prst="downArrow">
          <a:avLst>
            <a:gd name="adj1" fmla="val 55000"/>
            <a:gd name="adj2" fmla="val 45000"/>
          </a:avLst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7610016" y="1252865"/>
        <a:ext cx="239589" cy="327802"/>
      </dsp:txXfrm>
    </dsp:sp>
    <dsp:sp modelId="{46772ACC-02BD-4952-9D3D-9C691D1243C2}">
      <dsp:nvSpPr>
        <dsp:cNvPr id="0" name=""/>
        <dsp:cNvSpPr/>
      </dsp:nvSpPr>
      <dsp:spPr>
        <a:xfrm>
          <a:off x="8064254" y="2004957"/>
          <a:ext cx="435617" cy="435617"/>
        </a:xfrm>
        <a:prstGeom prst="downArrow">
          <a:avLst>
            <a:gd name="adj1" fmla="val 55000"/>
            <a:gd name="adj2" fmla="val 45000"/>
          </a:avLst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8162268" y="2004957"/>
        <a:ext cx="239589" cy="327802"/>
      </dsp:txXfrm>
    </dsp:sp>
    <dsp:sp modelId="{77F53B78-F91A-4407-AD4F-B3A6D12413E6}">
      <dsp:nvSpPr>
        <dsp:cNvPr id="0" name=""/>
        <dsp:cNvSpPr/>
      </dsp:nvSpPr>
      <dsp:spPr>
        <a:xfrm>
          <a:off x="8616505" y="2775665"/>
          <a:ext cx="435617" cy="435617"/>
        </a:xfrm>
        <a:prstGeom prst="downArrow">
          <a:avLst>
            <a:gd name="adj1" fmla="val 55000"/>
            <a:gd name="adj2" fmla="val 45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000" kern="1200"/>
        </a:p>
      </dsp:txBody>
      <dsp:txXfrm>
        <a:off x="8714519" y="2775665"/>
        <a:ext cx="239589" cy="3278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5787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95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1132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70301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982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654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318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4594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769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8657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5648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120180-93D3-4749-AA03-33B28F27971A}" type="datetimeFigureOut">
              <a:rPr lang="en-GB" smtClean="0"/>
              <a:t>13/11/2020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97C2D806-07D7-48A7-914F-85F3852609AA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097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7">
            <a:extLst>
              <a:ext uri="{FF2B5EF4-FFF2-40B4-BE49-F238E27FC236}">
                <a16:creationId xmlns:a16="http://schemas.microsoft.com/office/drawing/2014/main" id="{352BB3D1-FC10-43EE-8114-34C0EBA6F8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1D8C156-D7CB-42B2-B344-5A3CE9D0C9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6636" y="992221"/>
            <a:ext cx="6247308" cy="4873558"/>
          </a:xfrm>
        </p:spPr>
        <p:txBody>
          <a:bodyPr anchor="ctr">
            <a:normAutofit/>
          </a:bodyPr>
          <a:lstStyle/>
          <a:p>
            <a:r>
              <a:rPr lang="hr-HR" sz="4800" b="1" i="1"/>
              <a:t>Religije grčko-rimskog svijeta </a:t>
            </a:r>
            <a:endParaRPr lang="en-GB" sz="4800" b="1" i="1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96E14A9-F4F0-42BF-BC02-4F2E482ABA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8056" y="996610"/>
            <a:ext cx="3363901" cy="4864780"/>
          </a:xfrm>
        </p:spPr>
        <p:txBody>
          <a:bodyPr anchor="ctr">
            <a:normAutofit/>
          </a:bodyPr>
          <a:lstStyle/>
          <a:p>
            <a:pPr algn="r"/>
            <a:r>
              <a:rPr lang="hr-HR" sz="2000">
                <a:solidFill>
                  <a:schemeClr val="tx2"/>
                </a:solidFill>
              </a:rPr>
              <a:t>Vjerski suživot u kasnoj antici: kršćani, pogani i židovi</a:t>
            </a:r>
            <a:endParaRPr lang="en-GB" sz="2000">
              <a:solidFill>
                <a:schemeClr val="tx2"/>
              </a:solidFill>
            </a:endParaRPr>
          </a:p>
        </p:txBody>
      </p:sp>
      <p:cxnSp>
        <p:nvCxnSpPr>
          <p:cNvPr id="19" name="Straight Connector 9">
            <a:extLst>
              <a:ext uri="{FF2B5EF4-FFF2-40B4-BE49-F238E27FC236}">
                <a16:creationId xmlns:a16="http://schemas.microsoft.com/office/drawing/2014/main" id="{7766695C-9F91-4225-8954-E3288BC513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600200"/>
            <a:ext cx="0" cy="3657600"/>
          </a:xfrm>
          <a:prstGeom prst="line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83645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7">
            <a:extLst>
              <a:ext uri="{FF2B5EF4-FFF2-40B4-BE49-F238E27FC236}">
                <a16:creationId xmlns:a16="http://schemas.microsoft.com/office/drawing/2014/main" id="{0216D9FD-860F-4F5C-8D9B-CE7002071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9ECBE32-25B7-4975-9500-97D8DC5F07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2651" y="977028"/>
            <a:ext cx="3333410" cy="5237503"/>
          </a:xfrm>
        </p:spPr>
        <p:txBody>
          <a:bodyPr anchor="ctr">
            <a:normAutofit/>
          </a:bodyPr>
          <a:lstStyle/>
          <a:p>
            <a:endParaRPr lang="en-GB"/>
          </a:p>
        </p:txBody>
      </p:sp>
      <p:sp>
        <p:nvSpPr>
          <p:cNvPr id="14" name="Rectangle 9">
            <a:extLst>
              <a:ext uri="{FF2B5EF4-FFF2-40B4-BE49-F238E27FC236}">
                <a16:creationId xmlns:a16="http://schemas.microsoft.com/office/drawing/2014/main" id="{8D074069-7026-466C-B495-20FB9578C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3993" y="0"/>
            <a:ext cx="7538007" cy="6858000"/>
          </a:xfrm>
          <a:prstGeom prst="rect">
            <a:avLst/>
          </a:prstGeom>
          <a:solidFill>
            <a:schemeClr val="tx2"/>
          </a:solidFill>
          <a:ln w="635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1685D80-4D5A-471F-9215-651424F475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53787" y="0"/>
            <a:ext cx="16459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6209EA5-136B-4DC6-B1D7-60D7BE42EB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1954" y="977029"/>
            <a:ext cx="5428789" cy="523750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>
                <a:solidFill>
                  <a:schemeClr val="bg1"/>
                </a:solidFill>
              </a:rPr>
              <a:t>Pogani: </a:t>
            </a:r>
          </a:p>
          <a:p>
            <a:r>
              <a:rPr lang="hr-HR">
                <a:solidFill>
                  <a:schemeClr val="bg1"/>
                </a:solidFill>
              </a:rPr>
              <a:t>Herodijan: „ Od Augusta do Marka Aurelija nije bilo tako brzih izmjena vladara, …, toliko nemira među stanovništvom provincija, razaranja gradova, … toliko potresa, epidemija kuge, tirana i careva tako neznatnih karijera” </a:t>
            </a:r>
            <a:r>
              <a:rPr lang="hr-HR" i="1">
                <a:solidFill>
                  <a:schemeClr val="bg1"/>
                </a:solidFill>
              </a:rPr>
              <a:t>(Herod. Hist. </a:t>
            </a:r>
            <a:r>
              <a:rPr lang="hr-HR">
                <a:solidFill>
                  <a:schemeClr val="bg1"/>
                </a:solidFill>
              </a:rPr>
              <a:t>I, 1,4.).</a:t>
            </a:r>
          </a:p>
          <a:p>
            <a:endParaRPr lang="hr-HR">
              <a:solidFill>
                <a:schemeClr val="bg1"/>
              </a:solidFill>
            </a:endParaRPr>
          </a:p>
          <a:p>
            <a:r>
              <a:rPr lang="hr-HR">
                <a:solidFill>
                  <a:schemeClr val="bg1"/>
                </a:solidFill>
              </a:rPr>
              <a:t>Pristranost kod kršćanskih i poganskih pisaca, sklonost pretjerivanju</a:t>
            </a:r>
            <a:endParaRPr lang="en-GB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92777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63C748C-967B-4A7B-A90F-3EDD0F485A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3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0143637-4934-44E4-B909-BAF1E7B27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2"/>
            <a:ext cx="4062127" cy="685800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574EE65-76C2-4CD4-94FA-E28422B17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9683" y="1240076"/>
            <a:ext cx="2727813" cy="4584527"/>
          </a:xfrm>
        </p:spPr>
        <p:txBody>
          <a:bodyPr>
            <a:normAutofit/>
          </a:bodyPr>
          <a:lstStyle/>
          <a:p>
            <a:endParaRPr lang="en-GB">
              <a:solidFill>
                <a:srgbClr val="FFFFFF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7FBF8E2-1F80-4A7E-8E51-2EB6A20EB9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594" y="1240077"/>
            <a:ext cx="6034827" cy="4916465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slabljenje helenističkih zasada u rimskome društvu: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Gubljenje središta države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Povratak autohtonim tradicijama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Podložnost utjecajima Istoka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slabljenje helenističke kulture (prijašnji su carevi gajili sklonosti prema grčkoj kulturi, umjetnosti i filozofiji (Neron, </a:t>
            </a:r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Hadrijan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Marko Aurelije)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Druga sofistika: naglašavanje važnosti klasične kulture i obrazovanja</a:t>
            </a:r>
          </a:p>
          <a:p>
            <a:pPr marL="0" indent="0">
              <a:buNone/>
            </a:pP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Rim je već odavno heleniziran – društvena elita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51002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3ECE7E0-99B1-4CCC-82EE-33F1EF613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7DCBE7A-DAC3-422C-912E-B30834A5CE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Odvijanje kristijanizacije – širenje kršćanstva – u okrilju grčkog jezika (liturgija ranih zajednica)</a:t>
            </a:r>
          </a:p>
          <a:p>
            <a:r>
              <a:rPr lang="hr-HR" dirty="0"/>
              <a:t>Kopija grčkih remek-djela u skulpturi i slikarstvu</a:t>
            </a:r>
          </a:p>
          <a:p>
            <a:r>
              <a:rPr lang="hr-HR" dirty="0"/>
              <a:t>Transformacija rimskog svijeta – Rim nadrasta definiciju zajednice prema etničkoj pripadnosti (Latini), prema jeziku (Grci) i prema religiji (Židovi)</a:t>
            </a:r>
          </a:p>
          <a:p>
            <a:r>
              <a:rPr lang="hr-HR" dirty="0" err="1"/>
              <a:t>Constitutio</a:t>
            </a:r>
            <a:r>
              <a:rPr lang="hr-HR" dirty="0"/>
              <a:t> </a:t>
            </a:r>
            <a:r>
              <a:rPr lang="hr-HR" dirty="0" err="1"/>
              <a:t>Antoniniana</a:t>
            </a:r>
            <a:r>
              <a:rPr lang="hr-HR" dirty="0"/>
              <a:t> (</a:t>
            </a:r>
            <a:r>
              <a:rPr lang="hr-HR" dirty="0" err="1"/>
              <a:t>Antoninijanski</a:t>
            </a:r>
            <a:r>
              <a:rPr lang="hr-HR" dirty="0"/>
              <a:t> ustav) – 212. g. dodjela rimskog građanskog prava svim stanovnicima Carstva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62538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7F1900-221C-42AB-9AC1-34319B9F0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8CA04A1-F2C7-4E13-8894-620FBF5B8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Kršćanski pisac </a:t>
            </a:r>
            <a:r>
              <a:rPr lang="hr-HR" dirty="0" err="1"/>
              <a:t>Tertulijan</a:t>
            </a:r>
            <a:r>
              <a:rPr lang="hr-HR" dirty="0"/>
              <a:t> (160-220) – pojam </a:t>
            </a:r>
            <a:r>
              <a:rPr lang="hr-HR" dirty="0" err="1"/>
              <a:t>Romanitas</a:t>
            </a:r>
            <a:r>
              <a:rPr lang="hr-HR" dirty="0"/>
              <a:t>: kulturna interakcija sa Grcima (pripadnost kršćanstva zajednici)</a:t>
            </a:r>
          </a:p>
          <a:p>
            <a:r>
              <a:rPr lang="hr-HR" dirty="0"/>
              <a:t>Optužbe protiv stranaca i njihovih kultova, i protiv kršćana (</a:t>
            </a:r>
            <a:r>
              <a:rPr lang="hr-HR" dirty="0" err="1"/>
              <a:t>Juvenal</a:t>
            </a:r>
            <a:r>
              <a:rPr lang="hr-HR" dirty="0"/>
              <a:t>)</a:t>
            </a:r>
          </a:p>
          <a:p>
            <a:r>
              <a:rPr lang="hr-HR" dirty="0"/>
              <a:t>Nepovjerenje prema barbarskim običajima – stalno prisutna crta rimskog karaktera</a:t>
            </a:r>
          </a:p>
          <a:p>
            <a:r>
              <a:rPr lang="hr-HR" dirty="0"/>
              <a:t>Pitanje vitalnosti rimske tradicionalne religije?</a:t>
            </a:r>
          </a:p>
          <a:p>
            <a:r>
              <a:rPr lang="hr-HR" dirty="0"/>
              <a:t>Antički politeizam se „povlači” pred novim religijama – anarhija u političkom i društvenom životu Carstva 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→ povezanost politike i religije u rimskoj državi</a:t>
            </a:r>
          </a:p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Gubitak povjerenja u stare bogove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00001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5FE9B01-5171-462C-BFAD-3C1AFA14AB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F20943C-C221-4C09-81E7-31FCEDE25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Manji broj natpisa religijskog i kultnog karaktera u 3. st. na području Carstva</a:t>
            </a:r>
          </a:p>
          <a:p>
            <a:r>
              <a:rPr lang="hr-HR" dirty="0"/>
              <a:t>Kriza tradicionalne religije???</a:t>
            </a:r>
          </a:p>
          <a:p>
            <a:r>
              <a:rPr lang="hr-HR" dirty="0"/>
              <a:t>Postojanje autentične rimske religije?</a:t>
            </a:r>
          </a:p>
          <a:p>
            <a:r>
              <a:rPr lang="hr-HR" dirty="0"/>
              <a:t>Grčki i rimski politeizam: brojni kultovi posvećeni mnogobrojnim božanstvima</a:t>
            </a:r>
          </a:p>
          <a:p>
            <a:r>
              <a:rPr lang="hr-HR" dirty="0"/>
              <a:t>Prihvaćanje novih božanstava – tolerantan stav Rimljana prema religijama</a:t>
            </a:r>
          </a:p>
          <a:p>
            <a:r>
              <a:rPr lang="hr-HR" dirty="0"/>
              <a:t>Službeno autorizirani panteon (</a:t>
            </a:r>
            <a:r>
              <a:rPr lang="hr-HR" i="1" dirty="0" err="1"/>
              <a:t>religiones</a:t>
            </a:r>
            <a:r>
              <a:rPr lang="hr-HR" i="1" dirty="0"/>
              <a:t> </a:t>
            </a:r>
            <a:r>
              <a:rPr lang="hr-HR" i="1" dirty="0" err="1"/>
              <a:t>licitae</a:t>
            </a:r>
            <a:r>
              <a:rPr lang="hr-HR" dirty="0"/>
              <a:t>)</a:t>
            </a:r>
          </a:p>
          <a:p>
            <a:r>
              <a:rPr lang="hr-HR" dirty="0"/>
              <a:t>Rimljani su za sebe pisali da su „najpobožniji među smrtnicima”- poštivanje vlastitih obaveza prema bogovima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310711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7624B5E-4E26-4376-8BE5-F7C79949A5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endParaRPr lang="en-GB"/>
          </a:p>
        </p:txBody>
      </p:sp>
      <p:grpSp>
        <p:nvGrpSpPr>
          <p:cNvPr id="1028" name="Group 70">
            <a:extLst>
              <a:ext uri="{FF2B5EF4-FFF2-40B4-BE49-F238E27FC236}">
                <a16:creationId xmlns:a16="http://schemas.microsoft.com/office/drawing/2014/main" id="{F2C08210-135F-434B-9B07-F3B4978C6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459130" y="2012810"/>
            <a:ext cx="4954206" cy="3453535"/>
            <a:chOff x="7807230" y="2012810"/>
            <a:chExt cx="3251252" cy="3459865"/>
          </a:xfrm>
        </p:grpSpPr>
        <p:sp>
          <p:nvSpPr>
            <p:cNvPr id="1029" name="Rectangle 71">
              <a:extLst>
                <a:ext uri="{FF2B5EF4-FFF2-40B4-BE49-F238E27FC236}">
                  <a16:creationId xmlns:a16="http://schemas.microsoft.com/office/drawing/2014/main" id="{F67A18BA-FBAA-4972-B2EE-86107FA7F0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0" y="2012810"/>
              <a:ext cx="3251252" cy="3459865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1905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0" name="Rectangle 72">
              <a:extLst>
                <a:ext uri="{FF2B5EF4-FFF2-40B4-BE49-F238E27FC236}">
                  <a16:creationId xmlns:a16="http://schemas.microsoft.com/office/drawing/2014/main" id="{8776751E-B197-4182-95E7-62121266B0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807231" y="2026142"/>
              <a:ext cx="3251250" cy="3440203"/>
            </a:xfrm>
            <a:prstGeom prst="rect">
              <a:avLst/>
            </a:prstGeom>
            <a:solidFill>
              <a:schemeClr val="bg1"/>
            </a:solidFill>
            <a:ln w="762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w="38100" h="38100"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026" name="Picture 2" descr="Ara Pacis Augustae - Altar of Peace in Rome">
            <a:extLst>
              <a:ext uri="{FF2B5EF4-FFF2-40B4-BE49-F238E27FC236}">
                <a16:creationId xmlns:a16="http://schemas.microsoft.com/office/drawing/2014/main" id="{0068F411-DB35-49BB-BA0B-AE8792DABD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5739" y="3019087"/>
            <a:ext cx="4613872" cy="143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23B218-1AFA-4EB1-B80E-7DB10A75C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3337" y="2015734"/>
            <a:ext cx="4158849" cy="3450613"/>
          </a:xfrm>
        </p:spPr>
        <p:txBody>
          <a:bodyPr>
            <a:normAutofit/>
          </a:bodyPr>
          <a:lstStyle/>
          <a:p>
            <a:r>
              <a:rPr lang="hr-HR" dirty="0"/>
              <a:t>Prikaz cara kao vrhovnog svećenika (</a:t>
            </a:r>
            <a:r>
              <a:rPr lang="hr-HR" i="1" dirty="0" err="1"/>
              <a:t>pontifex</a:t>
            </a:r>
            <a:r>
              <a:rPr lang="hr-HR" i="1" dirty="0"/>
              <a:t> </a:t>
            </a:r>
            <a:r>
              <a:rPr lang="hr-HR" i="1" dirty="0" err="1"/>
              <a:t>maximus</a:t>
            </a:r>
            <a:r>
              <a:rPr lang="hr-HR" dirty="0"/>
              <a:t>) – </a:t>
            </a:r>
            <a:r>
              <a:rPr lang="hr-HR" dirty="0" err="1"/>
              <a:t>Augustov</a:t>
            </a:r>
            <a:r>
              <a:rPr lang="hr-HR" dirty="0"/>
              <a:t> Oltar Mira (</a:t>
            </a:r>
            <a:r>
              <a:rPr lang="hr-HR" i="1" dirty="0"/>
              <a:t>Ara </a:t>
            </a:r>
            <a:r>
              <a:rPr lang="hr-HR" i="1" dirty="0" err="1"/>
              <a:t>Pacis</a:t>
            </a:r>
            <a:r>
              <a:rPr lang="hr-HR" dirty="0"/>
              <a:t>) u Rimu</a:t>
            </a:r>
          </a:p>
          <a:p>
            <a:r>
              <a:rPr lang="hr-HR" dirty="0"/>
              <a:t>Veza između careve pobožnosti i naklonosti bogova</a:t>
            </a:r>
          </a:p>
          <a:p>
            <a:endParaRPr lang="hr-HR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27421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01E7E94-4FF4-4305-88DB-EADD9CB21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8B446E9-3882-4C62-81BA-46E202F92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Negiranje bogova u javnosti nije bilo poželjno, napad na samu državu koja je opstajala zbog dobrih odnosa s bogovima (</a:t>
            </a:r>
            <a:r>
              <a:rPr lang="hr-HR" i="1" dirty="0"/>
              <a:t>pax </a:t>
            </a:r>
            <a:r>
              <a:rPr lang="hr-HR" i="1" dirty="0" err="1"/>
              <a:t>deorum</a:t>
            </a:r>
            <a:r>
              <a:rPr lang="hr-HR" dirty="0"/>
              <a:t>)</a:t>
            </a:r>
          </a:p>
          <a:p>
            <a:r>
              <a:rPr lang="hr-HR" dirty="0"/>
              <a:t>Religija – nasljeđe predaka (</a:t>
            </a:r>
            <a:r>
              <a:rPr lang="hr-HR" i="1" dirty="0" err="1"/>
              <a:t>mox</a:t>
            </a:r>
            <a:r>
              <a:rPr lang="hr-HR" i="1" dirty="0"/>
              <a:t> </a:t>
            </a:r>
            <a:r>
              <a:rPr lang="hr-HR" i="1" dirty="0" err="1"/>
              <a:t>maiorum</a:t>
            </a:r>
            <a:r>
              <a:rPr lang="hr-HR" dirty="0"/>
              <a:t>)</a:t>
            </a:r>
          </a:p>
          <a:p>
            <a:r>
              <a:rPr lang="hr-HR" dirty="0"/>
              <a:t>Uloga predaka i tradicije u životu rimske države i elita – drvni običaji i slavni muževi</a:t>
            </a:r>
          </a:p>
          <a:p>
            <a:r>
              <a:rPr lang="hr-HR" dirty="0"/>
              <a:t>Posmrtne maske predaka u rimskim patricijskim domovima za pogrebne prigode</a:t>
            </a:r>
          </a:p>
          <a:p>
            <a:r>
              <a:rPr lang="hr-HR" dirty="0"/>
              <a:t>Strah od </a:t>
            </a:r>
            <a:r>
              <a:rPr lang="hr-HR" dirty="0" err="1"/>
              <a:t>orijentalizacije</a:t>
            </a:r>
            <a:r>
              <a:rPr lang="hr-HR" dirty="0"/>
              <a:t> i barbarizacije rimskog načina života</a:t>
            </a:r>
          </a:p>
          <a:p>
            <a:r>
              <a:rPr lang="hr-HR" dirty="0" err="1"/>
              <a:t>Celzovi</a:t>
            </a:r>
            <a:r>
              <a:rPr lang="hr-HR" dirty="0"/>
              <a:t> napadi na kršćane i Židove koje optužuje za pobunu protiv države i vjerski razdor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58371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4004DDC-7FD1-45E3-89AE-E778FB8B5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E26D8D0-5A31-4589-A01E-E87D49EE55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Rimska pobožnost: poštivanje i nastavljanje svakog drevnog kulta – čak i </a:t>
            </a:r>
            <a:r>
              <a:rPr lang="hr-HR" dirty="0" err="1"/>
              <a:t>nerimskih</a:t>
            </a:r>
            <a:r>
              <a:rPr lang="hr-HR" dirty="0"/>
              <a:t> božanstava</a:t>
            </a:r>
          </a:p>
          <a:p>
            <a:r>
              <a:rPr lang="hr-HR" dirty="0" err="1"/>
              <a:t>Simahova</a:t>
            </a:r>
            <a:r>
              <a:rPr lang="hr-HR" dirty="0"/>
              <a:t> peticija 384. g. – zahtjev od kršćanskog cara </a:t>
            </a:r>
            <a:r>
              <a:rPr lang="hr-HR" dirty="0" err="1"/>
              <a:t>Valentinijana</a:t>
            </a:r>
            <a:r>
              <a:rPr lang="hr-HR" dirty="0"/>
              <a:t> II. da vrati Oltar Pobjede u senatsku kuriju u Rimu</a:t>
            </a:r>
          </a:p>
          <a:p>
            <a:r>
              <a:rPr lang="hr-HR" dirty="0"/>
              <a:t>Tradicionalna vjera kao uvjet za dobrobit rimske države koja je počivala na vjerskom pluralizmu - politeizmu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521114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E0CAAC8-32A3-4186-B7A0-88E055449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endParaRPr lang="en-GB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0B9B05EC-01CF-4A52-A3FD-2F5C3DA4583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4946442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89896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1B9AD20-D40E-44D5-81E3-4E8A1F8683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9C6BD4-31B8-43D9-A9CA-5AC91E885E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Promatranje pojave kršćanstva u grčko-rimskom svijetu: zasebna i zatvorena cjelina, izvan konteksta antičkog društva?</a:t>
            </a:r>
          </a:p>
          <a:p>
            <a:r>
              <a:rPr lang="hr-HR" dirty="0"/>
              <a:t>Što je bitno drugačije? </a:t>
            </a:r>
          </a:p>
          <a:p>
            <a:r>
              <a:rPr lang="hr-HR" dirty="0"/>
              <a:t>Afirmacija kršćanstva u 2. i 3. stoljeću obilježeno velikim krizama u Rimskome Carstvu (početak kasne antike)</a:t>
            </a:r>
          </a:p>
          <a:p>
            <a:r>
              <a:rPr lang="hr-HR" dirty="0"/>
              <a:t>Slojevitost razdoblja obilježenoga velikim promjenama</a:t>
            </a:r>
          </a:p>
          <a:p>
            <a:r>
              <a:rPr lang="hr-HR" dirty="0"/>
              <a:t>Kulturni i intelektualni procvat u doba </a:t>
            </a:r>
            <a:r>
              <a:rPr lang="hr-HR" dirty="0" err="1"/>
              <a:t>Antonina</a:t>
            </a:r>
            <a:r>
              <a:rPr lang="hr-HR" dirty="0"/>
              <a:t> i Severa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975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4860D2-53BE-4121-B65D-70E011881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A84823F-E2F0-43E2-B4B1-64D374F1B9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/>
              <a:t>Dvije tendencije razdoblja</a:t>
            </a:r>
          </a:p>
          <a:p>
            <a:r>
              <a:rPr lang="hr-HR" dirty="0"/>
              <a:t>1) posezanje za prošlošću i isticanje kontinuiteta</a:t>
            </a:r>
          </a:p>
          <a:p>
            <a:r>
              <a:rPr lang="hr-HR" dirty="0"/>
              <a:t>2) traganje za novim sadržajima u kulturnom, vjerskom i socijalnom životu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Međusobno prožimanje, ispreplitanje i prilagođavanje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8333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29D452D-BE2C-4A98-A588-E917946CF9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FC2E304-41E3-471A-A9DB-EE71E7C4C4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„nova religioznost” u duhovnosti kasne antike</a:t>
            </a:r>
          </a:p>
          <a:p>
            <a:r>
              <a:rPr lang="hr-HR" dirty="0"/>
              <a:t>Izvorni doprinos helenističko-rimskoj civilizaciji</a:t>
            </a:r>
          </a:p>
          <a:p>
            <a:r>
              <a:rPr lang="hr-HR" dirty="0"/>
              <a:t>Ubrzanje formiranja kršćanstva</a:t>
            </a:r>
          </a:p>
          <a:p>
            <a:r>
              <a:rPr lang="hr-HR" dirty="0"/>
              <a:t>Pojava nove religijske umjetnosti kasnoga Carstva, ali ne ukida stoljetnu tradiciju antičke Grčke i Rima</a:t>
            </a:r>
          </a:p>
          <a:p>
            <a:r>
              <a:rPr lang="hr-HR" dirty="0"/>
              <a:t>Kontinuitet tradicije carskog kulta</a:t>
            </a:r>
          </a:p>
          <a:p>
            <a:r>
              <a:rPr lang="hr-HR" dirty="0"/>
              <a:t>U umjetnosti se nastavljaju reproducirati mitološke teme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53386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B42A424-A513-4F93-A97C-AF48F6A13D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378F69F-4316-4460-9E54-CD9C204FB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Edward Gibbon: revolucija - pobjeda barbarstva i kršćanstva</a:t>
            </a:r>
          </a:p>
          <a:p>
            <a:r>
              <a:rPr lang="hr-HR" dirty="0"/>
              <a:t>Sukobi između rimske države i kršćana</a:t>
            </a:r>
          </a:p>
          <a:p>
            <a:r>
              <a:rPr lang="hr-HR" dirty="0"/>
              <a:t>Rim – „velika rimska bludnica” u Ivanovom Otkrivenju</a:t>
            </a:r>
          </a:p>
          <a:p>
            <a:r>
              <a:rPr lang="hr-HR" dirty="0"/>
              <a:t>Predvorje </a:t>
            </a:r>
            <a:r>
              <a:rPr lang="hr-HR" dirty="0" err="1"/>
              <a:t>Augustinove</a:t>
            </a:r>
            <a:r>
              <a:rPr lang="hr-HR" dirty="0"/>
              <a:t> Božje države</a:t>
            </a:r>
          </a:p>
          <a:p>
            <a:r>
              <a:rPr lang="hr-HR" dirty="0"/>
              <a:t>„najsjajnija luč svijeta” kod sv. Jeronima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75342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1FF0A42-F94E-429C-B6C9-22B81BC7D9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7CFE4B-FCA5-4694-A544-F8B3681B63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Vojna i ekonomska kriza Carstva</a:t>
            </a:r>
          </a:p>
          <a:p>
            <a:r>
              <a:rPr lang="hr-HR" dirty="0"/>
              <a:t>Porast značaja i uloge vladara</a:t>
            </a:r>
          </a:p>
          <a:p>
            <a:r>
              <a:rPr lang="hr-HR" dirty="0"/>
              <a:t>Doba Republike – Rim je tamo gdje je Senat; od Komoda (180-193) – Rim je tamo gdje je car</a:t>
            </a:r>
          </a:p>
          <a:p>
            <a:r>
              <a:rPr lang="hr-HR" dirty="0"/>
              <a:t>Car utjelovljuje prisutnost Rima i njegovu sudbinu, vlast je sve više u rukama jednog čovjeka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493678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3C54520-6984-4636-ACB5-D8CB489C25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EFD7972-0BB3-4AB4-B3B1-EB6F641B04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/>
              <a:t>Evolucija carskog kulta: carevi imaju vrhovnu vlast u svim stvarima, kako svjetovnim tako i religijskim (Dion Kasije, 3. st.)</a:t>
            </a:r>
          </a:p>
          <a:p>
            <a:r>
              <a:rPr lang="hr-HR" dirty="0"/>
              <a:t>Približavanje bogovima, odnosno božanstvima (</a:t>
            </a:r>
            <a:r>
              <a:rPr lang="hr-HR" i="1" dirty="0" err="1"/>
              <a:t>domus</a:t>
            </a:r>
            <a:r>
              <a:rPr lang="hr-HR" i="1" dirty="0"/>
              <a:t> </a:t>
            </a:r>
            <a:r>
              <a:rPr lang="hr-HR" i="1" dirty="0" err="1"/>
              <a:t>sacra</a:t>
            </a:r>
            <a:r>
              <a:rPr lang="hr-HR" i="1" dirty="0"/>
              <a:t>, </a:t>
            </a:r>
            <a:r>
              <a:rPr lang="hr-HR" i="1" dirty="0" err="1"/>
              <a:t>urbs</a:t>
            </a:r>
            <a:r>
              <a:rPr lang="hr-HR" i="1" dirty="0"/>
              <a:t> </a:t>
            </a:r>
            <a:r>
              <a:rPr lang="hr-HR" i="1" dirty="0" err="1"/>
              <a:t>sacra</a:t>
            </a:r>
            <a:r>
              <a:rPr lang="hr-HR" dirty="0"/>
              <a:t>) </a:t>
            </a:r>
          </a:p>
          <a:p>
            <a:r>
              <a:rPr lang="hr-HR" dirty="0"/>
              <a:t>Zaštita i pokroviteljstvo božanstva</a:t>
            </a:r>
          </a:p>
          <a:p>
            <a:r>
              <a:rPr lang="hr-HR" dirty="0"/>
              <a:t>Carski ceremonijal na dvoru – utjecaj tradicija Istoka: nekadašnje helenističke monarhije (Perzija)</a:t>
            </a:r>
          </a:p>
          <a:p>
            <a:r>
              <a:rPr lang="hr-HR" dirty="0"/>
              <a:t>Evolucija u smjeru orijentalnog despotizma (Dioklecijan traći da ga se štuje poput boga, nosi odjeću obrubljenu zlatom, grimiz i drago kamenje – Aurelije Viktor; Dioklecijan skromnog porijekla, nedostatak klasičnog obrazovanja)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0993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387E674-C598-4C51-B587-FA9E747BC9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4D3C965-4B85-4D8E-8A5A-358AD461F7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Vojnički carevi 3. st. – okretanje sumnjivim proročanstvima, crnoj magiji</a:t>
            </a:r>
          </a:p>
          <a:p>
            <a:r>
              <a:rPr lang="hr-HR" dirty="0"/>
              <a:t>Istočnjačke religijske koncepcije: </a:t>
            </a:r>
            <a:r>
              <a:rPr lang="hr-HR" dirty="0" err="1"/>
              <a:t>mitraizam</a:t>
            </a:r>
            <a:r>
              <a:rPr lang="hr-HR" dirty="0"/>
              <a:t> (</a:t>
            </a:r>
            <a:r>
              <a:rPr lang="hr-HR" dirty="0" err="1"/>
              <a:t>Komod</a:t>
            </a:r>
            <a:r>
              <a:rPr lang="hr-HR" dirty="0"/>
              <a:t>); Nepobjedivo sunce – </a:t>
            </a:r>
            <a:r>
              <a:rPr lang="hr-HR" i="1" dirty="0"/>
              <a:t>Sol </a:t>
            </a:r>
            <a:r>
              <a:rPr lang="hr-HR" i="1" dirty="0" err="1"/>
              <a:t>invictus</a:t>
            </a:r>
            <a:r>
              <a:rPr lang="hr-HR" i="1" dirty="0"/>
              <a:t> </a:t>
            </a:r>
            <a:r>
              <a:rPr lang="hr-HR" dirty="0"/>
              <a:t>(</a:t>
            </a:r>
            <a:r>
              <a:rPr lang="hr-HR" dirty="0" err="1"/>
              <a:t>Aurelijan</a:t>
            </a:r>
            <a:r>
              <a:rPr lang="hr-HR" dirty="0"/>
              <a:t>, 270-275); Konstantin – kršćanstvo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82686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4000"/>
                <a:satMod val="80000"/>
                <a:lumMod val="106000"/>
              </a:schemeClr>
            </a:gs>
            <a:gs pos="100000">
              <a:schemeClr val="bg2">
                <a:shade val="80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82E7304-2AC2-4A5C-924D-A6AC3FFC5E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32006C9-2555-4DE9-8365-666514577C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</p:spPr>
        <p:txBody>
          <a:bodyPr>
            <a:normAutofit/>
          </a:bodyPr>
          <a:lstStyle/>
          <a:p>
            <a:endParaRPr lang="en-GB" dirty="0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259FEF2-F6A5-442F-BA10-4E39EECD0A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451579" y="1853754"/>
            <a:ext cx="960327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A3C183B1-1D4B-4E3D-A02E-A426E3BFA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019476"/>
            <a:ext cx="12192000" cy="48385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/>
          </a:p>
        </p:txBody>
      </p:sp>
      <p:graphicFrame>
        <p:nvGraphicFramePr>
          <p:cNvPr id="5" name="Rezervirano mjesto sadržaja 2">
            <a:extLst>
              <a:ext uri="{FF2B5EF4-FFF2-40B4-BE49-F238E27FC236}">
                <a16:creationId xmlns:a16="http://schemas.microsoft.com/office/drawing/2014/main" id="{3A0F713C-7F11-44A1-99F2-4149E7D343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53142"/>
              </p:ext>
            </p:extLst>
          </p:nvPr>
        </p:nvGraphicFramePr>
        <p:xfrm>
          <a:off x="1450975" y="2331497"/>
          <a:ext cx="9604375" cy="37232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42403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ja">
  <a:themeElements>
    <a:clrScheme name="Galerija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ja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ja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957</Words>
  <Application>Microsoft Office PowerPoint</Application>
  <PresentationFormat>Široki zaslon</PresentationFormat>
  <Paragraphs>80</Paragraphs>
  <Slides>18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2" baseType="lpstr">
      <vt:lpstr>Arial</vt:lpstr>
      <vt:lpstr>Gill Sans MT</vt:lpstr>
      <vt:lpstr>Times New Roman</vt:lpstr>
      <vt:lpstr>Galerija</vt:lpstr>
      <vt:lpstr>Religije grčko-rimskog svijeta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Religije grčko-rimskog svijeta </dc:title>
  <dc:creator>Marina</dc:creator>
  <cp:lastModifiedBy>Marina</cp:lastModifiedBy>
  <cp:revision>1</cp:revision>
  <dcterms:created xsi:type="dcterms:W3CDTF">2020-11-13T15:33:12Z</dcterms:created>
  <dcterms:modified xsi:type="dcterms:W3CDTF">2020-11-13T15:33:20Z</dcterms:modified>
</cp:coreProperties>
</file>