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ustom.xml" ContentType="application/vnd.openxmlformats-officedocument.custom-propertie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emf" ContentType="image/x-emf"/>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72" r:id="rId1"/>
  </p:sldMasterIdLst>
  <p:notesMasterIdLst>
    <p:notesMasterId r:id="rId27"/>
  </p:notesMasterIdLst>
  <p:sldIdLst>
    <p:sldId id="303" r:id="rId2"/>
    <p:sldId id="300" r:id="rId3"/>
    <p:sldId id="301" r:id="rId4"/>
    <p:sldId id="302" r:id="rId5"/>
    <p:sldId id="256" r:id="rId6"/>
    <p:sldId id="258" r:id="rId7"/>
    <p:sldId id="259" r:id="rId8"/>
    <p:sldId id="260" r:id="rId9"/>
    <p:sldId id="261" r:id="rId10"/>
    <p:sldId id="280" r:id="rId11"/>
    <p:sldId id="307" r:id="rId12"/>
    <p:sldId id="284" r:id="rId13"/>
    <p:sldId id="286" r:id="rId14"/>
    <p:sldId id="287" r:id="rId15"/>
    <p:sldId id="288" r:id="rId16"/>
    <p:sldId id="289" r:id="rId17"/>
    <p:sldId id="290" r:id="rId18"/>
    <p:sldId id="291" r:id="rId19"/>
    <p:sldId id="304" r:id="rId20"/>
    <p:sldId id="294" r:id="rId21"/>
    <p:sldId id="305" r:id="rId22"/>
    <p:sldId id="306" r:id="rId23"/>
    <p:sldId id="296" r:id="rId24"/>
    <p:sldId id="297" r:id="rId25"/>
    <p:sldId id="298" r:id="rId26"/>
  </p:sldIdLst>
  <p:sldSz cx="9144000" cy="6858000" type="screen4x3"/>
  <p:notesSz cx="6858000" cy="9144000"/>
  <p:defaultTextStyle>
    <a:defPPr>
      <a:defRPr lang="en"/>
    </a:defPPr>
    <a:lvl1pPr algn="l" defTabSz="457200" rtl="0" eaLnBrk="0" fontAlgn="base" hangingPunct="0">
      <a:spcBef>
        <a:spcPct val="0"/>
      </a:spcBef>
      <a:spcAft>
        <a:spcPct val="0"/>
      </a:spcAft>
      <a:defRPr kern="1200">
        <a:solidFill>
          <a:schemeClr val="bg1"/>
        </a:solidFill>
        <a:latin typeface="Arial" pitchFamily="34" charset="0"/>
        <a:ea typeface="Droid Sans Fallback" charset="0"/>
        <a:cs typeface="Droid Sans Fallback" charset="0"/>
      </a:defRPr>
    </a:lvl1pPr>
    <a:lvl2pPr marL="742950" indent="-285750" algn="l" defTabSz="457200" rtl="0" eaLnBrk="0" fontAlgn="base" hangingPunct="0">
      <a:spcBef>
        <a:spcPct val="0"/>
      </a:spcBef>
      <a:spcAft>
        <a:spcPct val="0"/>
      </a:spcAft>
      <a:defRPr kern="1200">
        <a:solidFill>
          <a:schemeClr val="bg1"/>
        </a:solidFill>
        <a:latin typeface="Arial" pitchFamily="34" charset="0"/>
        <a:ea typeface="Droid Sans Fallback" charset="0"/>
        <a:cs typeface="Droid Sans Fallback" charset="0"/>
      </a:defRPr>
    </a:lvl2pPr>
    <a:lvl3pPr marL="1143000" indent="-228600" algn="l" defTabSz="457200" rtl="0" eaLnBrk="0" fontAlgn="base" hangingPunct="0">
      <a:spcBef>
        <a:spcPct val="0"/>
      </a:spcBef>
      <a:spcAft>
        <a:spcPct val="0"/>
      </a:spcAft>
      <a:defRPr kern="1200">
        <a:solidFill>
          <a:schemeClr val="bg1"/>
        </a:solidFill>
        <a:latin typeface="Arial" pitchFamily="34" charset="0"/>
        <a:ea typeface="Droid Sans Fallback" charset="0"/>
        <a:cs typeface="Droid Sans Fallback" charset="0"/>
      </a:defRPr>
    </a:lvl3pPr>
    <a:lvl4pPr marL="1600200" indent="-228600" algn="l" defTabSz="457200" rtl="0" eaLnBrk="0" fontAlgn="base" hangingPunct="0">
      <a:spcBef>
        <a:spcPct val="0"/>
      </a:spcBef>
      <a:spcAft>
        <a:spcPct val="0"/>
      </a:spcAft>
      <a:defRPr kern="1200">
        <a:solidFill>
          <a:schemeClr val="bg1"/>
        </a:solidFill>
        <a:latin typeface="Arial" pitchFamily="34" charset="0"/>
        <a:ea typeface="Droid Sans Fallback" charset="0"/>
        <a:cs typeface="Droid Sans Fallback" charset="0"/>
      </a:defRPr>
    </a:lvl4pPr>
    <a:lvl5pPr marL="2057400" indent="-228600" algn="l" defTabSz="457200" rtl="0" eaLnBrk="0" fontAlgn="base" hangingPunct="0">
      <a:spcBef>
        <a:spcPct val="0"/>
      </a:spcBef>
      <a:spcAft>
        <a:spcPct val="0"/>
      </a:spcAft>
      <a:defRPr kern="1200">
        <a:solidFill>
          <a:schemeClr val="bg1"/>
        </a:solidFill>
        <a:latin typeface="Arial" pitchFamily="34" charset="0"/>
        <a:ea typeface="Droid Sans Fallback" charset="0"/>
        <a:cs typeface="Droid Sans Fallback" charset="0"/>
      </a:defRPr>
    </a:lvl5pPr>
    <a:lvl6pPr marL="2286000" algn="l" defTabSz="914400" rtl="0" eaLnBrk="1" latinLnBrk="0" hangingPunct="1">
      <a:defRPr kern="1200">
        <a:solidFill>
          <a:schemeClr val="bg1"/>
        </a:solidFill>
        <a:latin typeface="Arial" pitchFamily="34" charset="0"/>
        <a:ea typeface="Droid Sans Fallback" charset="0"/>
        <a:cs typeface="Droid Sans Fallback" charset="0"/>
      </a:defRPr>
    </a:lvl6pPr>
    <a:lvl7pPr marL="2743200" algn="l" defTabSz="914400" rtl="0" eaLnBrk="1" latinLnBrk="0" hangingPunct="1">
      <a:defRPr kern="1200">
        <a:solidFill>
          <a:schemeClr val="bg1"/>
        </a:solidFill>
        <a:latin typeface="Arial" pitchFamily="34" charset="0"/>
        <a:ea typeface="Droid Sans Fallback" charset="0"/>
        <a:cs typeface="Droid Sans Fallback" charset="0"/>
      </a:defRPr>
    </a:lvl7pPr>
    <a:lvl8pPr marL="3200400" algn="l" defTabSz="914400" rtl="0" eaLnBrk="1" latinLnBrk="0" hangingPunct="1">
      <a:defRPr kern="1200">
        <a:solidFill>
          <a:schemeClr val="bg1"/>
        </a:solidFill>
        <a:latin typeface="Arial" pitchFamily="34" charset="0"/>
        <a:ea typeface="Droid Sans Fallback" charset="0"/>
        <a:cs typeface="Droid Sans Fallback" charset="0"/>
      </a:defRPr>
    </a:lvl8pPr>
    <a:lvl9pPr marL="3657600" algn="l" defTabSz="914400" rtl="0" eaLnBrk="1" latinLnBrk="0" hangingPunct="1">
      <a:defRPr kern="1200">
        <a:solidFill>
          <a:schemeClr val="bg1"/>
        </a:solidFill>
        <a:latin typeface="Arial" pitchFamily="34" charset="0"/>
        <a:ea typeface="Droid Sans Fallback" charset="0"/>
        <a:cs typeface="Droid Sans Fallback"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632" y="-90"/>
      </p:cViewPr>
      <p:guideLst>
        <p:guide orient="horz" pos="2160"/>
        <p:guide pos="2880"/>
      </p:guideLst>
    </p:cSldViewPr>
  </p:slideViewPr>
  <p:outlineViewPr>
    <p:cViewPr varScale="1">
      <p:scale>
        <a:sx n="170" d="200"/>
        <a:sy n="170" d="200"/>
      </p:scale>
      <p:origin x="-780" y="-84"/>
    </p:cViewPr>
  </p:outlineViewPr>
  <p:notesTextViewPr>
    <p:cViewPr>
      <p:scale>
        <a:sx n="1" d="1"/>
        <a:sy n="1" d="1"/>
      </p:scale>
      <p:origin x="0" y="0"/>
    </p:cViewPr>
  </p:notesTextViewPr>
  <p:notesViewPr>
    <p:cSldViewPr>
      <p:cViewPr varScale="1">
        <p:scale>
          <a:sx n="59" d="100"/>
          <a:sy n="59" d="100"/>
        </p:scale>
        <p:origin x="-1752" y="-72"/>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2" name="Rectangle 1"/>
          <p:cNvSpPr>
            <a:spLocks noGrp="1" noRot="1" noChangeAspect="1" noChangeArrowheads="1"/>
          </p:cNvSpPr>
          <p:nvPr>
            <p:ph type="sldImg"/>
          </p:nvPr>
        </p:nvSpPr>
        <p:spPr bwMode="auto">
          <a:xfrm>
            <a:off x="0" y="695325"/>
            <a:ext cx="0" cy="0"/>
          </a:xfrm>
          <a:prstGeom prst="rect">
            <a:avLst/>
          </a:prstGeom>
          <a:noFill/>
          <a:ln w="9525">
            <a:noFill/>
            <a:round/>
            <a:headEnd/>
            <a:tailEnd/>
          </a:ln>
        </p:spPr>
      </p:sp>
      <p:sp>
        <p:nvSpPr>
          <p:cNvPr id="2" name="Rectangle 2"/>
          <p:cNvSpPr>
            <a:spLocks noGrp="1" noChangeArrowheads="1"/>
          </p:cNvSpPr>
          <p:nvPr>
            <p:ph type="body"/>
          </p:nvPr>
        </p:nvSpPr>
        <p:spPr bwMode="auto">
          <a:xfrm>
            <a:off x="685800" y="4343400"/>
            <a:ext cx="5484813" cy="4113213"/>
          </a:xfrm>
          <a:prstGeom prst="rect">
            <a:avLst/>
          </a:prstGeom>
          <a:noFill/>
          <a:ln>
            <a:noFill/>
          </a:ln>
          <a:effectLst/>
          <a:extLst>
            <a:ext uri="{909E8E84-426E-40DD-AFC4-6F175D3DCCD1}"/>
            <a:ext uri="{91240B29-F687-4F45-9708-019B960494DF}"/>
            <a:ext uri="{AF507438-7753-43E0-B8FC-AC1667EBCBE1}"/>
          </a:extLst>
        </p:spPr>
        <p:txBody>
          <a:bodyPr vert="horz" wrap="square" lIns="0" tIns="0" rIns="0" bIns="0" numCol="1" anchor="t" anchorCtr="0" compatLnSpc="1">
            <a:prstTxWarp prst="textNoShape">
              <a:avLst/>
            </a:prstTxWarp>
          </a:bodyPr>
          <a:lstStyle/>
          <a:p>
            <a:pPr lvl="0"/>
            <a:endParaRPr lang="sr-Latn-RS" altLang="sr-Latn-RS" noProof="0" smtClean="0"/>
          </a:p>
        </p:txBody>
      </p:sp>
    </p:spTree>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anose="02020603050405020304" pitchFamily="18" charset="0"/>
        <a:ea typeface="+mn-ea"/>
        <a:cs typeface="+mn-cs"/>
      </a:defRPr>
    </a:lvl1pPr>
    <a:lvl2pPr marL="742950" indent="-285750" algn="l" defTabSz="457200"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anose="02020603050405020304" pitchFamily="18" charset="0"/>
        <a:ea typeface="+mn-ea"/>
        <a:cs typeface="+mn-cs"/>
      </a:defRPr>
    </a:lvl2pPr>
    <a:lvl3pPr marL="1143000" indent="-228600" algn="l" defTabSz="457200"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anose="02020603050405020304" pitchFamily="18" charset="0"/>
        <a:ea typeface="+mn-ea"/>
        <a:cs typeface="+mn-cs"/>
      </a:defRPr>
    </a:lvl3pPr>
    <a:lvl4pPr marL="1600200" indent="-228600" algn="l" defTabSz="457200"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anose="02020603050405020304" pitchFamily="18" charset="0"/>
        <a:ea typeface="+mn-ea"/>
        <a:cs typeface="+mn-cs"/>
      </a:defRPr>
    </a:lvl4pPr>
    <a:lvl5pPr marL="2057400" indent="-228600" algn="l" defTabSz="457200"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746" name="Rectangle 1"/>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ln>
        </p:spPr>
      </p:sp>
      <p:sp>
        <p:nvSpPr>
          <p:cNvPr id="31747" name="Rectangle 2"/>
          <p:cNvSpPr>
            <a:spLocks noGrp="1" noChangeArrowheads="1"/>
          </p:cNvSpPr>
          <p:nvPr>
            <p:ph type="body" idx="1"/>
          </p:nvPr>
        </p:nvSpPr>
        <p:spPr>
          <a:xfrm>
            <a:off x="685800" y="4343400"/>
            <a:ext cx="5486400" cy="4114800"/>
          </a:xfrm>
          <a:noFill/>
        </p:spPr>
        <p:txBody>
          <a:bodyPr wrap="none" anchor="ctr"/>
          <a:lstStyle/>
          <a:p>
            <a:endParaRPr lang="sr-Latn-C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62" name="Rectangle 1"/>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ln>
        </p:spPr>
      </p:sp>
      <p:sp>
        <p:nvSpPr>
          <p:cNvPr id="40963" name="Rectangle 2"/>
          <p:cNvSpPr>
            <a:spLocks noGrp="1" noChangeArrowheads="1"/>
          </p:cNvSpPr>
          <p:nvPr>
            <p:ph type="body" idx="1"/>
          </p:nvPr>
        </p:nvSpPr>
        <p:spPr>
          <a:xfrm>
            <a:off x="685800" y="4343400"/>
            <a:ext cx="5486400" cy="4114800"/>
          </a:xfrm>
          <a:noFill/>
        </p:spPr>
        <p:txBody>
          <a:bodyPr wrap="none" anchor="ctr"/>
          <a:lstStyle/>
          <a:p>
            <a:endParaRPr lang="sr-Latn-C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986" name="Rectangle 1"/>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ln>
        </p:spPr>
      </p:sp>
      <p:sp>
        <p:nvSpPr>
          <p:cNvPr id="41987" name="Rectangle 2"/>
          <p:cNvSpPr>
            <a:spLocks noGrp="1" noChangeArrowheads="1"/>
          </p:cNvSpPr>
          <p:nvPr>
            <p:ph type="body" idx="1"/>
          </p:nvPr>
        </p:nvSpPr>
        <p:spPr>
          <a:xfrm>
            <a:off x="685800" y="4343400"/>
            <a:ext cx="5486400" cy="4114800"/>
          </a:xfrm>
          <a:noFill/>
        </p:spPr>
        <p:txBody>
          <a:bodyPr wrap="none" anchor="ctr"/>
          <a:lstStyle/>
          <a:p>
            <a:endParaRPr lang="sr-Latn-C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3010" name="Rectangle 1"/>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ln>
        </p:spPr>
      </p:sp>
      <p:sp>
        <p:nvSpPr>
          <p:cNvPr id="43011" name="Rectangle 2"/>
          <p:cNvSpPr>
            <a:spLocks noGrp="1" noChangeArrowheads="1"/>
          </p:cNvSpPr>
          <p:nvPr>
            <p:ph type="body" idx="1"/>
          </p:nvPr>
        </p:nvSpPr>
        <p:spPr>
          <a:xfrm>
            <a:off x="685800" y="4343400"/>
            <a:ext cx="5486400" cy="4114800"/>
          </a:xfrm>
          <a:noFill/>
        </p:spPr>
        <p:txBody>
          <a:bodyPr wrap="none" anchor="ctr"/>
          <a:lstStyle/>
          <a:p>
            <a:endParaRPr lang="sr-Latn-C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4034" name="Rectangle 1"/>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ln>
        </p:spPr>
      </p:sp>
      <p:sp>
        <p:nvSpPr>
          <p:cNvPr id="44035" name="Rectangle 2"/>
          <p:cNvSpPr>
            <a:spLocks noGrp="1" noChangeArrowheads="1"/>
          </p:cNvSpPr>
          <p:nvPr>
            <p:ph type="body" idx="1"/>
          </p:nvPr>
        </p:nvSpPr>
        <p:spPr>
          <a:xfrm>
            <a:off x="685800" y="4343400"/>
            <a:ext cx="5486400" cy="4114800"/>
          </a:xfrm>
          <a:noFill/>
        </p:spPr>
        <p:txBody>
          <a:bodyPr wrap="none" anchor="ctr"/>
          <a:lstStyle/>
          <a:p>
            <a:endParaRPr lang="sr-Latn-C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5058" name="Rectangle 1"/>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ln>
        </p:spPr>
      </p:sp>
      <p:sp>
        <p:nvSpPr>
          <p:cNvPr id="45059" name="Rectangle 2"/>
          <p:cNvSpPr>
            <a:spLocks noGrp="1" noChangeArrowheads="1"/>
          </p:cNvSpPr>
          <p:nvPr>
            <p:ph type="body" idx="1"/>
          </p:nvPr>
        </p:nvSpPr>
        <p:spPr>
          <a:xfrm>
            <a:off x="685800" y="4343400"/>
            <a:ext cx="5486400" cy="4114800"/>
          </a:xfrm>
          <a:noFill/>
        </p:spPr>
        <p:txBody>
          <a:bodyPr wrap="none" anchor="ctr"/>
          <a:lstStyle/>
          <a:p>
            <a:endParaRPr lang="sr-Latn-C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770" name="Rectangle 1"/>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ln>
        </p:spPr>
      </p:sp>
      <p:sp>
        <p:nvSpPr>
          <p:cNvPr id="32771" name="Rectangle 2"/>
          <p:cNvSpPr>
            <a:spLocks noGrp="1" noChangeArrowheads="1"/>
          </p:cNvSpPr>
          <p:nvPr>
            <p:ph type="body" idx="1"/>
          </p:nvPr>
        </p:nvSpPr>
        <p:spPr>
          <a:xfrm>
            <a:off x="685800" y="4343400"/>
            <a:ext cx="5486400" cy="4114800"/>
          </a:xfrm>
          <a:noFill/>
        </p:spPr>
        <p:txBody>
          <a:bodyPr wrap="none" anchor="ctr"/>
          <a:lstStyle/>
          <a:p>
            <a:endParaRPr lang="sr-Latn-C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794" name="Rectangle 1"/>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ln>
        </p:spPr>
      </p:sp>
      <p:sp>
        <p:nvSpPr>
          <p:cNvPr id="33795" name="Rectangle 2"/>
          <p:cNvSpPr>
            <a:spLocks noGrp="1" noChangeArrowheads="1"/>
          </p:cNvSpPr>
          <p:nvPr>
            <p:ph type="body" idx="1"/>
          </p:nvPr>
        </p:nvSpPr>
        <p:spPr>
          <a:xfrm>
            <a:off x="685800" y="4343400"/>
            <a:ext cx="5486400" cy="4114800"/>
          </a:xfrm>
          <a:noFill/>
        </p:spPr>
        <p:txBody>
          <a:bodyPr wrap="none" anchor="ctr"/>
          <a:lstStyle/>
          <a:p>
            <a:endParaRPr lang="sr-Latn-C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8" name="Rectangle 1"/>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ln>
        </p:spPr>
      </p:sp>
      <p:sp>
        <p:nvSpPr>
          <p:cNvPr id="34819" name="Rectangle 2"/>
          <p:cNvSpPr>
            <a:spLocks noGrp="1" noChangeArrowheads="1"/>
          </p:cNvSpPr>
          <p:nvPr>
            <p:ph type="body" idx="1"/>
          </p:nvPr>
        </p:nvSpPr>
        <p:spPr>
          <a:xfrm>
            <a:off x="685800" y="4343400"/>
            <a:ext cx="5486400" cy="4114800"/>
          </a:xfrm>
          <a:noFill/>
        </p:spPr>
        <p:txBody>
          <a:bodyPr wrap="none" anchor="ctr"/>
          <a:lstStyle/>
          <a:p>
            <a:endParaRPr lang="sr-Latn-C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5842" name="Rectangle 1"/>
          <p:cNvSpPr>
            <a:spLocks noGrp="1" noRot="1" noChangeAspect="1" noChangeArrowheads="1" noTextEdit="1"/>
          </p:cNvSpPr>
          <p:nvPr>
            <p:ph type="sldImg"/>
          </p:nvPr>
        </p:nvSpPr>
        <p:spPr>
          <a:xfrm>
            <a:off x="1588" y="0"/>
            <a:ext cx="1587" cy="1588"/>
          </a:xfrm>
          <a:solidFill>
            <a:srgbClr val="FFFFFF"/>
          </a:solidFill>
          <a:ln>
            <a:solidFill>
              <a:srgbClr val="000000"/>
            </a:solidFill>
            <a:miter lim="800000"/>
          </a:ln>
        </p:spPr>
      </p:sp>
      <p:sp>
        <p:nvSpPr>
          <p:cNvPr id="35843" name="Rectangle 2"/>
          <p:cNvSpPr>
            <a:spLocks noGrp="1" noChangeArrowheads="1"/>
          </p:cNvSpPr>
          <p:nvPr>
            <p:ph type="body" idx="1"/>
          </p:nvPr>
        </p:nvSpPr>
        <p:spPr>
          <a:xfrm>
            <a:off x="685800" y="4343400"/>
            <a:ext cx="5486400" cy="4114800"/>
          </a:xfrm>
          <a:noFill/>
        </p:spPr>
        <p:txBody>
          <a:bodyPr wrap="none" anchor="ctr"/>
          <a:lstStyle/>
          <a:p>
            <a:endParaRPr lang="sr-Latn-C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866" name="Rectangle 1"/>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ln>
        </p:spPr>
      </p:sp>
      <p:sp>
        <p:nvSpPr>
          <p:cNvPr id="36867" name="Rectangle 2"/>
          <p:cNvSpPr>
            <a:spLocks noGrp="1" noChangeArrowheads="1"/>
          </p:cNvSpPr>
          <p:nvPr>
            <p:ph type="body" idx="1"/>
          </p:nvPr>
        </p:nvSpPr>
        <p:spPr>
          <a:xfrm>
            <a:off x="685800" y="4343400"/>
            <a:ext cx="5486400" cy="4114800"/>
          </a:xfrm>
          <a:noFill/>
        </p:spPr>
        <p:txBody>
          <a:bodyPr wrap="none" anchor="ctr"/>
          <a:lstStyle/>
          <a:p>
            <a:endParaRPr lang="sr-Latn-C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90" name="Rectangle 1"/>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ln>
        </p:spPr>
      </p:sp>
      <p:sp>
        <p:nvSpPr>
          <p:cNvPr id="37891" name="Rectangle 2"/>
          <p:cNvSpPr>
            <a:spLocks noGrp="1" noChangeArrowheads="1"/>
          </p:cNvSpPr>
          <p:nvPr>
            <p:ph type="body" idx="1"/>
          </p:nvPr>
        </p:nvSpPr>
        <p:spPr>
          <a:xfrm>
            <a:off x="685800" y="4343400"/>
            <a:ext cx="5486400" cy="4114800"/>
          </a:xfrm>
          <a:noFill/>
        </p:spPr>
        <p:txBody>
          <a:bodyPr wrap="none" anchor="ctr"/>
          <a:lstStyle/>
          <a:p>
            <a:endParaRPr lang="sr-Latn-C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914" name="Rectangle 1"/>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ln>
        </p:spPr>
      </p:sp>
      <p:sp>
        <p:nvSpPr>
          <p:cNvPr id="38915" name="Rectangle 2"/>
          <p:cNvSpPr>
            <a:spLocks noGrp="1" noChangeArrowheads="1"/>
          </p:cNvSpPr>
          <p:nvPr>
            <p:ph type="body" idx="1"/>
          </p:nvPr>
        </p:nvSpPr>
        <p:spPr>
          <a:xfrm>
            <a:off x="685800" y="4343400"/>
            <a:ext cx="5486400" cy="4114800"/>
          </a:xfrm>
          <a:noFill/>
        </p:spPr>
        <p:txBody>
          <a:bodyPr wrap="none" anchor="ctr"/>
          <a:lstStyle/>
          <a:p>
            <a:endParaRPr lang="sr-Latn-C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9938" name="Rectangle 1"/>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ln>
        </p:spPr>
      </p:sp>
      <p:sp>
        <p:nvSpPr>
          <p:cNvPr id="39939" name="Rectangle 2"/>
          <p:cNvSpPr>
            <a:spLocks noGrp="1" noChangeArrowheads="1"/>
          </p:cNvSpPr>
          <p:nvPr>
            <p:ph type="body" idx="1"/>
          </p:nvPr>
        </p:nvSpPr>
        <p:spPr>
          <a:xfrm>
            <a:off x="685800" y="4343400"/>
            <a:ext cx="5486400" cy="4114800"/>
          </a:xfrm>
          <a:noFill/>
        </p:spPr>
        <p:txBody>
          <a:bodyPr wrap="none" anchor="ctr"/>
          <a:lstStyle/>
          <a:p>
            <a:endParaRPr lang="sr-Latn-C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17"/>
          <p:cNvGrpSpPr>
            <a:grpSpLocks/>
          </p:cNvGrpSpPr>
          <p:nvPr/>
        </p:nvGrpSpPr>
        <p:grpSpPr bwMode="auto">
          <a:xfrm>
            <a:off x="-7938" y="-7938"/>
            <a:ext cx="9169401" cy="6873876"/>
            <a:chOff x="-8466" y="-8468"/>
            <a:chExt cx="9169804" cy="6874935"/>
          </a:xfrm>
        </p:grpSpPr>
        <p:cxnSp>
          <p:nvCxnSpPr>
            <p:cNvPr id="5" name="Straight Connector 4"/>
            <p:cNvCxnSpPr/>
            <p:nvPr/>
          </p:nvCxnSpPr>
          <p:spPr>
            <a:xfrm flipV="1">
              <a:off x="5130498" y="4175239"/>
              <a:ext cx="4022902" cy="2683288"/>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6" name="Straight Connector 5"/>
            <p:cNvCxnSpPr/>
            <p:nvPr/>
          </p:nvCxnSpPr>
          <p:spPr>
            <a:xfrm>
              <a:off x="7041932" y="-529"/>
              <a:ext cx="1219254" cy="6859057"/>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7" name="Freeform 6"/>
            <p:cNvSpPr/>
            <p:nvPr/>
          </p:nvSpPr>
          <p:spPr>
            <a:xfrm>
              <a:off x="6891113" y="-529"/>
              <a:ext cx="2270225" cy="686699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 name="Freeform 7"/>
            <p:cNvSpPr/>
            <p:nvPr/>
          </p:nvSpPr>
          <p:spPr>
            <a:xfrm>
              <a:off x="7205452" y="-8468"/>
              <a:ext cx="1947948" cy="6866996"/>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9" name="Freeform 8"/>
            <p:cNvSpPr/>
            <p:nvPr/>
          </p:nvSpPr>
          <p:spPr>
            <a:xfrm>
              <a:off x="6638689" y="3919613"/>
              <a:ext cx="2513123" cy="2938915"/>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9"/>
            <p:cNvSpPr/>
            <p:nvPr/>
          </p:nvSpPr>
          <p:spPr>
            <a:xfrm>
              <a:off x="7010180" y="-8468"/>
              <a:ext cx="2143219" cy="6866996"/>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8296112" y="-8468"/>
              <a:ext cx="857288" cy="6866996"/>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8077027" y="-8468"/>
              <a:ext cx="1066847" cy="6866996"/>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8059565" y="4894488"/>
              <a:ext cx="1095423" cy="1964040"/>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466" y="-8468"/>
              <a:ext cx="863639" cy="5698416"/>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5" name="Date Placeholder 3"/>
          <p:cNvSpPr>
            <a:spLocks noGrp="1"/>
          </p:cNvSpPr>
          <p:nvPr>
            <p:ph type="dt" sz="half" idx="10"/>
          </p:nvPr>
        </p:nvSpPr>
        <p:spPr/>
        <p:txBody>
          <a:bodyPr/>
          <a:lstStyle>
            <a:lvl1pPr>
              <a:defRPr/>
            </a:lvl1pPr>
          </a:lstStyle>
          <a:p>
            <a:pPr>
              <a:defRPr/>
            </a:pPr>
            <a:fld id="{C5687D96-3CE8-4CA1-A9FE-E547FCBEE051}" type="datetimeFigureOut">
              <a:rPr lang="en-US"/>
              <a:pPr>
                <a:defRPr/>
              </a:pPr>
              <a:t>4/9/2022</a:t>
            </a:fld>
            <a:endParaRPr lang="en-US"/>
          </a:p>
        </p:txBody>
      </p:sp>
      <p:sp>
        <p:nvSpPr>
          <p:cNvPr id="16" name="Footer Placeholder 4"/>
          <p:cNvSpPr>
            <a:spLocks noGrp="1"/>
          </p:cNvSpPr>
          <p:nvPr>
            <p:ph type="ftr" sz="quarter" idx="11"/>
          </p:nvPr>
        </p:nvSpPr>
        <p:spPr/>
        <p:txBody>
          <a:bodyPr/>
          <a:lstStyle>
            <a:lvl1pPr>
              <a:defRPr/>
            </a:lvl1pPr>
          </a:lstStyle>
          <a:p>
            <a:pPr>
              <a:defRPr/>
            </a:pPr>
            <a:endParaRPr lang="en-US"/>
          </a:p>
        </p:txBody>
      </p:sp>
      <p:sp>
        <p:nvSpPr>
          <p:cNvPr id="17" name="Slide Number Placeholder 5"/>
          <p:cNvSpPr>
            <a:spLocks noGrp="1"/>
          </p:cNvSpPr>
          <p:nvPr>
            <p:ph type="sldNum" sz="quarter" idx="12"/>
          </p:nvPr>
        </p:nvSpPr>
        <p:spPr/>
        <p:txBody>
          <a:bodyPr/>
          <a:lstStyle>
            <a:lvl1pPr>
              <a:defRPr/>
            </a:lvl1pPr>
          </a:lstStyle>
          <a:p>
            <a:pPr>
              <a:defRPr/>
            </a:pPr>
            <a:fld id="{A1973785-52BC-4FAB-B088-848C552C56A9}"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C6F7B8FE-D66F-4A26-AE5B-2BEA1E56FDE4}" type="datetimeFigureOut">
              <a:rPr lang="en-US"/>
              <a:pPr>
                <a:defRPr/>
              </a:pPr>
              <a:t>4/9/2022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FC53B4B-2D67-4E40-8063-6770721A3FD4}"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5" name="TextBox 4"/>
          <p:cNvSpPr txBox="1">
            <a:spLocks noChangeArrowheads="1"/>
          </p:cNvSpPr>
          <p:nvPr/>
        </p:nvSpPr>
        <p:spPr bwMode="auto">
          <a:xfrm>
            <a:off x="482600" y="790575"/>
            <a:ext cx="457200" cy="584200"/>
          </a:xfrm>
          <a:prstGeom prst="rect">
            <a:avLst/>
          </a:prstGeom>
          <a:noFill/>
          <a:ln w="9525">
            <a:noFill/>
            <a:miter lim="800000"/>
            <a:headEnd/>
            <a:tailEnd/>
          </a:ln>
        </p:spPr>
        <p:txBody>
          <a:bodyPr anchor="ctr"/>
          <a:lstStyle/>
          <a:p>
            <a:pPr>
              <a:defRPr/>
            </a:pPr>
            <a:r>
              <a:rPr lang="en-US" altLang="en-US" sz="8000">
                <a:solidFill>
                  <a:srgbClr val="EE6E4A"/>
                </a:solidFill>
              </a:rPr>
              <a:t>“</a:t>
            </a:r>
          </a:p>
        </p:txBody>
      </p:sp>
      <p:sp>
        <p:nvSpPr>
          <p:cNvPr id="6" name="TextBox 5"/>
          <p:cNvSpPr txBox="1">
            <a:spLocks noChangeArrowheads="1"/>
          </p:cNvSpPr>
          <p:nvPr/>
        </p:nvSpPr>
        <p:spPr bwMode="auto">
          <a:xfrm>
            <a:off x="6748463" y="2886075"/>
            <a:ext cx="457200" cy="585788"/>
          </a:xfrm>
          <a:prstGeom prst="rect">
            <a:avLst/>
          </a:prstGeom>
          <a:noFill/>
          <a:ln w="9525">
            <a:noFill/>
            <a:miter lim="800000"/>
            <a:headEnd/>
            <a:tailEnd/>
          </a:ln>
        </p:spPr>
        <p:txBody>
          <a:bodyPr anchor="ctr"/>
          <a:lstStyle/>
          <a:p>
            <a:pPr>
              <a:defRPr/>
            </a:pPr>
            <a:r>
              <a:rPr lang="en-US" altLang="en-US" sz="8000">
                <a:solidFill>
                  <a:srgbClr val="EE6E4A"/>
                </a:solidFill>
              </a:rPr>
              <a:t>”</a:t>
            </a:r>
          </a:p>
        </p:txBody>
      </p:sp>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7" name="Date Placeholder 3"/>
          <p:cNvSpPr>
            <a:spLocks noGrp="1"/>
          </p:cNvSpPr>
          <p:nvPr>
            <p:ph type="dt" sz="half" idx="14"/>
          </p:nvPr>
        </p:nvSpPr>
        <p:spPr/>
        <p:txBody>
          <a:bodyPr/>
          <a:lstStyle>
            <a:lvl1pPr>
              <a:defRPr/>
            </a:lvl1pPr>
          </a:lstStyle>
          <a:p>
            <a:pPr>
              <a:defRPr/>
            </a:pPr>
            <a:fld id="{135A37D7-2071-4852-BF1A-CDB2B664FAC3}" type="datetimeFigureOut">
              <a:rPr lang="en-US"/>
              <a:pPr>
                <a:defRPr/>
              </a:pPr>
              <a:t>4/9/2022</a:t>
            </a:fld>
            <a:endParaRPr lang="en-US"/>
          </a:p>
        </p:txBody>
      </p:sp>
      <p:sp>
        <p:nvSpPr>
          <p:cNvPr id="8" name="Footer Placeholder 4"/>
          <p:cNvSpPr>
            <a:spLocks noGrp="1"/>
          </p:cNvSpPr>
          <p:nvPr>
            <p:ph type="ftr" sz="quarter" idx="15"/>
          </p:nvPr>
        </p:nvSpPr>
        <p:spPr/>
        <p:txBody>
          <a:bodyPr/>
          <a:lstStyle>
            <a:lvl1pPr>
              <a:defRPr/>
            </a:lvl1pPr>
          </a:lstStyle>
          <a:p>
            <a:pPr>
              <a:defRPr/>
            </a:pPr>
            <a:endParaRPr lang="en-US"/>
          </a:p>
        </p:txBody>
      </p:sp>
      <p:sp>
        <p:nvSpPr>
          <p:cNvPr id="9" name="Slide Number Placeholder 5"/>
          <p:cNvSpPr>
            <a:spLocks noGrp="1"/>
          </p:cNvSpPr>
          <p:nvPr>
            <p:ph type="sldNum" sz="quarter" idx="16"/>
          </p:nvPr>
        </p:nvSpPr>
        <p:spPr/>
        <p:txBody>
          <a:bodyPr/>
          <a:lstStyle>
            <a:lvl1pPr>
              <a:defRPr/>
            </a:lvl1pPr>
          </a:lstStyle>
          <a:p>
            <a:pPr>
              <a:defRPr/>
            </a:pPr>
            <a:fld id="{48C7F36D-6F06-4B72-8034-2DFC17752A1D}"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EE83C01D-1E6E-40DD-9B43-E03358613DD2}" type="datetimeFigureOut">
              <a:rPr lang="en-US"/>
              <a:pPr>
                <a:defRPr/>
              </a:pPr>
              <a:t>4/9/2022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67EA087-0093-4548-8D5B-31B243D202C1}"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5" name="TextBox 4"/>
          <p:cNvSpPr txBox="1">
            <a:spLocks noChangeArrowheads="1"/>
          </p:cNvSpPr>
          <p:nvPr/>
        </p:nvSpPr>
        <p:spPr bwMode="auto">
          <a:xfrm>
            <a:off x="482600" y="790575"/>
            <a:ext cx="457200" cy="584200"/>
          </a:xfrm>
          <a:prstGeom prst="rect">
            <a:avLst/>
          </a:prstGeom>
          <a:noFill/>
          <a:ln w="9525">
            <a:noFill/>
            <a:miter lim="800000"/>
            <a:headEnd/>
            <a:tailEnd/>
          </a:ln>
        </p:spPr>
        <p:txBody>
          <a:bodyPr anchor="ctr"/>
          <a:lstStyle/>
          <a:p>
            <a:pPr>
              <a:defRPr/>
            </a:pPr>
            <a:r>
              <a:rPr lang="en-US" altLang="en-US" sz="8000">
                <a:solidFill>
                  <a:srgbClr val="EE6E4A"/>
                </a:solidFill>
              </a:rPr>
              <a:t>“</a:t>
            </a:r>
          </a:p>
        </p:txBody>
      </p:sp>
      <p:sp>
        <p:nvSpPr>
          <p:cNvPr id="6" name="TextBox 5"/>
          <p:cNvSpPr txBox="1">
            <a:spLocks noChangeArrowheads="1"/>
          </p:cNvSpPr>
          <p:nvPr/>
        </p:nvSpPr>
        <p:spPr bwMode="auto">
          <a:xfrm>
            <a:off x="6748463" y="2886075"/>
            <a:ext cx="457200" cy="585788"/>
          </a:xfrm>
          <a:prstGeom prst="rect">
            <a:avLst/>
          </a:prstGeom>
          <a:noFill/>
          <a:ln w="9525">
            <a:noFill/>
            <a:miter lim="800000"/>
            <a:headEnd/>
            <a:tailEnd/>
          </a:ln>
        </p:spPr>
        <p:txBody>
          <a:bodyPr anchor="ctr"/>
          <a:lstStyle/>
          <a:p>
            <a:pPr>
              <a:defRPr/>
            </a:pPr>
            <a:r>
              <a:rPr lang="en-US" altLang="en-US" sz="8000">
                <a:solidFill>
                  <a:srgbClr val="EE6E4A"/>
                </a:solidFill>
              </a:rPr>
              <a:t>”</a:t>
            </a:r>
          </a:p>
        </p:txBody>
      </p:sp>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09598" y="4527448"/>
            <a:ext cx="6347715" cy="1513914"/>
          </a:xfrm>
        </p:spPr>
        <p:txBody>
          <a:bodyPr>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7" name="Date Placeholder 3"/>
          <p:cNvSpPr>
            <a:spLocks noGrp="1"/>
          </p:cNvSpPr>
          <p:nvPr>
            <p:ph type="dt" sz="half" idx="14"/>
          </p:nvPr>
        </p:nvSpPr>
        <p:spPr/>
        <p:txBody>
          <a:bodyPr/>
          <a:lstStyle>
            <a:lvl1pPr>
              <a:defRPr/>
            </a:lvl1pPr>
          </a:lstStyle>
          <a:p>
            <a:pPr>
              <a:defRPr/>
            </a:pPr>
            <a:fld id="{17E6C491-F7DB-4C8B-B195-BA6332A117AA}" type="datetimeFigureOut">
              <a:rPr lang="en-US"/>
              <a:pPr>
                <a:defRPr/>
              </a:pPr>
              <a:t>4/9/2022</a:t>
            </a:fld>
            <a:endParaRPr lang="en-US"/>
          </a:p>
        </p:txBody>
      </p:sp>
      <p:sp>
        <p:nvSpPr>
          <p:cNvPr id="8" name="Footer Placeholder 4"/>
          <p:cNvSpPr>
            <a:spLocks noGrp="1"/>
          </p:cNvSpPr>
          <p:nvPr>
            <p:ph type="ftr" sz="quarter" idx="15"/>
          </p:nvPr>
        </p:nvSpPr>
        <p:spPr/>
        <p:txBody>
          <a:bodyPr/>
          <a:lstStyle>
            <a:lvl1pPr>
              <a:defRPr/>
            </a:lvl1pPr>
          </a:lstStyle>
          <a:p>
            <a:pPr>
              <a:defRPr/>
            </a:pPr>
            <a:endParaRPr lang="en-US"/>
          </a:p>
        </p:txBody>
      </p:sp>
      <p:sp>
        <p:nvSpPr>
          <p:cNvPr id="9" name="Slide Number Placeholder 5"/>
          <p:cNvSpPr>
            <a:spLocks noGrp="1"/>
          </p:cNvSpPr>
          <p:nvPr>
            <p:ph type="sldNum" sz="quarter" idx="16"/>
          </p:nvPr>
        </p:nvSpPr>
        <p:spPr/>
        <p:txBody>
          <a:bodyPr/>
          <a:lstStyle>
            <a:lvl1pPr>
              <a:defRPr/>
            </a:lvl1pPr>
          </a:lstStyle>
          <a:p>
            <a:pPr>
              <a:defRPr/>
            </a:pPr>
            <a:fld id="{8835802B-B809-4BB0-B222-DA367EC33A67}"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09598" y="4527448"/>
            <a:ext cx="6347715" cy="1513914"/>
          </a:xfrm>
        </p:spPr>
        <p:txBody>
          <a:bodyPr>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5" name="Date Placeholder 3"/>
          <p:cNvSpPr>
            <a:spLocks noGrp="1"/>
          </p:cNvSpPr>
          <p:nvPr>
            <p:ph type="dt" sz="half" idx="14"/>
          </p:nvPr>
        </p:nvSpPr>
        <p:spPr/>
        <p:txBody>
          <a:bodyPr/>
          <a:lstStyle>
            <a:lvl1pPr>
              <a:defRPr/>
            </a:lvl1pPr>
          </a:lstStyle>
          <a:p>
            <a:pPr>
              <a:defRPr/>
            </a:pPr>
            <a:fld id="{47A64589-2A27-495C-A720-7461035C1538}" type="datetimeFigureOut">
              <a:rPr lang="en-US"/>
              <a:pPr>
                <a:defRPr/>
              </a:pPr>
              <a:t>4/9/2022</a:t>
            </a:fld>
            <a:endParaRPr lang="en-US"/>
          </a:p>
        </p:txBody>
      </p:sp>
      <p:sp>
        <p:nvSpPr>
          <p:cNvPr id="6" name="Footer Placeholder 4"/>
          <p:cNvSpPr>
            <a:spLocks noGrp="1"/>
          </p:cNvSpPr>
          <p:nvPr>
            <p:ph type="ftr" sz="quarter" idx="15"/>
          </p:nvPr>
        </p:nvSpPr>
        <p:spPr/>
        <p:txBody>
          <a:bodyPr/>
          <a:lstStyle>
            <a:lvl1pPr>
              <a:defRPr/>
            </a:lvl1pPr>
          </a:lstStyle>
          <a:p>
            <a:pPr>
              <a:defRPr/>
            </a:pPr>
            <a:endParaRPr lang="en-US"/>
          </a:p>
        </p:txBody>
      </p:sp>
      <p:sp>
        <p:nvSpPr>
          <p:cNvPr id="7" name="Slide Number Placeholder 5"/>
          <p:cNvSpPr>
            <a:spLocks noGrp="1"/>
          </p:cNvSpPr>
          <p:nvPr>
            <p:ph type="sldNum" sz="quarter" idx="16"/>
          </p:nvPr>
        </p:nvSpPr>
        <p:spPr/>
        <p:txBody>
          <a:bodyPr/>
          <a:lstStyle>
            <a:lvl1pPr>
              <a:defRPr/>
            </a:lvl1pPr>
          </a:lstStyle>
          <a:p>
            <a:pPr>
              <a:defRPr/>
            </a:pPr>
            <a:fld id="{D286D436-316E-4D21-9CA3-2E124754BB88}" type="slidenum">
              <a:rPr lang="en-US"/>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B17723FC-E45E-46E0-9BC2-4901921EF4B5}" type="datetimeFigureOut">
              <a:rPr lang="en-US"/>
              <a:pPr>
                <a:defRPr/>
              </a:pPr>
              <a:t>4/9/2022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33325C8-011D-4442-9DED-5B5319E0CF9E}" type="slidenum">
              <a:rPr lang="en-US"/>
              <a:pPr>
                <a:defRPr/>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5D103A6B-D635-45E7-8255-B4E74B1FA488}" type="datetimeFigureOut">
              <a:rPr lang="en-US"/>
              <a:pPr>
                <a:defRPr/>
              </a:pPr>
              <a:t>4/9/2022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A09D8DE-EE60-4CA3-A6C2-673434149F37}"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FC924095-613C-491F-86DA-8974A250BFFA}" type="datetimeFigureOut">
              <a:rPr lang="en-US"/>
              <a:pPr>
                <a:defRPr/>
              </a:pPr>
              <a:t>4/9/2022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696E0EE-43DF-48D3-8DE8-DEE36AA90BD9}"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5017891C-2500-4028-B4B4-FB00294F50E0}" type="datetimeFigureOut">
              <a:rPr lang="en-US"/>
              <a:pPr>
                <a:defRPr/>
              </a:pPr>
              <a:t>4/9/2022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A2F00D6-A214-4B5D-8284-EDE7F8C3FB2A}"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3"/>
          <p:cNvSpPr>
            <a:spLocks noGrp="1"/>
          </p:cNvSpPr>
          <p:nvPr>
            <p:ph type="dt" sz="half" idx="10"/>
          </p:nvPr>
        </p:nvSpPr>
        <p:spPr/>
        <p:txBody>
          <a:bodyPr/>
          <a:lstStyle>
            <a:lvl1pPr>
              <a:defRPr/>
            </a:lvl1pPr>
          </a:lstStyle>
          <a:p>
            <a:pPr>
              <a:defRPr/>
            </a:pPr>
            <a:fld id="{4FD2CE2E-75CD-4A82-B0D4-D136044406AB}" type="datetimeFigureOut">
              <a:rPr lang="en-US"/>
              <a:pPr>
                <a:defRPr/>
              </a:pPr>
              <a:t>4/9/2022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24905B1-F198-4AEC-9819-72986C7274D3}"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lvl1pPr>
              <a:defRPr/>
            </a:lvl1pPr>
          </a:lstStyle>
          <a:p>
            <a:pPr>
              <a:defRPr/>
            </a:pPr>
            <a:fld id="{516C3513-C1F3-4415-9059-3D31C3A11C13}" type="datetimeFigureOut">
              <a:rPr lang="en-US"/>
              <a:pPr>
                <a:defRPr/>
              </a:pPr>
              <a:t>4/9/2022</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E146A17E-7C65-4BED-83D6-8D1267E25553}"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smtClean="0"/>
              <a:t>Click to edit Master title style</a:t>
            </a:r>
            <a:endParaRPr lang="en-US" dirty="0"/>
          </a:p>
        </p:txBody>
      </p:sp>
      <p:sp>
        <p:nvSpPr>
          <p:cNvPr id="3" name="Date Placeholder 3"/>
          <p:cNvSpPr>
            <a:spLocks noGrp="1"/>
          </p:cNvSpPr>
          <p:nvPr>
            <p:ph type="dt" sz="half" idx="10"/>
          </p:nvPr>
        </p:nvSpPr>
        <p:spPr/>
        <p:txBody>
          <a:bodyPr/>
          <a:lstStyle>
            <a:lvl1pPr>
              <a:defRPr/>
            </a:lvl1pPr>
          </a:lstStyle>
          <a:p>
            <a:pPr>
              <a:defRPr/>
            </a:pPr>
            <a:fld id="{9468F258-4705-4A5F-BF6C-2EFC4130FBD8}" type="datetimeFigureOut">
              <a:rPr lang="en-US"/>
              <a:pPr>
                <a:defRPr/>
              </a:pPr>
              <a:t>4/9/2022</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82C03807-E0D0-43FE-BEDB-8748001CE69F}"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1418F792-DD28-4D48-8C2D-E4F46B7D6824}" type="datetimeFigureOut">
              <a:rPr lang="en-US"/>
              <a:pPr>
                <a:defRPr/>
              </a:pPr>
              <a:t>4/9/2022</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66A164C1-5602-4372-A57E-D2EBB10319D7}"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ADF0FDB0-9B32-4E8C-83E0-B41D36114993}" type="datetimeFigureOut">
              <a:rPr lang="en-US"/>
              <a:pPr>
                <a:defRPr/>
              </a:pPr>
              <a:t>4/9/2022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340172D-77B8-4D0B-9FA9-A2AF65DEB7F7}"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C7C8EEA1-65AC-4621-83C8-57D7F886EB43}" type="datetimeFigureOut">
              <a:rPr lang="en-US"/>
              <a:pPr>
                <a:defRPr/>
              </a:pPr>
              <a:t>4/9/2022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E6D83A60-DF6A-45BA-BC24-C26D9D52846C}"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16"/>
          <p:cNvGrpSpPr>
            <a:grpSpLocks/>
          </p:cNvGrpSpPr>
          <p:nvPr/>
        </p:nvGrpSpPr>
        <p:grpSpPr bwMode="auto">
          <a:xfrm>
            <a:off x="-7938" y="-7938"/>
            <a:ext cx="9169401" cy="6873876"/>
            <a:chOff x="-8467" y="-8468"/>
            <a:chExt cx="9169805" cy="6874935"/>
          </a:xfrm>
        </p:grpSpPr>
        <p:sp>
          <p:nvSpPr>
            <p:cNvPr id="7" name="Freeform 6"/>
            <p:cNvSpPr/>
            <p:nvPr/>
          </p:nvSpPr>
          <p:spPr>
            <a:xfrm>
              <a:off x="-8467" y="4013290"/>
              <a:ext cx="457221" cy="285317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497" y="4175239"/>
              <a:ext cx="4022902" cy="2683288"/>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1932" y="-529"/>
              <a:ext cx="1219254" cy="6859057"/>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113" y="-529"/>
              <a:ext cx="2270225" cy="686699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452" y="-8468"/>
              <a:ext cx="1947948" cy="6866996"/>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8689" y="3919613"/>
              <a:ext cx="2513124" cy="2938915"/>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180" y="-8468"/>
              <a:ext cx="2143219" cy="6866996"/>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6112" y="-8468"/>
              <a:ext cx="857288" cy="6866996"/>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027" y="-8468"/>
              <a:ext cx="1066847" cy="6866996"/>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59564" y="4894488"/>
              <a:ext cx="1095423" cy="1964040"/>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1027" name="Title Placeholder 1"/>
          <p:cNvSpPr>
            <a:spLocks noGrp="1"/>
          </p:cNvSpPr>
          <p:nvPr>
            <p:ph type="title"/>
          </p:nvPr>
        </p:nvSpPr>
        <p:spPr bwMode="auto">
          <a:xfrm>
            <a:off x="609600" y="609600"/>
            <a:ext cx="6348413" cy="1320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 altLang="en-US" smtClean="0"/>
              <a:t>Click to edit Master title style</a:t>
            </a:r>
          </a:p>
        </p:txBody>
      </p:sp>
      <p:sp>
        <p:nvSpPr>
          <p:cNvPr id="1028" name="Text Placeholder 2"/>
          <p:cNvSpPr>
            <a:spLocks noGrp="1"/>
          </p:cNvSpPr>
          <p:nvPr>
            <p:ph type="body" idx="1"/>
          </p:nvPr>
        </p:nvSpPr>
        <p:spPr bwMode="auto">
          <a:xfrm>
            <a:off x="609600" y="2160588"/>
            <a:ext cx="6348413" cy="3881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 altLang="en-US" smtClean="0"/>
              <a:t>Click to edit Master text styles</a:t>
            </a:r>
          </a:p>
          <a:p>
            <a:pPr lvl="1"/>
            <a:r>
              <a:rPr lang="en" altLang="en-US" smtClean="0"/>
              <a:t>Second level</a:t>
            </a:r>
          </a:p>
          <a:p>
            <a:pPr lvl="2"/>
            <a:r>
              <a:rPr lang="en" altLang="en-US" smtClean="0"/>
              <a:t>Third level</a:t>
            </a:r>
          </a:p>
          <a:p>
            <a:pPr lvl="3"/>
            <a:r>
              <a:rPr lang="en" altLang="en-US" smtClean="0"/>
              <a:t>Fourth level</a:t>
            </a:r>
          </a:p>
          <a:p>
            <a:pPr lvl="4"/>
            <a:r>
              <a:rPr lang="en" altLang="en-US" smtClean="0"/>
              <a:t>Fifth level</a:t>
            </a:r>
          </a:p>
        </p:txBody>
      </p:sp>
      <p:sp>
        <p:nvSpPr>
          <p:cNvPr id="4" name="Date Placeholder 3"/>
          <p:cNvSpPr>
            <a:spLocks noGrp="1"/>
          </p:cNvSpPr>
          <p:nvPr>
            <p:ph type="dt" sz="half" idx="2"/>
          </p:nvPr>
        </p:nvSpPr>
        <p:spPr>
          <a:xfrm>
            <a:off x="5405438" y="6042025"/>
            <a:ext cx="684212"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91E9AFF1-7684-4641-A3AC-50AA2FB23712}" type="datetimeFigureOut">
              <a:rPr lang="en-US"/>
              <a:pPr>
                <a:defRPr/>
              </a:pPr>
              <a:t>4/9/2022</a:t>
            </a:fld>
            <a:endParaRPr lang="en-US"/>
          </a:p>
        </p:txBody>
      </p:sp>
      <p:sp>
        <p:nvSpPr>
          <p:cNvPr id="5" name="Footer Placeholder 4"/>
          <p:cNvSpPr>
            <a:spLocks noGrp="1"/>
          </p:cNvSpPr>
          <p:nvPr>
            <p:ph type="ftr" sz="quarter" idx="3"/>
          </p:nvPr>
        </p:nvSpPr>
        <p:spPr>
          <a:xfrm>
            <a:off x="609600" y="6042025"/>
            <a:ext cx="46228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6445250" y="6042025"/>
            <a:ext cx="512763" cy="365125"/>
          </a:xfrm>
          <a:prstGeom prst="rect">
            <a:avLst/>
          </a:prstGeom>
        </p:spPr>
        <p:txBody>
          <a:bodyPr vert="horz" wrap="square" lIns="91440" tIns="45720" rIns="91440" bIns="45720" numCol="1" anchor="ctr" anchorCtr="0" compatLnSpc="1">
            <a:prstTxWarp prst="textNoShape">
              <a:avLst/>
            </a:prstTxWarp>
          </a:bodyPr>
          <a:lstStyle>
            <a:lvl1pPr algn="r">
              <a:defRPr sz="900">
                <a:solidFill>
                  <a:schemeClr val="accent1"/>
                </a:solidFill>
              </a:defRPr>
            </a:lvl1pPr>
          </a:lstStyle>
          <a:p>
            <a:pPr>
              <a:defRPr/>
            </a:pPr>
            <a:fld id="{B3409FB6-4B79-43BC-8623-CD23189E1F6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925" r:id="rId1"/>
    <p:sldLayoutId id="2147483912" r:id="rId2"/>
    <p:sldLayoutId id="2147483913" r:id="rId3"/>
    <p:sldLayoutId id="2147483914" r:id="rId4"/>
    <p:sldLayoutId id="2147483915" r:id="rId5"/>
    <p:sldLayoutId id="2147483916" r:id="rId6"/>
    <p:sldLayoutId id="2147483917" r:id="rId7"/>
    <p:sldLayoutId id="2147483918" r:id="rId8"/>
    <p:sldLayoutId id="2147483919" r:id="rId9"/>
    <p:sldLayoutId id="2147483920" r:id="rId10"/>
    <p:sldLayoutId id="2147483926" r:id="rId11"/>
    <p:sldLayoutId id="2147483921" r:id="rId12"/>
    <p:sldLayoutId id="2147483927" r:id="rId13"/>
    <p:sldLayoutId id="2147483922" r:id="rId14"/>
    <p:sldLayoutId id="2147483923" r:id="rId15"/>
    <p:sldLayoutId id="2147483924" r:id="rId16"/>
  </p:sldLayoutIdLst>
  <p:txStyles>
    <p:titleStyle>
      <a:lvl1pPr algn="l" defTabSz="457200" rtl="0" eaLnBrk="0" fontAlgn="base" hangingPunct="0">
        <a:spcBef>
          <a:spcPct val="0"/>
        </a:spcBef>
        <a:spcAft>
          <a:spcPct val="0"/>
        </a:spcAft>
        <a:defRPr sz="3600" kern="1200">
          <a:solidFill>
            <a:schemeClr val="accent1"/>
          </a:solidFill>
          <a:latin typeface="+mj-lt"/>
          <a:ea typeface="+mj-ea"/>
          <a:cs typeface="+mj-cs"/>
        </a:defRPr>
      </a:lvl1pPr>
      <a:lvl2pPr algn="l" defTabSz="457200" rtl="0" eaLnBrk="0" fontAlgn="base" hangingPunct="0">
        <a:spcBef>
          <a:spcPct val="0"/>
        </a:spcBef>
        <a:spcAft>
          <a:spcPct val="0"/>
        </a:spcAft>
        <a:defRPr sz="3600">
          <a:solidFill>
            <a:schemeClr val="accent1"/>
          </a:solidFill>
          <a:latin typeface="Trebuchet MS" panose="020B0603020202020204" pitchFamily="34" charset="0"/>
        </a:defRPr>
      </a:lvl2pPr>
      <a:lvl3pPr algn="l" defTabSz="457200" rtl="0" eaLnBrk="0" fontAlgn="base" hangingPunct="0">
        <a:spcBef>
          <a:spcPct val="0"/>
        </a:spcBef>
        <a:spcAft>
          <a:spcPct val="0"/>
        </a:spcAft>
        <a:defRPr sz="3600">
          <a:solidFill>
            <a:schemeClr val="accent1"/>
          </a:solidFill>
          <a:latin typeface="Trebuchet MS" panose="020B0603020202020204" pitchFamily="34" charset="0"/>
        </a:defRPr>
      </a:lvl3pPr>
      <a:lvl4pPr algn="l" defTabSz="457200" rtl="0" eaLnBrk="0" fontAlgn="base" hangingPunct="0">
        <a:spcBef>
          <a:spcPct val="0"/>
        </a:spcBef>
        <a:spcAft>
          <a:spcPct val="0"/>
        </a:spcAft>
        <a:defRPr sz="3600">
          <a:solidFill>
            <a:schemeClr val="accent1"/>
          </a:solidFill>
          <a:latin typeface="Trebuchet MS" panose="020B0603020202020204" pitchFamily="34" charset="0"/>
        </a:defRPr>
      </a:lvl4pPr>
      <a:lvl5pPr algn="l" defTabSz="457200" rtl="0" eaLnBrk="0" fontAlgn="base" hangingPunct="0">
        <a:spcBef>
          <a:spcPct val="0"/>
        </a:spcBef>
        <a:spcAft>
          <a:spcPct val="0"/>
        </a:spcAft>
        <a:defRPr sz="3600">
          <a:solidFill>
            <a:schemeClr val="accent1"/>
          </a:solidFill>
          <a:latin typeface="Trebuchet MS" panose="020B0603020202020204"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0" fontAlgn="base" hangingPunct="0">
        <a:spcBef>
          <a:spcPts val="1000"/>
        </a:spcBef>
        <a:spcAft>
          <a:spcPct val="0"/>
        </a:spcAft>
        <a:buClr>
          <a:schemeClr val="accent1"/>
        </a:buClr>
        <a:buSzPct val="80000"/>
        <a:buFont typeface="Wingdings 3"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SzPct val="80000"/>
        <a:buFont typeface="Wingdings 3"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SzPct val="80000"/>
        <a:buFont typeface="Wingdings 3"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SzPct val="80000"/>
        <a:buFont typeface="Wingdings 3"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SzPct val="80000"/>
        <a:buFont typeface="Wingdings 3" pitchFamily="18" charset="2"/>
        <a:buChar char=""/>
        <a:defRPr sz="1200" kern="1200">
          <a:solidFill>
            <a:srgbClr val="404040"/>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28.jpe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2.xml"/><Relationship Id="rId4" Type="http://schemas.openxmlformats.org/officeDocument/2006/relationships/image" Target="../media/image3.emf"/></Relationships>
</file>

<file path=ppt/slides/_rels/slide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2.xml"/><Relationship Id="rId4" Type="http://schemas.openxmlformats.org/officeDocument/2006/relationships/image" Target="../media/image3.emf"/></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9.jpe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2.png"/><Relationship Id="rId11" Type="http://schemas.openxmlformats.org/officeDocument/2006/relationships/image" Target="../media/image17.png"/><Relationship Id="rId5" Type="http://schemas.openxmlformats.org/officeDocument/2006/relationships/image" Target="../media/image11.png"/><Relationship Id="rId15" Type="http://schemas.openxmlformats.org/officeDocument/2006/relationships/image" Target="../media/image21.pn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png"/><Relationship Id="rId1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1"/>
          <p:cNvSpPr txBox="1">
            <a:spLocks noChangeArrowheads="1"/>
          </p:cNvSpPr>
          <p:nvPr/>
        </p:nvSpPr>
        <p:spPr bwMode="auto">
          <a:xfrm>
            <a:off x="250825" y="2708275"/>
            <a:ext cx="7623175" cy="1981200"/>
          </a:xfrm>
          <a:prstGeom prst="rect">
            <a:avLst/>
          </a:prstGeom>
          <a:noFill/>
          <a:ln w="9525">
            <a:noFill/>
            <a:round/>
            <a:headEnd/>
            <a:tailEnd/>
          </a:ln>
        </p:spPr>
        <p:txBody>
          <a:bodyPr/>
          <a:lstStyle/>
          <a:p>
            <a:pPr algn="ctr" eaLnBrk="1" hangingPunct="1">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 sz="4000" b="1">
                <a:solidFill>
                  <a:srgbClr val="003399"/>
                </a:solidFill>
              </a:rPr>
              <a:t>TASKS</a:t>
            </a:r>
            <a:endParaRPr lang="sr-Latn-CS" sz="4000" b="1">
              <a:solidFill>
                <a:srgbClr val="003399"/>
              </a:solidFill>
              <a:latin typeface="Garamond" pitchFamily="18"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1"/>
          <p:cNvSpPr txBox="1">
            <a:spLocks noChangeArrowheads="1"/>
          </p:cNvSpPr>
          <p:nvPr/>
        </p:nvSpPr>
        <p:spPr bwMode="auto">
          <a:xfrm>
            <a:off x="457200" y="277813"/>
            <a:ext cx="8229600" cy="1139825"/>
          </a:xfrm>
          <a:prstGeom prst="rect">
            <a:avLst/>
          </a:prstGeom>
          <a:noFill/>
          <a:ln w="9525">
            <a:noFill/>
            <a:round/>
            <a:headEnd/>
            <a:tailEnd/>
          </a:ln>
        </p:spPr>
        <p:txBody>
          <a:bodyPr/>
          <a:lstStyle/>
          <a:p>
            <a:pPr eaLnBrk="1" hangingPunct="1">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 sz="4200">
                <a:solidFill>
                  <a:srgbClr val="003399"/>
                </a:solidFill>
                <a:latin typeface="Garamond" pitchFamily="18" charset="0"/>
              </a:rPr>
              <a:t>HISTORICAL DEVELOPMENT AND DEFINITION OF SCIENCE (2)</a:t>
            </a:r>
            <a:endParaRPr lang="en-US" sz="4200">
              <a:solidFill>
                <a:srgbClr val="003399"/>
              </a:solidFill>
              <a:latin typeface="Garamond" pitchFamily="18" charset="0"/>
            </a:endParaRPr>
          </a:p>
        </p:txBody>
      </p:sp>
      <p:sp>
        <p:nvSpPr>
          <p:cNvPr id="14339" name="Text Box 2"/>
          <p:cNvSpPr txBox="1">
            <a:spLocks noChangeArrowheads="1"/>
          </p:cNvSpPr>
          <p:nvPr/>
        </p:nvSpPr>
        <p:spPr bwMode="auto">
          <a:xfrm>
            <a:off x="346075" y="1757363"/>
            <a:ext cx="8229600" cy="4530725"/>
          </a:xfrm>
          <a:prstGeom prst="rect">
            <a:avLst/>
          </a:prstGeom>
          <a:noFill/>
          <a:ln w="9525">
            <a:noFill/>
            <a:round/>
            <a:headEnd/>
            <a:tailEnd/>
          </a:ln>
        </p:spPr>
        <p:txBody>
          <a:bodyPr/>
          <a:lstStyle/>
          <a:p>
            <a:pPr eaLnBrk="1" hangingPunct="1">
              <a:spcBef>
                <a:spcPts val="750"/>
              </a:spcBef>
              <a:buClr>
                <a:srgbClr val="009999"/>
              </a:buClr>
              <a:buSzPct val="65000"/>
              <a:buFont typeface="Times New Roman" pitchFamily="18" charset="0"/>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hr-HR" sz="3000">
              <a:solidFill>
                <a:srgbClr val="000000"/>
              </a:solidFill>
            </a:endParaRPr>
          </a:p>
        </p:txBody>
      </p:sp>
      <p:sp>
        <p:nvSpPr>
          <p:cNvPr id="14340" name="Line 5"/>
          <p:cNvSpPr>
            <a:spLocks noChangeShapeType="1"/>
          </p:cNvSpPr>
          <p:nvPr/>
        </p:nvSpPr>
        <p:spPr bwMode="auto">
          <a:xfrm>
            <a:off x="457200" y="2947988"/>
            <a:ext cx="8229600" cy="92075"/>
          </a:xfrm>
          <a:prstGeom prst="line">
            <a:avLst/>
          </a:prstGeom>
          <a:noFill/>
          <a:ln w="9525">
            <a:solidFill>
              <a:srgbClr val="000000"/>
            </a:solidFill>
            <a:round/>
            <a:headEnd/>
            <a:tailEnd type="triangle" w="med" len="med"/>
          </a:ln>
        </p:spPr>
        <p:txBody>
          <a:bodyPr/>
          <a:lstStyle/>
          <a:p>
            <a:endParaRPr lang="hr-HR"/>
          </a:p>
        </p:txBody>
      </p:sp>
      <p:sp>
        <p:nvSpPr>
          <p:cNvPr id="14341" name="TextBox 4"/>
          <p:cNvSpPr txBox="1">
            <a:spLocks noChangeArrowheads="1"/>
          </p:cNvSpPr>
          <p:nvPr/>
        </p:nvSpPr>
        <p:spPr bwMode="auto">
          <a:xfrm>
            <a:off x="611188" y="2414588"/>
            <a:ext cx="8229600" cy="336550"/>
          </a:xfrm>
          <a:prstGeom prst="rect">
            <a:avLst/>
          </a:prstGeom>
          <a:noFill/>
          <a:ln w="9525">
            <a:noFill/>
            <a:miter lim="800000"/>
            <a:headEnd/>
            <a:tailEnd/>
          </a:ln>
        </p:spPr>
        <p:txBody>
          <a:bodyPr>
            <a:spAutoFit/>
          </a:bodyPr>
          <a:lstStyle/>
          <a:p>
            <a:pPr>
              <a:buClr>
                <a:srgbClr val="000000"/>
              </a:buClr>
              <a:buSzPct val="100000"/>
              <a:buFont typeface="Times New Roman" pitchFamily="18" charset="0"/>
              <a:buNone/>
            </a:pPr>
            <a:r>
              <a:rPr lang="en" sz="800">
                <a:solidFill>
                  <a:schemeClr val="tx1"/>
                </a:solidFill>
              </a:rPr>
              <a:t>1900. in the 1990s/2000. born 1941</a:t>
            </a:r>
          </a:p>
          <a:p>
            <a:pPr>
              <a:buClr>
                <a:srgbClr val="000000"/>
              </a:buClr>
              <a:buSzPct val="100000"/>
              <a:buFont typeface="Times New Roman" pitchFamily="18" charset="0"/>
              <a:buNone/>
            </a:pPr>
            <a:r>
              <a:rPr lang="en" sz="800">
                <a:solidFill>
                  <a:schemeClr val="tx1"/>
                </a:solidFill>
              </a:rPr>
              <a:t>The Vienna Circle - Logical Positivism Karl Popper Willard van Orman Quine Thomas Kuhn Bas van Frassen</a:t>
            </a:r>
          </a:p>
        </p:txBody>
      </p:sp>
      <p:pic>
        <p:nvPicPr>
          <p:cNvPr id="14342" name="Picture 10"/>
          <p:cNvPicPr>
            <a:picLocks noChangeAspect="1"/>
          </p:cNvPicPr>
          <p:nvPr/>
        </p:nvPicPr>
        <p:blipFill>
          <a:blip r:embed="rId3" cstate="print"/>
          <a:srcRect/>
          <a:stretch>
            <a:fillRect/>
          </a:stretch>
        </p:blipFill>
        <p:spPr bwMode="auto">
          <a:xfrm>
            <a:off x="328613" y="3090863"/>
            <a:ext cx="2009775" cy="1101725"/>
          </a:xfrm>
          <a:prstGeom prst="rect">
            <a:avLst/>
          </a:prstGeom>
          <a:noFill/>
          <a:ln w="9525">
            <a:noFill/>
            <a:miter lim="800000"/>
            <a:headEnd/>
            <a:tailEnd/>
          </a:ln>
        </p:spPr>
      </p:pic>
      <p:pic>
        <p:nvPicPr>
          <p:cNvPr id="14343" name="Picture 14"/>
          <p:cNvPicPr>
            <a:picLocks noChangeAspect="1"/>
          </p:cNvPicPr>
          <p:nvPr/>
        </p:nvPicPr>
        <p:blipFill>
          <a:blip r:embed="rId4" cstate="print"/>
          <a:srcRect/>
          <a:stretch>
            <a:fillRect/>
          </a:stretch>
        </p:blipFill>
        <p:spPr bwMode="auto">
          <a:xfrm>
            <a:off x="2393950" y="3090863"/>
            <a:ext cx="1266825" cy="1250950"/>
          </a:xfrm>
          <a:prstGeom prst="rect">
            <a:avLst/>
          </a:prstGeom>
          <a:noFill/>
          <a:ln w="9525">
            <a:noFill/>
            <a:miter lim="800000"/>
            <a:headEnd/>
            <a:tailEnd/>
          </a:ln>
        </p:spPr>
      </p:pic>
      <p:pic>
        <p:nvPicPr>
          <p:cNvPr id="14344" name="Picture 16"/>
          <p:cNvPicPr>
            <a:picLocks noChangeAspect="1"/>
          </p:cNvPicPr>
          <p:nvPr/>
        </p:nvPicPr>
        <p:blipFill>
          <a:blip r:embed="rId5" cstate="print"/>
          <a:srcRect/>
          <a:stretch>
            <a:fillRect/>
          </a:stretch>
        </p:blipFill>
        <p:spPr bwMode="auto">
          <a:xfrm>
            <a:off x="3746500" y="3084513"/>
            <a:ext cx="1211263" cy="1844675"/>
          </a:xfrm>
          <a:prstGeom prst="rect">
            <a:avLst/>
          </a:prstGeom>
          <a:noFill/>
          <a:ln w="9525">
            <a:noFill/>
            <a:miter lim="800000"/>
            <a:headEnd/>
            <a:tailEnd/>
          </a:ln>
        </p:spPr>
      </p:pic>
      <p:pic>
        <p:nvPicPr>
          <p:cNvPr id="14345" name="Picture 17"/>
          <p:cNvPicPr>
            <a:picLocks noChangeAspect="1"/>
          </p:cNvPicPr>
          <p:nvPr/>
        </p:nvPicPr>
        <p:blipFill>
          <a:blip r:embed="rId6" cstate="print"/>
          <a:srcRect/>
          <a:stretch>
            <a:fillRect/>
          </a:stretch>
        </p:blipFill>
        <p:spPr bwMode="auto">
          <a:xfrm>
            <a:off x="5159375" y="3084513"/>
            <a:ext cx="1428750" cy="1790700"/>
          </a:xfrm>
          <a:prstGeom prst="rect">
            <a:avLst/>
          </a:prstGeom>
          <a:noFill/>
          <a:ln w="9525">
            <a:noFill/>
            <a:miter lim="800000"/>
            <a:headEnd/>
            <a:tailEnd/>
          </a:ln>
        </p:spPr>
      </p:pic>
      <p:pic>
        <p:nvPicPr>
          <p:cNvPr id="14346" name="Picture 18"/>
          <p:cNvPicPr>
            <a:picLocks noChangeAspect="1"/>
          </p:cNvPicPr>
          <p:nvPr/>
        </p:nvPicPr>
        <p:blipFill>
          <a:blip r:embed="rId7" cstate="print"/>
          <a:srcRect/>
          <a:stretch>
            <a:fillRect/>
          </a:stretch>
        </p:blipFill>
        <p:spPr bwMode="auto">
          <a:xfrm>
            <a:off x="6746875" y="3119438"/>
            <a:ext cx="1574800" cy="1574800"/>
          </a:xfrm>
          <a:prstGeom prst="rect">
            <a:avLst/>
          </a:prstGeom>
          <a:noFill/>
          <a:ln w="9525">
            <a:noFill/>
            <a:miter lim="800000"/>
            <a:headEnd/>
            <a:tailEnd/>
          </a:ln>
        </p:spPr>
      </p:pic>
    </p:spTree>
  </p:cSld>
  <p:clrMapOvr>
    <a:masterClrMapping/>
  </p:clrMapOvr>
  <p:transition spd="med"/>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3"/>
          <p:cNvSpPr txBox="1">
            <a:spLocks noChangeArrowheads="1"/>
          </p:cNvSpPr>
          <p:nvPr/>
        </p:nvSpPr>
        <p:spPr bwMode="auto">
          <a:xfrm>
            <a:off x="250825" y="981075"/>
            <a:ext cx="7924800" cy="4419600"/>
          </a:xfrm>
          <a:prstGeom prst="rect">
            <a:avLst/>
          </a:prstGeom>
          <a:noFill/>
          <a:ln w="9525">
            <a:noFill/>
            <a:miter lim="800000"/>
            <a:headEnd/>
            <a:tailEnd/>
          </a:ln>
        </p:spPr>
        <p:txBody>
          <a:bodyPr/>
          <a:lstStyle/>
          <a:p>
            <a:pPr marL="342900" indent="-342900" eaLnBrk="1" hangingPunct="1">
              <a:spcBef>
                <a:spcPts val="1000"/>
              </a:spcBef>
              <a:buClr>
                <a:schemeClr val="accent1"/>
              </a:buClr>
              <a:buSzPct val="80000"/>
              <a:buFont typeface="Wingdings 3" pitchFamily="18" charset="2"/>
              <a:buChar char=""/>
            </a:pPr>
            <a:r>
              <a:rPr lang="en" sz="2900" b="1">
                <a:solidFill>
                  <a:srgbClr val="404040"/>
                </a:solidFill>
                <a:latin typeface="Trebuchet MS" pitchFamily="34" charset="0"/>
              </a:rPr>
              <a:t>Traditional </a:t>
            </a:r>
            <a:r>
              <a:rPr lang="en" sz="2900">
                <a:solidFill>
                  <a:srgbClr val="404040"/>
                </a:solidFill>
                <a:latin typeface="Trebuchet MS" pitchFamily="34" charset="0"/>
              </a:rPr>
              <a:t>ec. methodology - requires compliance with some </a:t>
            </a:r>
            <a:r>
              <a:rPr lang="en" sz="2900" b="1">
                <a:solidFill>
                  <a:srgbClr val="404040"/>
                </a:solidFill>
                <a:latin typeface="Trebuchet MS" pitchFamily="34" charset="0"/>
              </a:rPr>
              <a:t>strict methodological rules </a:t>
            </a:r>
            <a:r>
              <a:rPr lang="en" sz="2900">
                <a:solidFill>
                  <a:srgbClr val="404040"/>
                </a:solidFill>
                <a:latin typeface="Trebuchet MS" pitchFamily="34" charset="0"/>
              </a:rPr>
              <a:t>- deals with the research of general methodological rules - </a:t>
            </a:r>
            <a:r>
              <a:rPr lang="en" sz="2900">
                <a:solidFill>
                  <a:schemeClr val="hlink"/>
                </a:solidFill>
                <a:latin typeface="Trebuchet MS" pitchFamily="34" charset="0"/>
              </a:rPr>
              <a:t>"monistic"</a:t>
            </a:r>
          </a:p>
          <a:p>
            <a:pPr marL="342900" indent="-342900" eaLnBrk="1" hangingPunct="1">
              <a:spcBef>
                <a:spcPts val="1000"/>
              </a:spcBef>
              <a:buClr>
                <a:schemeClr val="accent1"/>
              </a:buClr>
              <a:buSzPct val="80000"/>
              <a:buFont typeface="Wingdings" pitchFamily="2" charset="2"/>
              <a:buNone/>
            </a:pPr>
            <a:r>
              <a:rPr lang="en" sz="2900">
                <a:solidFill>
                  <a:srgbClr val="404040"/>
                </a:solidFill>
                <a:latin typeface="Trebuchet MS" pitchFamily="34" charset="0"/>
              </a:rPr>
              <a:t>--------------------------------------------------- -------</a:t>
            </a:r>
          </a:p>
          <a:p>
            <a:pPr marL="342900" indent="-342900" eaLnBrk="1" hangingPunct="1">
              <a:spcBef>
                <a:spcPts val="1000"/>
              </a:spcBef>
              <a:buClr>
                <a:schemeClr val="accent1"/>
              </a:buClr>
              <a:buSzPct val="80000"/>
              <a:buFont typeface="Wingdings 3" pitchFamily="18" charset="2"/>
              <a:buChar char=""/>
            </a:pPr>
            <a:r>
              <a:rPr lang="en" sz="2900" b="1">
                <a:solidFill>
                  <a:srgbClr val="404040"/>
                </a:solidFill>
                <a:latin typeface="Trebuchet MS" pitchFamily="34" charset="0"/>
              </a:rPr>
              <a:t>Modern </a:t>
            </a:r>
            <a:r>
              <a:rPr lang="en" sz="2900">
                <a:solidFill>
                  <a:srgbClr val="404040"/>
                </a:solidFill>
                <a:latin typeface="Trebuchet MS" pitchFamily="34" charset="0"/>
              </a:rPr>
              <a:t>ec. methodology - </a:t>
            </a:r>
            <a:r>
              <a:rPr lang="en" sz="2900" b="1">
                <a:solidFill>
                  <a:srgbClr val="404040"/>
                </a:solidFill>
                <a:latin typeface="Trebuchet MS" pitchFamily="34" charset="0"/>
              </a:rPr>
              <a:t>methodologically non -unique </a:t>
            </a:r>
            <a:r>
              <a:rPr lang="en" sz="2900">
                <a:solidFill>
                  <a:srgbClr val="404040"/>
                </a:solidFill>
                <a:latin typeface="Trebuchet MS" pitchFamily="34" charset="0"/>
              </a:rPr>
              <a:t>- </a:t>
            </a:r>
            <a:r>
              <a:rPr lang="en" sz="2900">
                <a:solidFill>
                  <a:schemeClr val="hlink"/>
                </a:solidFill>
                <a:latin typeface="Trebuchet MS" pitchFamily="34" charset="0"/>
              </a:rPr>
              <a:t>“pluralistic”</a:t>
            </a:r>
          </a:p>
          <a:p>
            <a:pPr marL="342900" indent="-342900" eaLnBrk="1" hangingPunct="1">
              <a:spcBef>
                <a:spcPts val="1000"/>
              </a:spcBef>
              <a:buClr>
                <a:schemeClr val="accent1"/>
              </a:buClr>
              <a:buSzPct val="80000"/>
              <a:buFont typeface="Wingdings 3" pitchFamily="18" charset="2"/>
              <a:buChar char=""/>
            </a:pPr>
            <a:r>
              <a:rPr lang="en" sz="2900">
                <a:solidFill>
                  <a:srgbClr val="404040"/>
                </a:solidFill>
                <a:latin typeface="Trebuchet MS" pitchFamily="34" charset="0"/>
              </a:rPr>
              <a:t>There is no single scientific paradigm</a:t>
            </a:r>
            <a:endParaRPr lang="en-US" sz="2900">
              <a:solidFill>
                <a:srgbClr val="404040"/>
              </a:solidFill>
              <a:latin typeface="Trebuchet MS"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en" smtClean="0">
                <a:latin typeface="Arial" pitchFamily="34" charset="0"/>
              </a:rPr>
              <a:t>Characteristics of modern science</a:t>
            </a:r>
          </a:p>
        </p:txBody>
      </p:sp>
      <p:sp>
        <p:nvSpPr>
          <p:cNvPr id="16387" name="Rectangle 3"/>
          <p:cNvSpPr>
            <a:spLocks noGrp="1" noChangeArrowheads="1"/>
          </p:cNvSpPr>
          <p:nvPr>
            <p:ph idx="1"/>
          </p:nvPr>
        </p:nvSpPr>
        <p:spPr/>
        <p:txBody>
          <a:bodyPr/>
          <a:lstStyle/>
          <a:p>
            <a:pPr eaLnBrk="1" hangingPunct="1">
              <a:buFont typeface="Times New Roman" pitchFamily="18" charset="0"/>
              <a:buChar char="•"/>
            </a:pPr>
            <a:r>
              <a:rPr lang="en" altLang="zh-CN" sz="2000" smtClean="0">
                <a:cs typeface="华文新魏"/>
              </a:rPr>
              <a:t>Increase in investment in the development of scientific research</a:t>
            </a:r>
          </a:p>
          <a:p>
            <a:pPr eaLnBrk="1" hangingPunct="1">
              <a:buFont typeface="Times New Roman" pitchFamily="18" charset="0"/>
              <a:buChar char="•"/>
            </a:pPr>
            <a:r>
              <a:rPr lang="en" altLang="zh-CN" sz="2000" smtClean="0">
                <a:cs typeface="华文新魏"/>
              </a:rPr>
              <a:t>Constant increase in the number of scientists and researchers</a:t>
            </a:r>
          </a:p>
          <a:p>
            <a:pPr eaLnBrk="1" hangingPunct="1">
              <a:buFont typeface="Times New Roman" pitchFamily="18" charset="0"/>
              <a:buChar char="•"/>
            </a:pPr>
            <a:r>
              <a:rPr lang="en" altLang="zh-CN" sz="2000" smtClean="0">
                <a:cs typeface="华文新魏"/>
              </a:rPr>
              <a:t>Encouraging team research work</a:t>
            </a:r>
          </a:p>
          <a:p>
            <a:pPr eaLnBrk="1" hangingPunct="1">
              <a:buFont typeface="Times New Roman" pitchFamily="18" charset="0"/>
              <a:buChar char="•"/>
            </a:pPr>
            <a:r>
              <a:rPr lang="en" altLang="zh-CN" sz="2000" smtClean="0">
                <a:cs typeface="华文新魏"/>
              </a:rPr>
              <a:t>Accelerated multiplication of scientific information</a:t>
            </a:r>
          </a:p>
          <a:p>
            <a:pPr eaLnBrk="1" hangingPunct="1">
              <a:buFont typeface="Times New Roman" pitchFamily="18" charset="0"/>
              <a:buChar char="•"/>
            </a:pPr>
            <a:r>
              <a:rPr lang="en" altLang="zh-CN" sz="2000" smtClean="0">
                <a:cs typeface="华文新魏"/>
              </a:rPr>
              <a:t>Accelerated increase in the fund of scientific and technical-technological information</a:t>
            </a:r>
          </a:p>
          <a:p>
            <a:pPr eaLnBrk="1" hangingPunct="1">
              <a:buFont typeface="Times New Roman" pitchFamily="18" charset="0"/>
              <a:buChar char="•"/>
            </a:pPr>
            <a:r>
              <a:rPr lang="en" altLang="zh-CN" sz="2000" smtClean="0">
                <a:cs typeface="华文新魏"/>
              </a:rPr>
              <a:t>Mathematization of science</a:t>
            </a:r>
          </a:p>
          <a:p>
            <a:pPr eaLnBrk="1" hangingPunct="1">
              <a:buFont typeface="Times New Roman" pitchFamily="18" charset="0"/>
              <a:buChar char="•"/>
            </a:pPr>
            <a:r>
              <a:rPr lang="en" altLang="zh-CN" sz="2000" smtClean="0">
                <a:cs typeface="华文新魏"/>
              </a:rPr>
              <a:t>The need for advanced computer literacy</a:t>
            </a:r>
          </a:p>
          <a:p>
            <a:pPr eaLnBrk="1" hangingPunct="1"/>
            <a:endParaRPr lang="hr-HR" sz="2000"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1"/>
          <p:cNvSpPr txBox="1">
            <a:spLocks noChangeArrowheads="1"/>
          </p:cNvSpPr>
          <p:nvPr/>
        </p:nvSpPr>
        <p:spPr bwMode="auto">
          <a:xfrm>
            <a:off x="457200" y="277813"/>
            <a:ext cx="8229600" cy="1139825"/>
          </a:xfrm>
          <a:prstGeom prst="rect">
            <a:avLst/>
          </a:prstGeom>
          <a:noFill/>
          <a:ln w="9525">
            <a:noFill/>
            <a:round/>
            <a:headEnd/>
            <a:tailEnd/>
          </a:ln>
        </p:spPr>
        <p:txBody>
          <a:bodyPr/>
          <a:lstStyle/>
          <a:p>
            <a:pPr eaLnBrk="1" hangingPunct="1">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 sz="4200">
                <a:solidFill>
                  <a:srgbClr val="003399"/>
                </a:solidFill>
                <a:latin typeface="Garamond" pitchFamily="18" charset="0"/>
              </a:rPr>
              <a:t>Beginning of research</a:t>
            </a:r>
          </a:p>
        </p:txBody>
      </p:sp>
      <p:sp>
        <p:nvSpPr>
          <p:cNvPr id="17411" name="Text Box 2"/>
          <p:cNvSpPr txBox="1">
            <a:spLocks noChangeArrowheads="1"/>
          </p:cNvSpPr>
          <p:nvPr/>
        </p:nvSpPr>
        <p:spPr bwMode="auto">
          <a:xfrm>
            <a:off x="250825" y="981075"/>
            <a:ext cx="8229600" cy="4530725"/>
          </a:xfrm>
          <a:prstGeom prst="rect">
            <a:avLst/>
          </a:prstGeom>
          <a:noFill/>
          <a:ln w="9525">
            <a:noFill/>
            <a:round/>
            <a:headEnd/>
            <a:tailEnd/>
          </a:ln>
        </p:spPr>
        <p:txBody>
          <a:bodyPr/>
          <a:lstStyle/>
          <a:p>
            <a:pPr marL="341313" indent="-341313" eaLnBrk="1" hangingPunct="1">
              <a:spcBef>
                <a:spcPts val="750"/>
              </a:spcBef>
              <a:buClr>
                <a:srgbClr val="009999"/>
              </a:buClr>
              <a:buSzPct val="65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 sz="2000">
                <a:solidFill>
                  <a:srgbClr val="000000"/>
                </a:solidFill>
              </a:rPr>
              <a:t>Determining areas, fields, branches</a:t>
            </a:r>
          </a:p>
          <a:p>
            <a:pPr marL="341313" indent="-341313" eaLnBrk="1" hangingPunct="1">
              <a:spcBef>
                <a:spcPts val="750"/>
              </a:spcBef>
              <a:buClr>
                <a:srgbClr val="009999"/>
              </a:buClr>
              <a:buSzPct val="65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 sz="2000">
                <a:solidFill>
                  <a:srgbClr val="000000"/>
                </a:solidFill>
              </a:rPr>
              <a:t>Determining the topic</a:t>
            </a:r>
          </a:p>
        </p:txBody>
      </p:sp>
      <p:graphicFrame>
        <p:nvGraphicFramePr>
          <p:cNvPr id="10243" name="Group 3"/>
          <p:cNvGraphicFramePr>
            <a:graphicFrameLocks noGrp="1"/>
          </p:cNvGraphicFramePr>
          <p:nvPr/>
        </p:nvGraphicFramePr>
        <p:xfrm>
          <a:off x="250825" y="1916113"/>
          <a:ext cx="8435975" cy="4756915"/>
        </p:xfrm>
        <a:graphic>
          <a:graphicData uri="http://schemas.openxmlformats.org/drawingml/2006/table">
            <a:tbl>
              <a:tblPr/>
              <a:tblGrid>
                <a:gridCol w="3043238"/>
                <a:gridCol w="2697162"/>
                <a:gridCol w="2695575"/>
              </a:tblGrid>
              <a:tr h="136525">
                <a:tc>
                  <a:txBody>
                    <a:bodyPr/>
                    <a:lstStyle/>
                    <a:p>
                      <a:pPr marL="0" marR="0" lvl="0" indent="0" algn="ctr" defTabSz="457200" rtl="0" eaLnBrk="1" fontAlgn="base" latinLnBrk="0" hangingPunct="1">
                        <a:lnSpc>
                          <a:spcPct val="94000"/>
                        </a:lnSpc>
                        <a:spcBef>
                          <a:spcPct val="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 sz="800" b="0" i="0" u="none" strike="noStrike" cap="none" normalizeH="0" baseline="0" smtClean="0">
                          <a:ln>
                            <a:noFill/>
                          </a:ln>
                          <a:solidFill>
                            <a:srgbClr val="000000"/>
                          </a:solidFill>
                          <a:effectLst/>
                          <a:latin typeface="Arial" pitchFamily="34" charset="0"/>
                          <a:cs typeface="Times New Roman" pitchFamily="18" charset="0"/>
                        </a:rPr>
                        <a:t>Territory</a:t>
                      </a:r>
                    </a:p>
                  </a:txBody>
                  <a:tcPr marL="90000" marR="90000" marT="52848"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457200" rtl="0" eaLnBrk="1" fontAlgn="base" latinLnBrk="0" hangingPunct="1">
                        <a:lnSpc>
                          <a:spcPct val="94000"/>
                        </a:lnSpc>
                        <a:spcBef>
                          <a:spcPct val="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 sz="800" b="0" i="0" u="none" strike="noStrike" cap="none" normalizeH="0" baseline="0" smtClean="0">
                          <a:ln>
                            <a:noFill/>
                          </a:ln>
                          <a:solidFill>
                            <a:srgbClr val="000000"/>
                          </a:solidFill>
                          <a:effectLst/>
                          <a:latin typeface="Arial" pitchFamily="34" charset="0"/>
                          <a:cs typeface="Times New Roman" pitchFamily="18" charset="0"/>
                        </a:rPr>
                        <a:t>One of the fields</a:t>
                      </a:r>
                    </a:p>
                  </a:txBody>
                  <a:tcPr marL="90000" marR="90000" marT="52848"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457200" rtl="0" eaLnBrk="1" fontAlgn="base" latinLnBrk="0" hangingPunct="1">
                        <a:lnSpc>
                          <a:spcPct val="94000"/>
                        </a:lnSpc>
                        <a:spcBef>
                          <a:spcPct val="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 sz="800" b="0" i="0" u="none" strike="noStrike" cap="none" normalizeH="0" baseline="0" smtClean="0">
                          <a:ln>
                            <a:noFill/>
                          </a:ln>
                          <a:solidFill>
                            <a:srgbClr val="000000"/>
                          </a:solidFill>
                          <a:effectLst/>
                          <a:latin typeface="Arial" pitchFamily="34" charset="0"/>
                          <a:cs typeface="Times New Roman" pitchFamily="18" charset="0"/>
                        </a:rPr>
                        <a:t>Branches</a:t>
                      </a:r>
                    </a:p>
                  </a:txBody>
                  <a:tcPr marL="90000" marR="90000" marT="52848"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solidFill>
                      <a:schemeClr val="bg1"/>
                    </a:solidFill>
                  </a:tcPr>
                </a:tc>
              </a:tr>
              <a:tr h="136525">
                <a:tc>
                  <a:txBody>
                    <a:bodyPr/>
                    <a:lstStyle/>
                    <a:p>
                      <a:pPr marL="0" marR="0" lvl="0" indent="0" algn="l" defTabSz="457200" rtl="0" eaLnBrk="1" fontAlgn="base" latinLnBrk="0" hangingPunct="1">
                        <a:lnSpc>
                          <a:spcPct val="94000"/>
                        </a:lnSpc>
                        <a:spcBef>
                          <a:spcPct val="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 sz="900" b="0" i="0" u="none" strike="noStrike" cap="none" normalizeH="0" baseline="0" smtClean="0">
                          <a:ln>
                            <a:noFill/>
                          </a:ln>
                          <a:solidFill>
                            <a:srgbClr val="000000"/>
                          </a:solidFill>
                          <a:effectLst/>
                          <a:latin typeface="Arial" pitchFamily="34" charset="0"/>
                          <a:cs typeface="Times New Roman" pitchFamily="18" charset="0"/>
                        </a:rPr>
                        <a:t>Social Sciences</a:t>
                      </a:r>
                    </a:p>
                  </a:txBody>
                  <a:tcPr marL="90000" marR="90000" marT="52848"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94000"/>
                        </a:lnSpc>
                        <a:spcBef>
                          <a:spcPct val="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 sz="900" b="0" i="0" u="none" strike="noStrike" cap="none" normalizeH="0" baseline="0" smtClean="0">
                          <a:ln>
                            <a:noFill/>
                          </a:ln>
                          <a:solidFill>
                            <a:srgbClr val="000000"/>
                          </a:solidFill>
                          <a:effectLst/>
                          <a:latin typeface="Arial" pitchFamily="34" charset="0"/>
                          <a:cs typeface="Times New Roman" pitchFamily="18" charset="0"/>
                        </a:rPr>
                        <a:t>economy</a:t>
                      </a:r>
                    </a:p>
                  </a:txBody>
                  <a:tcPr marL="90000" marR="90000" marT="52848"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 altLang="en-US" sz="900" b="0" i="0" u="none" strike="noStrike" cap="none" normalizeH="0" baseline="0" smtClean="0">
                          <a:ln>
                            <a:noFill/>
                          </a:ln>
                          <a:solidFill>
                            <a:srgbClr val="000000"/>
                          </a:solidFill>
                          <a:effectLst/>
                          <a:latin typeface="Arial" pitchFamily="34" charset="0"/>
                          <a:ea typeface="Droid Sans Fallback" charset="0"/>
                          <a:cs typeface="Droid Sans Fallback" charset="0"/>
                        </a:rPr>
                        <a:t>5.01.01 Economics of Entrepreneurship</a:t>
                      </a:r>
                    </a:p>
                    <a:p>
                      <a:pPr marL="0" marR="0" lvl="0" indent="0" algn="l" defTabSz="914400" rtl="0" eaLnBrk="1" fontAlgn="base" latinLnBrk="0" hangingPunct="1">
                        <a:lnSpc>
                          <a:spcPct val="100000"/>
                        </a:lnSpc>
                        <a:spcBef>
                          <a:spcPct val="0"/>
                        </a:spcBef>
                        <a:spcAft>
                          <a:spcPct val="0"/>
                        </a:spcAft>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 altLang="en-US" sz="900" b="0" i="0" u="none" strike="noStrike" cap="none" normalizeH="0" baseline="0" smtClean="0">
                          <a:ln>
                            <a:noFill/>
                          </a:ln>
                          <a:solidFill>
                            <a:srgbClr val="000000"/>
                          </a:solidFill>
                          <a:effectLst/>
                          <a:latin typeface="Arial" pitchFamily="34" charset="0"/>
                          <a:ea typeface="Droid Sans Fallback" charset="0"/>
                          <a:cs typeface="Droid Sans Fallback" charset="0"/>
                        </a:rPr>
                        <a:t>5.01.02 finance</a:t>
                      </a:r>
                    </a:p>
                    <a:p>
                      <a:pPr marL="0" marR="0" lvl="0" indent="0" algn="l" defTabSz="914400" rtl="0" eaLnBrk="1" fontAlgn="base" latinLnBrk="0" hangingPunct="1">
                        <a:lnSpc>
                          <a:spcPct val="100000"/>
                        </a:lnSpc>
                        <a:spcBef>
                          <a:spcPct val="0"/>
                        </a:spcBef>
                        <a:spcAft>
                          <a:spcPct val="0"/>
                        </a:spcAft>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 altLang="en-US" sz="900" b="0" i="0" u="none" strike="noStrike" cap="none" normalizeH="0" baseline="0" smtClean="0">
                          <a:ln>
                            <a:noFill/>
                          </a:ln>
                          <a:solidFill>
                            <a:srgbClr val="000000"/>
                          </a:solidFill>
                          <a:effectLst/>
                          <a:latin typeface="Arial" pitchFamily="34" charset="0"/>
                          <a:ea typeface="Droid Sans Fallback" charset="0"/>
                          <a:cs typeface="Droid Sans Fallback" charset="0"/>
                        </a:rPr>
                        <a:t>5.01.03 quantitative economics</a:t>
                      </a:r>
                    </a:p>
                    <a:p>
                      <a:pPr marL="0" marR="0" lvl="0" indent="0" algn="l" defTabSz="914400" rtl="0" eaLnBrk="1" fontAlgn="base" latinLnBrk="0" hangingPunct="1">
                        <a:lnSpc>
                          <a:spcPct val="100000"/>
                        </a:lnSpc>
                        <a:spcBef>
                          <a:spcPct val="0"/>
                        </a:spcBef>
                        <a:spcAft>
                          <a:spcPct val="0"/>
                        </a:spcAft>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 altLang="en-US" sz="900" b="0" i="0" u="none" strike="noStrike" cap="none" normalizeH="0" baseline="0" smtClean="0">
                          <a:ln>
                            <a:noFill/>
                          </a:ln>
                          <a:solidFill>
                            <a:srgbClr val="000000"/>
                          </a:solidFill>
                          <a:effectLst/>
                          <a:latin typeface="Arial" pitchFamily="34" charset="0"/>
                          <a:ea typeface="Droid Sans Fallback" charset="0"/>
                          <a:cs typeface="Droid Sans Fallback" charset="0"/>
                        </a:rPr>
                        <a:t>5.01.04 organization and management</a:t>
                      </a:r>
                    </a:p>
                    <a:p>
                      <a:pPr marL="0" marR="0" lvl="0" indent="0" algn="l" defTabSz="914400" rtl="0" eaLnBrk="1" fontAlgn="base" latinLnBrk="0" hangingPunct="1">
                        <a:lnSpc>
                          <a:spcPct val="100000"/>
                        </a:lnSpc>
                        <a:spcBef>
                          <a:spcPct val="0"/>
                        </a:spcBef>
                        <a:spcAft>
                          <a:spcPct val="0"/>
                        </a:spcAft>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 altLang="en-US" sz="900" b="0" i="0" u="none" strike="noStrike" cap="none" normalizeH="0" baseline="0" smtClean="0">
                          <a:ln>
                            <a:noFill/>
                          </a:ln>
                          <a:solidFill>
                            <a:srgbClr val="000000"/>
                          </a:solidFill>
                          <a:effectLst/>
                          <a:latin typeface="Arial" pitchFamily="34" charset="0"/>
                          <a:ea typeface="Droid Sans Fallback" charset="0"/>
                          <a:cs typeface="Droid Sans Fallback" charset="0"/>
                        </a:rPr>
                        <a:t>5.01.05 international economics</a:t>
                      </a:r>
                    </a:p>
                    <a:p>
                      <a:pPr marL="0" marR="0" lvl="0" indent="0" algn="l" defTabSz="914400" rtl="0" eaLnBrk="1" fontAlgn="base" latinLnBrk="0" hangingPunct="1">
                        <a:lnSpc>
                          <a:spcPct val="100000"/>
                        </a:lnSpc>
                        <a:spcBef>
                          <a:spcPct val="0"/>
                        </a:spcBef>
                        <a:spcAft>
                          <a:spcPct val="0"/>
                        </a:spcAft>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 altLang="en-US" sz="900" b="0" i="0" u="none" strike="noStrike" cap="none" normalizeH="0" baseline="0" smtClean="0">
                          <a:ln>
                            <a:noFill/>
                          </a:ln>
                          <a:solidFill>
                            <a:srgbClr val="000000"/>
                          </a:solidFill>
                          <a:effectLst/>
                          <a:latin typeface="Arial" pitchFamily="34" charset="0"/>
                          <a:ea typeface="Droid Sans Fallback" charset="0"/>
                          <a:cs typeface="Droid Sans Fallback" charset="0"/>
                        </a:rPr>
                        <a:t>5.01.06 general economy</a:t>
                      </a:r>
                    </a:p>
                    <a:p>
                      <a:pPr marL="0" marR="0" lvl="0" indent="0" algn="l" defTabSz="914400" rtl="0" eaLnBrk="1" fontAlgn="base" latinLnBrk="0" hangingPunct="1">
                        <a:lnSpc>
                          <a:spcPct val="100000"/>
                        </a:lnSpc>
                        <a:spcBef>
                          <a:spcPct val="0"/>
                        </a:spcBef>
                        <a:spcAft>
                          <a:spcPct val="0"/>
                        </a:spcAft>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 altLang="en-US" sz="900" b="0" i="0" u="none" strike="noStrike" cap="none" normalizeH="0" baseline="0" smtClean="0">
                          <a:ln>
                            <a:noFill/>
                          </a:ln>
                          <a:solidFill>
                            <a:srgbClr val="000000"/>
                          </a:solidFill>
                          <a:effectLst/>
                          <a:latin typeface="Arial" pitchFamily="34" charset="0"/>
                          <a:ea typeface="Droid Sans Fallback" charset="0"/>
                          <a:cs typeface="Droid Sans Fallback" charset="0"/>
                        </a:rPr>
                        <a:t>5.01.07 trade and tourism</a:t>
                      </a:r>
                    </a:p>
                    <a:p>
                      <a:pPr marL="0" marR="0" lvl="0" indent="0" algn="l" defTabSz="914400" rtl="0" eaLnBrk="1" fontAlgn="base" latinLnBrk="0" hangingPunct="1">
                        <a:lnSpc>
                          <a:spcPct val="100000"/>
                        </a:lnSpc>
                        <a:spcBef>
                          <a:spcPct val="0"/>
                        </a:spcBef>
                        <a:spcAft>
                          <a:spcPct val="0"/>
                        </a:spcAft>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 altLang="en-US" sz="900" b="0" i="0" u="none" strike="noStrike" cap="none" normalizeH="0" baseline="0" smtClean="0">
                          <a:ln>
                            <a:noFill/>
                          </a:ln>
                          <a:solidFill>
                            <a:srgbClr val="000000"/>
                          </a:solidFill>
                          <a:effectLst/>
                          <a:latin typeface="Arial" pitchFamily="34" charset="0"/>
                          <a:ea typeface="Droid Sans Fallback" charset="0"/>
                          <a:cs typeface="Droid Sans Fallback" charset="0"/>
                        </a:rPr>
                        <a:t>5.01.08 business informatics</a:t>
                      </a:r>
                    </a:p>
                    <a:p>
                      <a:pPr marL="0" marR="0" lvl="0" indent="0" algn="l" defTabSz="914400" rtl="0" eaLnBrk="1" fontAlgn="base" latinLnBrk="0" hangingPunct="1">
                        <a:lnSpc>
                          <a:spcPct val="100000"/>
                        </a:lnSpc>
                        <a:spcBef>
                          <a:spcPct val="0"/>
                        </a:spcBef>
                        <a:spcAft>
                          <a:spcPct val="0"/>
                        </a:spcAft>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 altLang="en-US" sz="900" b="0" i="0" u="none" strike="noStrike" cap="none" normalizeH="0" baseline="0" smtClean="0">
                          <a:ln>
                            <a:noFill/>
                          </a:ln>
                          <a:solidFill>
                            <a:srgbClr val="000000"/>
                          </a:solidFill>
                          <a:effectLst/>
                          <a:latin typeface="Arial" pitchFamily="34" charset="0"/>
                          <a:ea typeface="Droid Sans Fallback" charset="0"/>
                          <a:cs typeface="Droid Sans Fallback" charset="0"/>
                        </a:rPr>
                        <a:t>5.01.09 macroeconomics</a:t>
                      </a:r>
                    </a:p>
                    <a:p>
                      <a:pPr marL="0" marR="0" lvl="0" indent="0" algn="l" defTabSz="914400" rtl="0" eaLnBrk="1" fontAlgn="base" latinLnBrk="0" hangingPunct="1">
                        <a:lnSpc>
                          <a:spcPct val="100000"/>
                        </a:lnSpc>
                        <a:spcBef>
                          <a:spcPct val="0"/>
                        </a:spcBef>
                        <a:spcAft>
                          <a:spcPct val="0"/>
                        </a:spcAft>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 altLang="en-US" sz="900" b="0" i="0" u="none" strike="noStrike" cap="none" normalizeH="0" baseline="0" smtClean="0">
                          <a:ln>
                            <a:noFill/>
                          </a:ln>
                          <a:solidFill>
                            <a:srgbClr val="000000"/>
                          </a:solidFill>
                          <a:effectLst/>
                          <a:latin typeface="Arial" pitchFamily="34" charset="0"/>
                          <a:ea typeface="Droid Sans Fallback" charset="0"/>
                          <a:cs typeface="Droid Sans Fallback" charset="0"/>
                        </a:rPr>
                        <a:t>5.01.10 microeconomics</a:t>
                      </a:r>
                    </a:p>
                    <a:p>
                      <a:pPr marL="0" marR="0" lvl="0" indent="0" algn="l" defTabSz="914400" rtl="0" eaLnBrk="1" fontAlgn="base" latinLnBrk="0" hangingPunct="1">
                        <a:lnSpc>
                          <a:spcPct val="100000"/>
                        </a:lnSpc>
                        <a:spcBef>
                          <a:spcPct val="0"/>
                        </a:spcBef>
                        <a:spcAft>
                          <a:spcPct val="0"/>
                        </a:spcAft>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 altLang="en-US" sz="900" b="0" i="0" u="none" strike="noStrike" cap="none" normalizeH="0" baseline="0" smtClean="0">
                          <a:ln>
                            <a:noFill/>
                          </a:ln>
                          <a:solidFill>
                            <a:srgbClr val="000000"/>
                          </a:solidFill>
                          <a:effectLst/>
                          <a:latin typeface="Arial" pitchFamily="34" charset="0"/>
                          <a:ea typeface="Droid Sans Fallback" charset="0"/>
                          <a:cs typeface="Droid Sans Fallback" charset="0"/>
                        </a:rPr>
                        <a:t>5.01.11 economic mathematics and statistics</a:t>
                      </a:r>
                    </a:p>
                    <a:p>
                      <a:pPr marL="0" marR="0" lvl="0" indent="0" algn="l" defTabSz="914400" rtl="0" eaLnBrk="1" fontAlgn="base" latinLnBrk="0" hangingPunct="1">
                        <a:lnSpc>
                          <a:spcPct val="100000"/>
                        </a:lnSpc>
                        <a:spcBef>
                          <a:spcPct val="0"/>
                        </a:spcBef>
                        <a:spcAft>
                          <a:spcPct val="0"/>
                        </a:spcAft>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 altLang="en-US" sz="900" b="0" i="0" u="none" strike="noStrike" cap="none" normalizeH="0" baseline="0" smtClean="0">
                          <a:ln>
                            <a:noFill/>
                          </a:ln>
                          <a:solidFill>
                            <a:srgbClr val="000000"/>
                          </a:solidFill>
                          <a:effectLst/>
                          <a:latin typeface="Arial" pitchFamily="34" charset="0"/>
                          <a:ea typeface="Droid Sans Fallback" charset="0"/>
                          <a:cs typeface="Droid Sans Fallback" charset="0"/>
                        </a:rPr>
                        <a:t>5.01.12 marketing</a:t>
                      </a:r>
                    </a:p>
                    <a:p>
                      <a:pPr marL="0" marR="0" lvl="0" indent="0" algn="l" defTabSz="914400" rtl="0" eaLnBrk="1" fontAlgn="base" latinLnBrk="0" hangingPunct="1">
                        <a:lnSpc>
                          <a:spcPct val="100000"/>
                        </a:lnSpc>
                        <a:spcBef>
                          <a:spcPct val="0"/>
                        </a:spcBef>
                        <a:spcAft>
                          <a:spcPct val="0"/>
                        </a:spcAft>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 altLang="en-US" sz="900" b="0" i="0" u="none" strike="noStrike" cap="none" normalizeH="0" baseline="0" smtClean="0">
                          <a:ln>
                            <a:noFill/>
                          </a:ln>
                          <a:solidFill>
                            <a:srgbClr val="000000"/>
                          </a:solidFill>
                          <a:effectLst/>
                          <a:latin typeface="Arial" pitchFamily="34" charset="0"/>
                          <a:ea typeface="Droid Sans Fallback" charset="0"/>
                          <a:cs typeface="Droid Sans Fallback" charset="0"/>
                        </a:rPr>
                        <a:t>5.01.13 accounting</a:t>
                      </a:r>
                    </a:p>
                  </a:txBody>
                  <a:tcPr marL="90000" marR="90000" marT="52848"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solidFill>
                      <a:schemeClr val="bg1"/>
                    </a:solidFill>
                  </a:tcPr>
                </a:tc>
              </a:tr>
              <a:tr h="136525">
                <a:tc>
                  <a:txBody>
                    <a:bodyPr/>
                    <a:lstStyle/>
                    <a:p>
                      <a:pPr marL="0" marR="0" lvl="0" indent="0" algn="l" defTabSz="457200" rtl="0" eaLnBrk="1" fontAlgn="base" latinLnBrk="0" hangingPunct="1">
                        <a:lnSpc>
                          <a:spcPct val="94000"/>
                        </a:lnSpc>
                        <a:spcBef>
                          <a:spcPct val="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 sz="900" b="0" i="0" u="none" strike="noStrike" cap="none" normalizeH="0" baseline="0" smtClean="0">
                          <a:ln>
                            <a:noFill/>
                          </a:ln>
                          <a:solidFill>
                            <a:srgbClr val="000000"/>
                          </a:solidFill>
                          <a:effectLst/>
                          <a:latin typeface="Arial" pitchFamily="34" charset="0"/>
                          <a:cs typeface="Times New Roman" pitchFamily="18" charset="0"/>
                        </a:rPr>
                        <a:t>Social Sciences</a:t>
                      </a:r>
                    </a:p>
                  </a:txBody>
                  <a:tcPr marL="90000" marR="90000" marT="52848"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94000"/>
                        </a:lnSpc>
                        <a:spcBef>
                          <a:spcPct val="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 sz="900" b="0" i="0" u="none" strike="noStrike" cap="none" normalizeH="0" baseline="0" smtClean="0">
                          <a:ln>
                            <a:noFill/>
                          </a:ln>
                          <a:solidFill>
                            <a:srgbClr val="000000"/>
                          </a:solidFill>
                          <a:effectLst/>
                          <a:latin typeface="Arial" pitchFamily="34" charset="0"/>
                          <a:cs typeface="Times New Roman" pitchFamily="18" charset="0"/>
                        </a:rPr>
                        <a:t>Information and communication sciences</a:t>
                      </a:r>
                    </a:p>
                  </a:txBody>
                  <a:tcPr marL="90000" marR="90000" marT="52848"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 altLang="en-US" sz="900" b="0" i="0" u="none" strike="noStrike" cap="none" normalizeH="0" baseline="0" smtClean="0">
                          <a:ln>
                            <a:noFill/>
                          </a:ln>
                          <a:solidFill>
                            <a:srgbClr val="000000"/>
                          </a:solidFill>
                          <a:effectLst/>
                          <a:latin typeface="Arial" pitchFamily="34" charset="0"/>
                          <a:ea typeface="Droid Sans Fallback" charset="0"/>
                          <a:cs typeface="Droid Sans Fallback" charset="0"/>
                        </a:rPr>
                        <a:t>5.04.01 archival and documentary studies</a:t>
                      </a:r>
                    </a:p>
                    <a:p>
                      <a:pPr marL="0" marR="0" lvl="0" indent="0" algn="l" defTabSz="914400" rtl="0" eaLnBrk="1" fontAlgn="base" latinLnBrk="0" hangingPunct="1">
                        <a:lnSpc>
                          <a:spcPct val="100000"/>
                        </a:lnSpc>
                        <a:spcBef>
                          <a:spcPct val="0"/>
                        </a:spcBef>
                        <a:spcAft>
                          <a:spcPct val="0"/>
                        </a:spcAft>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 altLang="en-US" sz="900" b="0" i="0" u="none" strike="noStrike" cap="none" normalizeH="0" baseline="0" smtClean="0">
                          <a:ln>
                            <a:noFill/>
                          </a:ln>
                          <a:solidFill>
                            <a:srgbClr val="000000"/>
                          </a:solidFill>
                          <a:effectLst/>
                          <a:latin typeface="Arial" pitchFamily="34" charset="0"/>
                          <a:ea typeface="Droid Sans Fallback" charset="0"/>
                          <a:cs typeface="Droid Sans Fallback" charset="0"/>
                        </a:rPr>
                        <a:t>5.04.02 information systems and informatics</a:t>
                      </a:r>
                    </a:p>
                    <a:p>
                      <a:pPr marL="0" marR="0" lvl="0" indent="0" algn="l" defTabSz="914400" rtl="0" eaLnBrk="1" fontAlgn="base" latinLnBrk="0" hangingPunct="1">
                        <a:lnSpc>
                          <a:spcPct val="100000"/>
                        </a:lnSpc>
                        <a:spcBef>
                          <a:spcPct val="0"/>
                        </a:spcBef>
                        <a:spcAft>
                          <a:spcPct val="0"/>
                        </a:spcAft>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 altLang="en-US" sz="900" b="0" i="0" u="none" strike="noStrike" cap="none" normalizeH="0" baseline="0" smtClean="0">
                          <a:ln>
                            <a:noFill/>
                          </a:ln>
                          <a:solidFill>
                            <a:srgbClr val="000000"/>
                          </a:solidFill>
                          <a:effectLst/>
                          <a:latin typeface="Arial" pitchFamily="34" charset="0"/>
                          <a:ea typeface="Droid Sans Fallback" charset="0"/>
                          <a:cs typeface="Droid Sans Fallback" charset="0"/>
                        </a:rPr>
                        <a:t>5.04.03 librarianship</a:t>
                      </a:r>
                    </a:p>
                    <a:p>
                      <a:pPr marL="0" marR="0" lvl="0" indent="0" algn="l" defTabSz="914400" rtl="0" eaLnBrk="1" fontAlgn="base" latinLnBrk="0" hangingPunct="1">
                        <a:lnSpc>
                          <a:spcPct val="100000"/>
                        </a:lnSpc>
                        <a:spcBef>
                          <a:spcPct val="0"/>
                        </a:spcBef>
                        <a:spcAft>
                          <a:spcPct val="0"/>
                        </a:spcAft>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 altLang="en-US" sz="900" b="0" i="0" u="none" strike="noStrike" cap="none" normalizeH="0" baseline="0" smtClean="0">
                          <a:ln>
                            <a:noFill/>
                          </a:ln>
                          <a:solidFill>
                            <a:srgbClr val="000000"/>
                          </a:solidFill>
                          <a:effectLst/>
                          <a:latin typeface="Arial" pitchFamily="34" charset="0"/>
                          <a:ea typeface="Droid Sans Fallback" charset="0"/>
                          <a:cs typeface="Droid Sans Fallback" charset="0"/>
                        </a:rPr>
                        <a:t>5.04.04 communication science</a:t>
                      </a:r>
                    </a:p>
                    <a:p>
                      <a:pPr marL="0" marR="0" lvl="0" indent="0" algn="l" defTabSz="914400" rtl="0" eaLnBrk="1" fontAlgn="base" latinLnBrk="0" hangingPunct="1">
                        <a:lnSpc>
                          <a:spcPct val="100000"/>
                        </a:lnSpc>
                        <a:spcBef>
                          <a:spcPct val="0"/>
                        </a:spcBef>
                        <a:spcAft>
                          <a:spcPct val="0"/>
                        </a:spcAft>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 altLang="en-US" sz="900" b="0" i="0" u="none" strike="noStrike" cap="none" normalizeH="0" baseline="0" smtClean="0">
                          <a:ln>
                            <a:noFill/>
                          </a:ln>
                          <a:solidFill>
                            <a:srgbClr val="000000"/>
                          </a:solidFill>
                          <a:effectLst/>
                          <a:latin typeface="Arial" pitchFamily="34" charset="0"/>
                          <a:ea typeface="Droid Sans Fallback" charset="0"/>
                          <a:cs typeface="Droid Sans Fallback" charset="0"/>
                        </a:rPr>
                        <a:t>5.04.05 public relations</a:t>
                      </a:r>
                    </a:p>
                    <a:p>
                      <a:pPr marL="0" marR="0" lvl="0" indent="0" algn="l" defTabSz="914400" rtl="0" eaLnBrk="1" fontAlgn="base" latinLnBrk="0" hangingPunct="1">
                        <a:lnSpc>
                          <a:spcPct val="100000"/>
                        </a:lnSpc>
                        <a:spcBef>
                          <a:spcPct val="0"/>
                        </a:spcBef>
                        <a:spcAft>
                          <a:spcPct val="0"/>
                        </a:spcAft>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 altLang="en-US" sz="900" b="0" i="0" u="none" strike="noStrike" cap="none" normalizeH="0" baseline="0" smtClean="0">
                          <a:ln>
                            <a:noFill/>
                          </a:ln>
                          <a:solidFill>
                            <a:srgbClr val="000000"/>
                          </a:solidFill>
                          <a:effectLst/>
                          <a:latin typeface="Arial" pitchFamily="34" charset="0"/>
                          <a:ea typeface="Droid Sans Fallback" charset="0"/>
                          <a:cs typeface="Droid Sans Fallback" charset="0"/>
                        </a:rPr>
                        <a:t>5.04.06 lexicography and encyclopedics</a:t>
                      </a:r>
                    </a:p>
                    <a:p>
                      <a:pPr marL="0" marR="0" lvl="0" indent="0" algn="l" defTabSz="914400" rtl="0" eaLnBrk="1" fontAlgn="base" latinLnBrk="0" hangingPunct="1">
                        <a:lnSpc>
                          <a:spcPct val="100000"/>
                        </a:lnSpc>
                        <a:spcBef>
                          <a:spcPct val="0"/>
                        </a:spcBef>
                        <a:spcAft>
                          <a:spcPct val="0"/>
                        </a:spcAft>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 altLang="en-US" sz="900" b="0" i="0" u="none" strike="noStrike" cap="none" normalizeH="0" baseline="0" smtClean="0">
                          <a:ln>
                            <a:noFill/>
                          </a:ln>
                          <a:solidFill>
                            <a:srgbClr val="000000"/>
                          </a:solidFill>
                          <a:effectLst/>
                          <a:latin typeface="Arial" pitchFamily="34" charset="0"/>
                          <a:ea typeface="Droid Sans Fallback" charset="0"/>
                          <a:cs typeface="Droid Sans Fallback" charset="0"/>
                        </a:rPr>
                        <a:t>5.04.07 Museology</a:t>
                      </a:r>
                    </a:p>
                    <a:p>
                      <a:pPr marL="0" marR="0" lvl="0" indent="0" algn="l" defTabSz="914400" rtl="0" eaLnBrk="1" fontAlgn="base" latinLnBrk="0" hangingPunct="1">
                        <a:lnSpc>
                          <a:spcPct val="100000"/>
                        </a:lnSpc>
                        <a:spcBef>
                          <a:spcPct val="0"/>
                        </a:spcBef>
                        <a:spcAft>
                          <a:spcPct val="0"/>
                        </a:spcAft>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 altLang="en-US" sz="900" b="0" i="0" u="none" strike="noStrike" cap="none" normalizeH="0" baseline="0" smtClean="0">
                          <a:ln>
                            <a:noFill/>
                          </a:ln>
                          <a:solidFill>
                            <a:srgbClr val="000000"/>
                          </a:solidFill>
                          <a:effectLst/>
                          <a:latin typeface="Arial" pitchFamily="34" charset="0"/>
                          <a:ea typeface="Droid Sans Fallback" charset="0"/>
                          <a:cs typeface="Droid Sans Fallback" charset="0"/>
                        </a:rPr>
                        <a:t>5.04.08 mass media</a:t>
                      </a:r>
                    </a:p>
                    <a:p>
                      <a:pPr marL="0" marR="0" lvl="0" indent="0" algn="l" defTabSz="914400" rtl="0" eaLnBrk="1" fontAlgn="base" latinLnBrk="0" hangingPunct="1">
                        <a:lnSpc>
                          <a:spcPct val="100000"/>
                        </a:lnSpc>
                        <a:spcBef>
                          <a:spcPct val="0"/>
                        </a:spcBef>
                        <a:spcAft>
                          <a:spcPct val="0"/>
                        </a:spcAft>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 altLang="en-US" sz="900" b="0" i="0" u="none" strike="noStrike" cap="none" normalizeH="0" baseline="0" smtClean="0">
                          <a:ln>
                            <a:noFill/>
                          </a:ln>
                          <a:solidFill>
                            <a:srgbClr val="000000"/>
                          </a:solidFill>
                          <a:effectLst/>
                          <a:latin typeface="Arial" pitchFamily="34" charset="0"/>
                          <a:ea typeface="Droid Sans Fallback" charset="0"/>
                          <a:cs typeface="Droid Sans Fallback" charset="0"/>
                        </a:rPr>
                        <a:t>5.04.09 journalism</a:t>
                      </a:r>
                    </a:p>
                    <a:p>
                      <a:pPr marL="0" marR="0" lvl="0" indent="0" algn="l" defTabSz="914400" rtl="0" eaLnBrk="1" fontAlgn="base" latinLnBrk="0" hangingPunct="1">
                        <a:lnSpc>
                          <a:spcPct val="100000"/>
                        </a:lnSpc>
                        <a:spcBef>
                          <a:spcPct val="0"/>
                        </a:spcBef>
                        <a:spcAft>
                          <a:spcPct val="0"/>
                        </a:spcAft>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 altLang="en-US" sz="900" b="0" i="0" u="none" strike="noStrike" cap="none" normalizeH="0" baseline="0" smtClean="0">
                          <a:ln>
                            <a:noFill/>
                          </a:ln>
                          <a:solidFill>
                            <a:srgbClr val="000000"/>
                          </a:solidFill>
                          <a:effectLst/>
                          <a:latin typeface="Arial" pitchFamily="34" charset="0"/>
                          <a:ea typeface="Droid Sans Fallback" charset="0"/>
                          <a:cs typeface="Droid Sans Fallback" charset="0"/>
                        </a:rPr>
                        <a:t>5.04.10 organization and informatics</a:t>
                      </a:r>
                    </a:p>
                    <a:p>
                      <a:pPr marL="0" marR="0" lvl="0" indent="0" algn="l" defTabSz="914400" rtl="0" eaLnBrk="1" fontAlgn="base" latinLnBrk="0" hangingPunct="1">
                        <a:lnSpc>
                          <a:spcPct val="100000"/>
                        </a:lnSpc>
                        <a:spcBef>
                          <a:spcPct val="0"/>
                        </a:spcBef>
                        <a:spcAft>
                          <a:spcPct val="0"/>
                        </a:spcAft>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 altLang="en-US" sz="900" b="0" i="0" u="none" strike="noStrike" cap="none" normalizeH="0" baseline="0" smtClean="0">
                          <a:ln>
                            <a:noFill/>
                          </a:ln>
                          <a:solidFill>
                            <a:srgbClr val="000000"/>
                          </a:solidFill>
                          <a:effectLst/>
                          <a:latin typeface="Arial" pitchFamily="34" charset="0"/>
                          <a:ea typeface="Droid Sans Fallback" charset="0"/>
                          <a:cs typeface="Droid Sans Fallback" charset="0"/>
                        </a:rPr>
                        <a:t>5.04.11 information and software engineering</a:t>
                      </a:r>
                    </a:p>
                  </a:txBody>
                  <a:tcPr marL="90000" marR="90000" marT="52848"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solidFill>
                      <a:schemeClr val="bg1"/>
                    </a:solidFill>
                  </a:tcPr>
                </a:tc>
              </a:tr>
              <a:tr h="527050">
                <a:tc>
                  <a:txBody>
                    <a:bodyPr/>
                    <a:lstStyle/>
                    <a:p>
                      <a:pPr marL="0" marR="0" lvl="0" indent="0" algn="l" defTabSz="457200" rtl="0" eaLnBrk="1" fontAlgn="base" latinLnBrk="0" hangingPunct="1">
                        <a:lnSpc>
                          <a:spcPct val="94000"/>
                        </a:lnSpc>
                        <a:spcBef>
                          <a:spcPct val="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 sz="900" b="0" i="0" u="none" strike="noStrike" cap="none" normalizeH="0" baseline="0" smtClean="0">
                          <a:ln>
                            <a:noFill/>
                          </a:ln>
                          <a:solidFill>
                            <a:srgbClr val="000000"/>
                          </a:solidFill>
                          <a:effectLst/>
                          <a:latin typeface="Arial" pitchFamily="34" charset="0"/>
                          <a:cs typeface="Times New Roman" pitchFamily="18" charset="0"/>
                        </a:rPr>
                        <a:t>Technical sciences</a:t>
                      </a:r>
                    </a:p>
                  </a:txBody>
                  <a:tcPr marL="90000" marR="90000" marT="52848"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94000"/>
                        </a:lnSpc>
                        <a:spcBef>
                          <a:spcPct val="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 sz="900" b="0" i="0" u="none" strike="noStrike" cap="none" normalizeH="0" baseline="0" smtClean="0">
                          <a:ln>
                            <a:noFill/>
                          </a:ln>
                          <a:solidFill>
                            <a:srgbClr val="000000"/>
                          </a:solidFill>
                          <a:effectLst/>
                          <a:latin typeface="Arial" pitchFamily="34" charset="0"/>
                          <a:cs typeface="Times New Roman" pitchFamily="18" charset="0"/>
                        </a:rPr>
                        <a:t>Computer Science</a:t>
                      </a:r>
                    </a:p>
                  </a:txBody>
                  <a:tcPr marL="90000" marR="90000" marT="52848"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 altLang="en-US" sz="900" b="0" i="0" u="none" strike="noStrike" cap="none" normalizeH="0" baseline="0" smtClean="0">
                          <a:ln>
                            <a:noFill/>
                          </a:ln>
                          <a:solidFill>
                            <a:schemeClr val="tx1"/>
                          </a:solidFill>
                          <a:effectLst/>
                          <a:latin typeface="Arial" pitchFamily="34" charset="0"/>
                          <a:ea typeface="Droid Sans Fallback" charset="0"/>
                          <a:cs typeface="Droid Sans Fallback" charset="0"/>
                        </a:rPr>
                        <a:t>2.09.01 computer systems architecture</a:t>
                      </a:r>
                    </a:p>
                    <a:p>
                      <a:pPr marL="0" marR="0" lvl="0" indent="0" algn="l" defTabSz="914400" rtl="0" eaLnBrk="1" fontAlgn="base" latinLnBrk="0" hangingPunct="1">
                        <a:lnSpc>
                          <a:spcPct val="100000"/>
                        </a:lnSpc>
                        <a:spcBef>
                          <a:spcPct val="0"/>
                        </a:spcBef>
                        <a:spcAft>
                          <a:spcPct val="0"/>
                        </a:spcAft>
                        <a:buClrTx/>
                        <a:buSzTx/>
                        <a:buFontTx/>
                        <a:buNone/>
                        <a:tabLst/>
                      </a:pPr>
                      <a:r>
                        <a:rPr kumimoji="0" lang="en" altLang="en-US" sz="900" b="0" i="0" u="none" strike="noStrike" cap="none" normalizeH="0" baseline="0" smtClean="0">
                          <a:ln>
                            <a:noFill/>
                          </a:ln>
                          <a:solidFill>
                            <a:schemeClr val="tx1"/>
                          </a:solidFill>
                          <a:effectLst/>
                          <a:latin typeface="Arial" pitchFamily="34" charset="0"/>
                          <a:ea typeface="Droid Sans Fallback" charset="0"/>
                          <a:cs typeface="Droid Sans Fallback" charset="0"/>
                        </a:rPr>
                        <a:t>2.09.02 information systems</a:t>
                      </a:r>
                    </a:p>
                    <a:p>
                      <a:pPr marL="0" marR="0" lvl="0" indent="0" algn="l" defTabSz="914400" rtl="0" eaLnBrk="1" fontAlgn="base" latinLnBrk="0" hangingPunct="1">
                        <a:lnSpc>
                          <a:spcPct val="100000"/>
                        </a:lnSpc>
                        <a:spcBef>
                          <a:spcPct val="0"/>
                        </a:spcBef>
                        <a:spcAft>
                          <a:spcPct val="0"/>
                        </a:spcAft>
                        <a:buClrTx/>
                        <a:buSzTx/>
                        <a:buFontTx/>
                        <a:buNone/>
                        <a:tabLst/>
                      </a:pPr>
                      <a:r>
                        <a:rPr kumimoji="0" lang="en" altLang="en-US" sz="900" b="0" i="0" u="none" strike="noStrike" cap="none" normalizeH="0" baseline="0" smtClean="0">
                          <a:ln>
                            <a:noFill/>
                          </a:ln>
                          <a:solidFill>
                            <a:schemeClr val="tx1"/>
                          </a:solidFill>
                          <a:effectLst/>
                          <a:latin typeface="Arial" pitchFamily="34" charset="0"/>
                          <a:ea typeface="Droid Sans Fallback" charset="0"/>
                          <a:cs typeface="Droid Sans Fallback" charset="0"/>
                        </a:rPr>
                        <a:t>2.09.03 information processing</a:t>
                      </a:r>
                    </a:p>
                    <a:p>
                      <a:pPr marL="0" marR="0" lvl="0" indent="0" algn="l" defTabSz="914400" rtl="0" eaLnBrk="1" fontAlgn="base" latinLnBrk="0" hangingPunct="1">
                        <a:lnSpc>
                          <a:spcPct val="100000"/>
                        </a:lnSpc>
                        <a:spcBef>
                          <a:spcPct val="0"/>
                        </a:spcBef>
                        <a:spcAft>
                          <a:spcPct val="0"/>
                        </a:spcAft>
                        <a:buClrTx/>
                        <a:buSzTx/>
                        <a:buFontTx/>
                        <a:buNone/>
                        <a:tabLst/>
                      </a:pPr>
                      <a:r>
                        <a:rPr kumimoji="0" lang="en" altLang="en-US" sz="900" b="0" i="0" u="none" strike="noStrike" cap="none" normalizeH="0" baseline="0" smtClean="0">
                          <a:ln>
                            <a:noFill/>
                          </a:ln>
                          <a:solidFill>
                            <a:schemeClr val="tx1"/>
                          </a:solidFill>
                          <a:effectLst/>
                          <a:latin typeface="Arial" pitchFamily="34" charset="0"/>
                          <a:ea typeface="Droid Sans Fallback" charset="0"/>
                          <a:cs typeface="Droid Sans Fallback" charset="0"/>
                        </a:rPr>
                        <a:t>2.09.04 artificial intelligence</a:t>
                      </a:r>
                    </a:p>
                    <a:p>
                      <a:pPr marL="0" marR="0" lvl="0" indent="0" algn="l" defTabSz="914400" rtl="0" eaLnBrk="1" fontAlgn="base" latinLnBrk="0" hangingPunct="1">
                        <a:lnSpc>
                          <a:spcPct val="100000"/>
                        </a:lnSpc>
                        <a:spcBef>
                          <a:spcPct val="0"/>
                        </a:spcBef>
                        <a:spcAft>
                          <a:spcPct val="0"/>
                        </a:spcAft>
                        <a:buClrTx/>
                        <a:buSzTx/>
                        <a:buFontTx/>
                        <a:buNone/>
                        <a:tabLst/>
                      </a:pPr>
                      <a:r>
                        <a:rPr kumimoji="0" lang="en" altLang="en-US" sz="900" b="0" i="0" u="none" strike="noStrike" cap="none" normalizeH="0" baseline="0" smtClean="0">
                          <a:ln>
                            <a:noFill/>
                          </a:ln>
                          <a:solidFill>
                            <a:schemeClr val="tx1"/>
                          </a:solidFill>
                          <a:effectLst/>
                          <a:latin typeface="Arial" pitchFamily="34" charset="0"/>
                          <a:ea typeface="Droid Sans Fallback" charset="0"/>
                          <a:cs typeface="Droid Sans Fallback" charset="0"/>
                        </a:rPr>
                        <a:t>2.09.05 process computing</a:t>
                      </a:r>
                    </a:p>
                    <a:p>
                      <a:pPr marL="0" marR="0" lvl="0" indent="0" algn="l" defTabSz="914400" rtl="0" eaLnBrk="1" fontAlgn="base" latinLnBrk="0" hangingPunct="1">
                        <a:lnSpc>
                          <a:spcPct val="100000"/>
                        </a:lnSpc>
                        <a:spcBef>
                          <a:spcPct val="0"/>
                        </a:spcBef>
                        <a:spcAft>
                          <a:spcPct val="0"/>
                        </a:spcAft>
                        <a:buClrTx/>
                        <a:buSzTx/>
                        <a:buFontTx/>
                        <a:buNone/>
                        <a:tabLst/>
                      </a:pPr>
                      <a:r>
                        <a:rPr kumimoji="0" lang="en" altLang="en-US" sz="900" b="0" i="0" u="none" strike="noStrike" cap="none" normalizeH="0" baseline="0" smtClean="0">
                          <a:ln>
                            <a:noFill/>
                          </a:ln>
                          <a:solidFill>
                            <a:schemeClr val="tx1"/>
                          </a:solidFill>
                          <a:effectLst/>
                          <a:latin typeface="Arial" pitchFamily="34" charset="0"/>
                          <a:ea typeface="Droid Sans Fallback" charset="0"/>
                          <a:cs typeface="Droid Sans Fallback" charset="0"/>
                        </a:rPr>
                        <a:t>2.09.06 software engineering</a:t>
                      </a:r>
                    </a:p>
                    <a:p>
                      <a:pPr marL="0" marR="0" lvl="0" indent="0" algn="l" defTabSz="914400" rtl="0" eaLnBrk="1" fontAlgn="base" latinLnBrk="0" hangingPunct="1">
                        <a:lnSpc>
                          <a:spcPct val="94000"/>
                        </a:lnSpc>
                        <a:spcBef>
                          <a:spcPct val="0"/>
                        </a:spcBef>
                        <a:spcAft>
                          <a:spcPct val="0"/>
                        </a:spcAft>
                        <a:buClrTx/>
                        <a:buSzPct val="65000"/>
                        <a:buFontTx/>
                        <a:buNone/>
                        <a:tabLst/>
                      </a:pPr>
                      <a:endParaRPr kumimoji="0" lang="sr-Latn-CS" sz="900" b="0" i="0" u="none" strike="noStrike" cap="none" normalizeH="0" baseline="0" smtClean="0">
                        <a:ln>
                          <a:noFill/>
                        </a:ln>
                        <a:solidFill>
                          <a:srgbClr val="000000"/>
                        </a:solidFill>
                        <a:effectLst/>
                        <a:latin typeface="Arial" pitchFamily="34" charset="0"/>
                        <a:cs typeface="Times New Roman" pitchFamily="18" charset="0"/>
                      </a:endParaRPr>
                    </a:p>
                  </a:txBody>
                  <a:tcPr marL="90000" marR="90000" marT="52848"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1"/>
          <p:cNvSpPr txBox="1">
            <a:spLocks noChangeArrowheads="1"/>
          </p:cNvSpPr>
          <p:nvPr/>
        </p:nvSpPr>
        <p:spPr bwMode="auto">
          <a:xfrm>
            <a:off x="457200" y="277813"/>
            <a:ext cx="8229600" cy="1139825"/>
          </a:xfrm>
          <a:prstGeom prst="rect">
            <a:avLst/>
          </a:prstGeom>
          <a:noFill/>
          <a:ln w="9525">
            <a:noFill/>
            <a:round/>
            <a:headEnd/>
            <a:tailEnd/>
          </a:ln>
        </p:spPr>
        <p:txBody>
          <a:bodyPr/>
          <a:lstStyle/>
          <a:p>
            <a:pPr eaLnBrk="1" hangingPunct="1">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 sz="4200">
                <a:solidFill>
                  <a:srgbClr val="003399"/>
                </a:solidFill>
                <a:latin typeface="Garamond" pitchFamily="18" charset="0"/>
              </a:rPr>
              <a:t>Properties of a good research topic</a:t>
            </a:r>
          </a:p>
        </p:txBody>
      </p:sp>
      <p:graphicFrame>
        <p:nvGraphicFramePr>
          <p:cNvPr id="2" name="Group 2"/>
          <p:cNvGraphicFramePr>
            <a:graphicFrameLocks noGrp="1"/>
          </p:cNvGraphicFramePr>
          <p:nvPr/>
        </p:nvGraphicFramePr>
        <p:xfrm>
          <a:off x="107950" y="1411288"/>
          <a:ext cx="8064500" cy="4970463"/>
        </p:xfrm>
        <a:graphic>
          <a:graphicData uri="http://schemas.openxmlformats.org/drawingml/2006/table">
            <a:tbl>
              <a:tblPr/>
              <a:tblGrid>
                <a:gridCol w="4033838"/>
                <a:gridCol w="4030662"/>
              </a:tblGrid>
              <a:tr h="341313">
                <a:tc>
                  <a:txBody>
                    <a:bodyPr/>
                    <a:lstStyle/>
                    <a:p>
                      <a:pPr marL="0" marR="0" lvl="0" indent="0" algn="just" defTabSz="457200" rtl="0" eaLnBrk="1" fontAlgn="base" latinLnBrk="0" hangingPunct="1">
                        <a:lnSpc>
                          <a:spcPct val="93000"/>
                        </a:lnSpc>
                        <a:spcBef>
                          <a:spcPct val="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 sz="1200" b="1" i="0" u="none" strike="noStrike" cap="none" normalizeH="0" baseline="0" smtClean="0">
                          <a:ln>
                            <a:noFill/>
                          </a:ln>
                          <a:solidFill>
                            <a:srgbClr val="000000"/>
                          </a:solidFill>
                          <a:effectLst/>
                          <a:latin typeface="Times New Roman" pitchFamily="18" charset="0"/>
                          <a:cs typeface="Times New Roman" pitchFamily="18" charset="0"/>
                        </a:rPr>
                        <a:t>Property</a:t>
                      </a:r>
                    </a:p>
                  </a:txBody>
                  <a:tcPr marL="90000" marR="90000" marT="57384"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457200" rtl="0" eaLnBrk="1" fontAlgn="base" latinLnBrk="0" hangingPunct="1">
                        <a:lnSpc>
                          <a:spcPct val="93000"/>
                        </a:lnSpc>
                        <a:spcBef>
                          <a:spcPct val="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 sz="1200" b="1" i="0" u="none" strike="noStrike" cap="none" normalizeH="0" baseline="0" smtClean="0">
                          <a:ln>
                            <a:noFill/>
                          </a:ln>
                          <a:solidFill>
                            <a:srgbClr val="000000"/>
                          </a:solidFill>
                          <a:effectLst/>
                          <a:latin typeface="Times New Roman" pitchFamily="18" charset="0"/>
                          <a:cs typeface="Times New Roman" pitchFamily="18" charset="0"/>
                        </a:rPr>
                        <a:t>Question</a:t>
                      </a:r>
                    </a:p>
                  </a:txBody>
                  <a:tcPr marL="90000" marR="90000" marT="57384"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r>
              <a:tr h="2209800">
                <a:tc>
                  <a:txBody>
                    <a:bodyPr/>
                    <a:lstStyle/>
                    <a:p>
                      <a:pPr marL="0" marR="0" lvl="0" indent="0" algn="just" defTabSz="457200" rtl="0" eaLnBrk="1" fontAlgn="base" latinLnBrk="0" hangingPunct="1">
                        <a:lnSpc>
                          <a:spcPct val="93000"/>
                        </a:lnSpc>
                        <a:spcBef>
                          <a:spcPct val="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 sz="1400" b="0" i="0" u="none" strike="noStrike" cap="none" normalizeH="0" baseline="0" smtClean="0">
                          <a:ln>
                            <a:noFill/>
                          </a:ln>
                          <a:solidFill>
                            <a:srgbClr val="000000"/>
                          </a:solidFill>
                          <a:effectLst/>
                          <a:latin typeface="Times New Roman" pitchFamily="18" charset="0"/>
                          <a:cs typeface="Times New Roman" pitchFamily="18" charset="0"/>
                        </a:rPr>
                        <a:t>Ability - is the research feasible?</a:t>
                      </a:r>
                    </a:p>
                  </a:txBody>
                  <a:tcPr marL="90000" marR="90000" marT="57384"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3000"/>
                        </a:lnSpc>
                        <a:spcBef>
                          <a:spcPct val="0"/>
                        </a:spcBef>
                        <a:spcAft>
                          <a:spcPct val="0"/>
                        </a:spcAft>
                        <a:buClr>
                          <a:srgbClr val="000000"/>
                        </a:buClr>
                        <a:buSzPct val="65000"/>
                        <a:buFont typeface="Symbol" pitchFamily="18" charset="2"/>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 sz="1400" b="0" i="0" u="none" strike="noStrike" cap="none" normalizeH="0" baseline="0" smtClean="0">
                          <a:ln>
                            <a:noFill/>
                          </a:ln>
                          <a:solidFill>
                            <a:srgbClr val="000000"/>
                          </a:solidFill>
                          <a:effectLst/>
                          <a:latin typeface="Times New Roman" pitchFamily="18" charset="0"/>
                          <a:cs typeface="Times New Roman" pitchFamily="18" charset="0"/>
                        </a:rPr>
                        <a:t>Does the topic motivate us?</a:t>
                      </a:r>
                    </a:p>
                    <a:p>
                      <a:pPr marL="0" marR="0" lvl="0" indent="0" algn="l" defTabSz="457200" rtl="0" eaLnBrk="0" fontAlgn="base" latinLnBrk="0" hangingPunct="0">
                        <a:lnSpc>
                          <a:spcPct val="93000"/>
                        </a:lnSpc>
                        <a:spcBef>
                          <a:spcPct val="0"/>
                        </a:spcBef>
                        <a:spcAft>
                          <a:spcPct val="0"/>
                        </a:spcAft>
                        <a:buClr>
                          <a:srgbClr val="000000"/>
                        </a:buClr>
                        <a:buSzPct val="65000"/>
                        <a:buFont typeface="Symbol" pitchFamily="18" charset="2"/>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 sz="1400" b="0" i="0" u="none" strike="noStrike" cap="none" normalizeH="0" baseline="0" smtClean="0">
                          <a:ln>
                            <a:noFill/>
                          </a:ln>
                          <a:solidFill>
                            <a:srgbClr val="000000"/>
                          </a:solidFill>
                          <a:effectLst/>
                          <a:latin typeface="Times New Roman" pitchFamily="18" charset="0"/>
                          <a:cs typeface="Times New Roman" pitchFamily="18" charset="0"/>
                        </a:rPr>
                        <a:t>Can we develop, if we do not already have, the skills needed to conduct research?</a:t>
                      </a:r>
                    </a:p>
                    <a:p>
                      <a:pPr marL="0" marR="0" lvl="0" indent="0" algn="l" defTabSz="457200" rtl="0" eaLnBrk="0" fontAlgn="base" latinLnBrk="0" hangingPunct="0">
                        <a:lnSpc>
                          <a:spcPct val="93000"/>
                        </a:lnSpc>
                        <a:spcBef>
                          <a:spcPct val="0"/>
                        </a:spcBef>
                        <a:spcAft>
                          <a:spcPct val="0"/>
                        </a:spcAft>
                        <a:buClr>
                          <a:srgbClr val="000000"/>
                        </a:buClr>
                        <a:buSzPct val="65000"/>
                        <a:buFont typeface="Symbol" pitchFamily="18" charset="2"/>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 sz="1400" b="0" i="0" u="none" strike="noStrike" cap="none" normalizeH="0" baseline="0" smtClean="0">
                          <a:ln>
                            <a:noFill/>
                          </a:ln>
                          <a:solidFill>
                            <a:srgbClr val="000000"/>
                          </a:solidFill>
                          <a:effectLst/>
                          <a:latin typeface="Times New Roman" pitchFamily="18" charset="0"/>
                          <a:cs typeface="Times New Roman" pitchFamily="18" charset="0"/>
                        </a:rPr>
                        <a:t>Are we able to conduct research within a given time frame?</a:t>
                      </a:r>
                    </a:p>
                    <a:p>
                      <a:pPr marL="0" marR="0" lvl="0" indent="0" algn="l" defTabSz="457200" rtl="0" eaLnBrk="0" fontAlgn="base" latinLnBrk="0" hangingPunct="0">
                        <a:lnSpc>
                          <a:spcPct val="93000"/>
                        </a:lnSpc>
                        <a:spcBef>
                          <a:spcPct val="0"/>
                        </a:spcBef>
                        <a:spcAft>
                          <a:spcPct val="0"/>
                        </a:spcAft>
                        <a:buClr>
                          <a:srgbClr val="000000"/>
                        </a:buClr>
                        <a:buSzPct val="65000"/>
                        <a:buFont typeface="Symbol" pitchFamily="18" charset="2"/>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 sz="1400" b="0" i="0" u="none" strike="noStrike" cap="none" normalizeH="0" baseline="0" smtClean="0">
                          <a:ln>
                            <a:noFill/>
                          </a:ln>
                          <a:solidFill>
                            <a:srgbClr val="000000"/>
                          </a:solidFill>
                          <a:effectLst/>
                          <a:latin typeface="Times New Roman" pitchFamily="18" charset="0"/>
                          <a:cs typeface="Times New Roman" pitchFamily="18" charset="0"/>
                        </a:rPr>
                        <a:t>Will the topic be relevant even after the research is completed?</a:t>
                      </a:r>
                    </a:p>
                    <a:p>
                      <a:pPr marL="0" marR="0" lvl="0" indent="0" algn="l" defTabSz="457200" rtl="0" eaLnBrk="0" fontAlgn="base" latinLnBrk="0" hangingPunct="0">
                        <a:lnSpc>
                          <a:spcPct val="93000"/>
                        </a:lnSpc>
                        <a:spcBef>
                          <a:spcPct val="0"/>
                        </a:spcBef>
                        <a:spcAft>
                          <a:spcPct val="0"/>
                        </a:spcAft>
                        <a:buClr>
                          <a:srgbClr val="000000"/>
                        </a:buClr>
                        <a:buSzPct val="65000"/>
                        <a:buFont typeface="Symbol" pitchFamily="18" charset="2"/>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 sz="1400" b="0" i="0" u="none" strike="noStrike" cap="none" normalizeH="0" baseline="0" smtClean="0">
                          <a:ln>
                            <a:noFill/>
                          </a:ln>
                          <a:solidFill>
                            <a:srgbClr val="000000"/>
                          </a:solidFill>
                          <a:effectLst/>
                          <a:latin typeface="Times New Roman" pitchFamily="18" charset="0"/>
                          <a:cs typeface="Times New Roman" pitchFamily="18" charset="0"/>
                        </a:rPr>
                        <a:t>Can we conduct research given the financial opportunities available to us?</a:t>
                      </a:r>
                    </a:p>
                    <a:p>
                      <a:pPr marL="0" marR="0" lvl="0" indent="0" algn="l" defTabSz="457200" rtl="0" eaLnBrk="0" fontAlgn="base" latinLnBrk="0" hangingPunct="0">
                        <a:lnSpc>
                          <a:spcPct val="93000"/>
                        </a:lnSpc>
                        <a:spcBef>
                          <a:spcPct val="0"/>
                        </a:spcBef>
                        <a:spcAft>
                          <a:spcPct val="0"/>
                        </a:spcAft>
                        <a:buClr>
                          <a:srgbClr val="000000"/>
                        </a:buClr>
                        <a:buSzPct val="65000"/>
                        <a:buFont typeface="Symbol" pitchFamily="18" charset="2"/>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 sz="1400" b="0" i="0" u="none" strike="noStrike" cap="none" normalizeH="0" baseline="0" smtClean="0">
                          <a:ln>
                            <a:noFill/>
                          </a:ln>
                          <a:solidFill>
                            <a:srgbClr val="000000"/>
                          </a:solidFill>
                          <a:effectLst/>
                          <a:latin typeface="Times New Roman" pitchFamily="18" charset="0"/>
                          <a:cs typeface="Times New Roman" pitchFamily="18" charset="0"/>
                        </a:rPr>
                        <a:t>Will we have access to data?</a:t>
                      </a:r>
                    </a:p>
                  </a:txBody>
                  <a:tcPr marL="90000" marR="90000" marT="57384"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r>
              <a:tr h="2419350">
                <a:tc>
                  <a:txBody>
                    <a:bodyPr/>
                    <a:lstStyle/>
                    <a:p>
                      <a:pPr marL="0" marR="0" lvl="0" indent="0" algn="just" defTabSz="457200" rtl="0" eaLnBrk="1" fontAlgn="base" latinLnBrk="0" hangingPunct="1">
                        <a:lnSpc>
                          <a:spcPct val="93000"/>
                        </a:lnSpc>
                        <a:spcBef>
                          <a:spcPct val="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 sz="1400" b="0" i="0" u="none" strike="noStrike" cap="none" normalizeH="0" baseline="0" smtClean="0">
                          <a:ln>
                            <a:noFill/>
                          </a:ln>
                          <a:solidFill>
                            <a:srgbClr val="000000"/>
                          </a:solidFill>
                          <a:effectLst/>
                          <a:latin typeface="Times New Roman" pitchFamily="18" charset="0"/>
                          <a:cs typeface="Times New Roman" pitchFamily="18" charset="0"/>
                        </a:rPr>
                        <a:t>Adequacy - is it worth researching?</a:t>
                      </a:r>
                    </a:p>
                  </a:txBody>
                  <a:tcPr marL="90000" marR="90000" marT="57384"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457200" rtl="0" eaLnBrk="1" fontAlgn="base" latinLnBrk="0" hangingPunct="1">
                        <a:lnSpc>
                          <a:spcPct val="93000"/>
                        </a:lnSpc>
                        <a:spcBef>
                          <a:spcPct val="0"/>
                        </a:spcBef>
                        <a:spcAft>
                          <a:spcPct val="0"/>
                        </a:spcAft>
                        <a:buClr>
                          <a:srgbClr val="000000"/>
                        </a:buClr>
                        <a:buSzPct val="65000"/>
                        <a:buFont typeface="Symbol" pitchFamily="18" charset="2"/>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 sz="1400" b="0" i="0" u="none" strike="noStrike" cap="none" normalizeH="0" baseline="0" smtClean="0">
                          <a:ln>
                            <a:noFill/>
                          </a:ln>
                          <a:solidFill>
                            <a:srgbClr val="000000"/>
                          </a:solidFill>
                          <a:effectLst/>
                          <a:latin typeface="Times New Roman" pitchFamily="18" charset="0"/>
                          <a:cs typeface="Times New Roman" pitchFamily="18" charset="0"/>
                        </a:rPr>
                        <a:t>Does the topic meet the standards and conditions of the institution?</a:t>
                      </a:r>
                    </a:p>
                    <a:p>
                      <a:pPr marL="0" marR="0" lvl="0" indent="0" algn="just" defTabSz="457200" rtl="0" eaLnBrk="0" fontAlgn="base" latinLnBrk="0" hangingPunct="0">
                        <a:lnSpc>
                          <a:spcPct val="93000"/>
                        </a:lnSpc>
                        <a:spcBef>
                          <a:spcPct val="0"/>
                        </a:spcBef>
                        <a:spcAft>
                          <a:spcPct val="0"/>
                        </a:spcAft>
                        <a:buClr>
                          <a:srgbClr val="000000"/>
                        </a:buClr>
                        <a:buSzPct val="65000"/>
                        <a:buFont typeface="Symbol" pitchFamily="18" charset="2"/>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 sz="1400" b="0" i="0" u="none" strike="noStrike" cap="none" normalizeH="0" baseline="0" smtClean="0">
                          <a:ln>
                            <a:noFill/>
                          </a:ln>
                          <a:solidFill>
                            <a:srgbClr val="000000"/>
                          </a:solidFill>
                          <a:effectLst/>
                          <a:latin typeface="Times New Roman" pitchFamily="18" charset="0"/>
                          <a:cs typeface="Times New Roman" pitchFamily="18" charset="0"/>
                        </a:rPr>
                        <a:t>Can the topic be linked to existing theory?</a:t>
                      </a:r>
                    </a:p>
                    <a:p>
                      <a:pPr marL="0" marR="0" lvl="0" indent="0" algn="just" defTabSz="457200" rtl="0" eaLnBrk="0" fontAlgn="base" latinLnBrk="0" hangingPunct="0">
                        <a:lnSpc>
                          <a:spcPct val="93000"/>
                        </a:lnSpc>
                        <a:spcBef>
                          <a:spcPct val="0"/>
                        </a:spcBef>
                        <a:spcAft>
                          <a:spcPct val="0"/>
                        </a:spcAft>
                        <a:buClr>
                          <a:srgbClr val="000000"/>
                        </a:buClr>
                        <a:buSzPct val="65000"/>
                        <a:buFont typeface="Symbol" pitchFamily="18" charset="2"/>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 sz="1400" b="0" i="0" u="none" strike="noStrike" cap="none" normalizeH="0" baseline="0" smtClean="0">
                          <a:ln>
                            <a:noFill/>
                          </a:ln>
                          <a:solidFill>
                            <a:srgbClr val="000000"/>
                          </a:solidFill>
                          <a:effectLst/>
                          <a:latin typeface="Times New Roman" pitchFamily="18" charset="0"/>
                          <a:cs typeface="Times New Roman" pitchFamily="18" charset="0"/>
                        </a:rPr>
                        <a:t>Can we clearly and precisely define research questions and goals?</a:t>
                      </a:r>
                    </a:p>
                    <a:p>
                      <a:pPr marL="0" marR="0" lvl="0" indent="0" algn="just" defTabSz="457200" rtl="0" eaLnBrk="0" fontAlgn="base" latinLnBrk="0" hangingPunct="0">
                        <a:lnSpc>
                          <a:spcPct val="93000"/>
                        </a:lnSpc>
                        <a:spcBef>
                          <a:spcPct val="0"/>
                        </a:spcBef>
                        <a:spcAft>
                          <a:spcPct val="0"/>
                        </a:spcAft>
                        <a:buClr>
                          <a:srgbClr val="000000"/>
                        </a:buClr>
                        <a:buSzPct val="65000"/>
                        <a:buFont typeface="Symbol" pitchFamily="18" charset="2"/>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 sz="1400" b="0" i="0" u="none" strike="noStrike" cap="none" normalizeH="0" baseline="0" smtClean="0">
                          <a:ln>
                            <a:noFill/>
                          </a:ln>
                          <a:solidFill>
                            <a:srgbClr val="000000"/>
                          </a:solidFill>
                          <a:effectLst/>
                          <a:latin typeface="Times New Roman" pitchFamily="18" charset="0"/>
                          <a:cs typeface="Times New Roman" pitchFamily="18" charset="0"/>
                        </a:rPr>
                        <a:t>Will our research provide new insights into the area?</a:t>
                      </a:r>
                    </a:p>
                    <a:p>
                      <a:pPr marL="0" marR="0" lvl="0" indent="0" algn="just" defTabSz="457200" rtl="0" eaLnBrk="0" fontAlgn="base" latinLnBrk="0" hangingPunct="0">
                        <a:lnSpc>
                          <a:spcPct val="93000"/>
                        </a:lnSpc>
                        <a:spcBef>
                          <a:spcPct val="0"/>
                        </a:spcBef>
                        <a:spcAft>
                          <a:spcPct val="0"/>
                        </a:spcAft>
                        <a:buClr>
                          <a:srgbClr val="000000"/>
                        </a:buClr>
                        <a:buSzPct val="65000"/>
                        <a:buFont typeface="Symbol" pitchFamily="18" charset="2"/>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 sz="1400" b="0" i="0" u="none" strike="noStrike" cap="none" normalizeH="0" baseline="0" smtClean="0">
                          <a:ln>
                            <a:noFill/>
                          </a:ln>
                          <a:solidFill>
                            <a:srgbClr val="000000"/>
                          </a:solidFill>
                          <a:effectLst/>
                          <a:latin typeface="Times New Roman" pitchFamily="18" charset="0"/>
                          <a:cs typeface="Times New Roman" pitchFamily="18" charset="0"/>
                        </a:rPr>
                        <a:t>Can we connect the topic with the ideas of the organization within which we do research?</a:t>
                      </a:r>
                    </a:p>
                    <a:p>
                      <a:pPr marL="0" marR="0" lvl="0" indent="0" algn="just" defTabSz="457200" rtl="0" eaLnBrk="0" fontAlgn="base" latinLnBrk="0" hangingPunct="0">
                        <a:lnSpc>
                          <a:spcPct val="93000"/>
                        </a:lnSpc>
                        <a:spcBef>
                          <a:spcPct val="0"/>
                        </a:spcBef>
                        <a:spcAft>
                          <a:spcPct val="0"/>
                        </a:spcAft>
                        <a:buClr>
                          <a:srgbClr val="000000"/>
                        </a:buClr>
                        <a:buSzPct val="65000"/>
                        <a:buFont typeface="Symbol" pitchFamily="18" charset="2"/>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 sz="1400" b="0" i="0" u="none" strike="noStrike" cap="none" normalizeH="0" baseline="0" smtClean="0">
                          <a:ln>
                            <a:noFill/>
                          </a:ln>
                          <a:solidFill>
                            <a:srgbClr val="000000"/>
                          </a:solidFill>
                          <a:effectLst/>
                          <a:latin typeface="Times New Roman" pitchFamily="18" charset="0"/>
                          <a:cs typeface="Times New Roman" pitchFamily="18" charset="0"/>
                        </a:rPr>
                        <a:t>Will the results be symmetrical?</a:t>
                      </a:r>
                    </a:p>
                    <a:p>
                      <a:pPr marL="0" marR="0" lvl="0" indent="0" algn="just" defTabSz="457200" rtl="0" eaLnBrk="0" fontAlgn="base" latinLnBrk="0" hangingPunct="0">
                        <a:lnSpc>
                          <a:spcPct val="93000"/>
                        </a:lnSpc>
                        <a:spcBef>
                          <a:spcPct val="0"/>
                        </a:spcBef>
                        <a:spcAft>
                          <a:spcPct val="0"/>
                        </a:spcAft>
                        <a:buClr>
                          <a:srgbClr val="000000"/>
                        </a:buClr>
                        <a:buSzPct val="65000"/>
                        <a:buFont typeface="Symbol" pitchFamily="18" charset="2"/>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 sz="1400" b="0" i="0" u="none" strike="noStrike" cap="none" normalizeH="0" baseline="0" smtClean="0">
                          <a:ln>
                            <a:noFill/>
                          </a:ln>
                          <a:solidFill>
                            <a:srgbClr val="000000"/>
                          </a:solidFill>
                          <a:effectLst/>
                          <a:latin typeface="Times New Roman" pitchFamily="18" charset="0"/>
                          <a:cs typeface="Times New Roman" pitchFamily="18" charset="0"/>
                        </a:rPr>
                        <a:t>Does the topic fit our goals (as a student, scientist,…)?</a:t>
                      </a:r>
                    </a:p>
                  </a:txBody>
                  <a:tcPr marL="90000" marR="90000" marT="57384"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1"/>
          <p:cNvSpPr txBox="1">
            <a:spLocks noChangeArrowheads="1"/>
          </p:cNvSpPr>
          <p:nvPr/>
        </p:nvSpPr>
        <p:spPr bwMode="auto">
          <a:xfrm>
            <a:off x="457200" y="277813"/>
            <a:ext cx="8229600" cy="1139825"/>
          </a:xfrm>
          <a:prstGeom prst="rect">
            <a:avLst/>
          </a:prstGeom>
          <a:noFill/>
          <a:ln w="9525">
            <a:noFill/>
            <a:round/>
            <a:headEnd/>
            <a:tailEnd/>
          </a:ln>
        </p:spPr>
        <p:txBody>
          <a:bodyPr/>
          <a:lstStyle/>
          <a:p>
            <a:pPr eaLnBrk="1" hangingPunct="1">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 sz="4200">
                <a:solidFill>
                  <a:srgbClr val="003399"/>
                </a:solidFill>
                <a:latin typeface="Garamond" pitchFamily="18" charset="0"/>
              </a:rPr>
              <a:t>Refining the research topic</a:t>
            </a:r>
          </a:p>
        </p:txBody>
      </p:sp>
      <p:sp>
        <p:nvSpPr>
          <p:cNvPr id="19459" name="Text Box 2"/>
          <p:cNvSpPr txBox="1">
            <a:spLocks noChangeArrowheads="1"/>
          </p:cNvSpPr>
          <p:nvPr/>
        </p:nvSpPr>
        <p:spPr bwMode="auto">
          <a:xfrm>
            <a:off x="457200" y="1600200"/>
            <a:ext cx="8229600" cy="4530725"/>
          </a:xfrm>
          <a:prstGeom prst="rect">
            <a:avLst/>
          </a:prstGeom>
          <a:noFill/>
          <a:ln w="9525">
            <a:noFill/>
            <a:round/>
            <a:headEnd/>
            <a:tailEnd/>
          </a:ln>
        </p:spPr>
        <p:txBody>
          <a:bodyPr/>
          <a:lstStyle/>
          <a:p>
            <a:pPr marL="341313" indent="-341313" eaLnBrk="1" hangingPunct="1">
              <a:lnSpc>
                <a:spcPct val="90000"/>
              </a:lnSpc>
              <a:spcBef>
                <a:spcPts val="650"/>
              </a:spcBef>
              <a:buClr>
                <a:srgbClr val="009999"/>
              </a:buClr>
              <a:buSzPct val="65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 sz="2600">
                <a:solidFill>
                  <a:srgbClr val="000000"/>
                </a:solidFill>
              </a:rPr>
              <a:t>Rational way of thinking</a:t>
            </a:r>
          </a:p>
          <a:p>
            <a:pPr marL="668338" lvl="1" indent="-325438" eaLnBrk="1" hangingPunct="1">
              <a:lnSpc>
                <a:spcPct val="90000"/>
              </a:lnSpc>
              <a:spcBef>
                <a:spcPts val="550"/>
              </a:spcBef>
              <a:buClr>
                <a:srgbClr val="4C6D4E"/>
              </a:buClr>
              <a:buSzPct val="60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 sz="2200">
                <a:solidFill>
                  <a:srgbClr val="000000"/>
                </a:solidFill>
              </a:rPr>
              <a:t>Thinking about your own strengths, weaknesses and interests</a:t>
            </a:r>
          </a:p>
          <a:p>
            <a:pPr marL="668338" lvl="1" indent="-325438" eaLnBrk="1" hangingPunct="1">
              <a:lnSpc>
                <a:spcPct val="90000"/>
              </a:lnSpc>
              <a:spcBef>
                <a:spcPts val="550"/>
              </a:spcBef>
              <a:buClr>
                <a:srgbClr val="4C6D4E"/>
              </a:buClr>
              <a:buSzPct val="60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 sz="2200">
                <a:solidFill>
                  <a:srgbClr val="000000"/>
                </a:solidFill>
              </a:rPr>
              <a:t>Research of past projects</a:t>
            </a:r>
          </a:p>
          <a:p>
            <a:pPr marL="668338" lvl="1" indent="-325438" eaLnBrk="1" hangingPunct="1">
              <a:lnSpc>
                <a:spcPct val="90000"/>
              </a:lnSpc>
              <a:spcBef>
                <a:spcPts val="550"/>
              </a:spcBef>
              <a:buClr>
                <a:srgbClr val="4C6D4E"/>
              </a:buClr>
              <a:buSzPct val="60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 sz="2200">
                <a:solidFill>
                  <a:srgbClr val="000000"/>
                </a:solidFill>
              </a:rPr>
              <a:t>Discussion</a:t>
            </a:r>
          </a:p>
          <a:p>
            <a:pPr marL="668338" lvl="1" indent="-325438" eaLnBrk="1" hangingPunct="1">
              <a:lnSpc>
                <a:spcPct val="90000"/>
              </a:lnSpc>
              <a:spcBef>
                <a:spcPts val="550"/>
              </a:spcBef>
              <a:buClr>
                <a:srgbClr val="4C6D4E"/>
              </a:buClr>
              <a:buSzPct val="60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 sz="2200">
                <a:solidFill>
                  <a:srgbClr val="000000"/>
                </a:solidFill>
              </a:rPr>
              <a:t>Literature research</a:t>
            </a:r>
          </a:p>
          <a:p>
            <a:pPr marL="668338" lvl="1" indent="-325438" eaLnBrk="1" hangingPunct="1">
              <a:lnSpc>
                <a:spcPct val="90000"/>
              </a:lnSpc>
              <a:spcBef>
                <a:spcPts val="550"/>
              </a:spcBef>
              <a:buClr>
                <a:srgbClr val="4C6D4E"/>
              </a:buClr>
              <a:buSzPct val="60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 sz="2200">
                <a:solidFill>
                  <a:srgbClr val="000000"/>
                </a:solidFill>
              </a:rPr>
              <a:t>Media analysis</a:t>
            </a:r>
          </a:p>
          <a:p>
            <a:pPr marL="341313" indent="-341313" eaLnBrk="1" hangingPunct="1">
              <a:lnSpc>
                <a:spcPct val="90000"/>
              </a:lnSpc>
              <a:spcBef>
                <a:spcPts val="650"/>
              </a:spcBef>
              <a:buClr>
                <a:srgbClr val="009999"/>
              </a:buClr>
              <a:buSzPct val="65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 sz="2600">
                <a:solidFill>
                  <a:srgbClr val="000000"/>
                </a:solidFill>
              </a:rPr>
              <a:t>Creative way of thinking</a:t>
            </a:r>
          </a:p>
          <a:p>
            <a:pPr marL="668338" lvl="1" indent="-325438" eaLnBrk="1" hangingPunct="1">
              <a:lnSpc>
                <a:spcPct val="90000"/>
              </a:lnSpc>
              <a:spcBef>
                <a:spcPts val="550"/>
              </a:spcBef>
              <a:buClr>
                <a:srgbClr val="4C6D4E"/>
              </a:buClr>
              <a:buSzPct val="60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 sz="2200">
                <a:solidFill>
                  <a:srgbClr val="000000"/>
                </a:solidFill>
              </a:rPr>
              <a:t>Keeping notes of ideas</a:t>
            </a:r>
          </a:p>
          <a:p>
            <a:pPr marL="668338" lvl="1" indent="-325438" eaLnBrk="1" hangingPunct="1">
              <a:lnSpc>
                <a:spcPct val="90000"/>
              </a:lnSpc>
              <a:spcBef>
                <a:spcPts val="550"/>
              </a:spcBef>
              <a:buClr>
                <a:srgbClr val="4C6D4E"/>
              </a:buClr>
              <a:buSzPct val="60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 sz="2200">
                <a:solidFill>
                  <a:srgbClr val="000000"/>
                </a:solidFill>
              </a:rPr>
              <a:t>Analysis of personal preferences</a:t>
            </a:r>
          </a:p>
          <a:p>
            <a:pPr marL="668338" lvl="1" indent="-325438" eaLnBrk="1" hangingPunct="1">
              <a:lnSpc>
                <a:spcPct val="90000"/>
              </a:lnSpc>
              <a:spcBef>
                <a:spcPts val="550"/>
              </a:spcBef>
              <a:buClr>
                <a:srgbClr val="4C6D4E"/>
              </a:buClr>
              <a:buSzPct val="60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 sz="2200">
                <a:solidFill>
                  <a:srgbClr val="000000"/>
                </a:solidFill>
              </a:rPr>
              <a:t>Relevance tree</a:t>
            </a:r>
          </a:p>
          <a:p>
            <a:pPr marL="668338" lvl="1" indent="-325438" eaLnBrk="1" hangingPunct="1">
              <a:lnSpc>
                <a:spcPct val="90000"/>
              </a:lnSpc>
              <a:spcBef>
                <a:spcPts val="550"/>
              </a:spcBef>
              <a:buClr>
                <a:srgbClr val="4C6D4E"/>
              </a:buClr>
              <a:buSzPct val="60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 sz="2200" i="1">
                <a:solidFill>
                  <a:srgbClr val="000000"/>
                </a:solidFill>
              </a:rPr>
              <a:t>Brainstorming</a:t>
            </a:r>
          </a:p>
          <a:p>
            <a:pPr marL="668338" lvl="1" indent="-325438" eaLnBrk="1" hangingPunct="1">
              <a:lnSpc>
                <a:spcPct val="90000"/>
              </a:lnSpc>
              <a:spcBef>
                <a:spcPts val="550"/>
              </a:spcBef>
              <a:buClr>
                <a:srgbClr val="4C6D4E"/>
              </a:buClr>
              <a:buSzPct val="60000"/>
              <a:buFont typeface="Wingdings" pitchFamily="2"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sr-Latn-CS" sz="2200" i="1">
              <a:solidFill>
                <a:srgbClr val="000000"/>
              </a:solidFill>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1"/>
          <p:cNvSpPr txBox="1">
            <a:spLocks noChangeArrowheads="1"/>
          </p:cNvSpPr>
          <p:nvPr/>
        </p:nvSpPr>
        <p:spPr bwMode="auto">
          <a:xfrm>
            <a:off x="251520" y="277813"/>
            <a:ext cx="8712968" cy="1139825"/>
          </a:xfrm>
          <a:prstGeom prst="rect">
            <a:avLst/>
          </a:prstGeom>
          <a:noFill/>
          <a:ln w="9525">
            <a:noFill/>
            <a:round/>
            <a:headEnd/>
            <a:tailEnd/>
          </a:ln>
        </p:spPr>
        <p:txBody>
          <a:bodyPr/>
          <a:lstStyle/>
          <a:p>
            <a:pPr eaLnBrk="1" hangingPunct="1">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 sz="4200" dirty="0">
                <a:solidFill>
                  <a:srgbClr val="003399"/>
                </a:solidFill>
                <a:latin typeface="Garamond" pitchFamily="18" charset="0"/>
              </a:rPr>
              <a:t>Turning an idea into a project / research</a:t>
            </a:r>
          </a:p>
        </p:txBody>
      </p:sp>
      <p:sp>
        <p:nvSpPr>
          <p:cNvPr id="20483" name="Text Box 2"/>
          <p:cNvSpPr txBox="1">
            <a:spLocks noChangeArrowheads="1"/>
          </p:cNvSpPr>
          <p:nvPr/>
        </p:nvSpPr>
        <p:spPr bwMode="auto">
          <a:xfrm>
            <a:off x="179388" y="981075"/>
            <a:ext cx="8518525" cy="5876925"/>
          </a:xfrm>
          <a:prstGeom prst="rect">
            <a:avLst/>
          </a:prstGeom>
          <a:noFill/>
          <a:ln w="9525">
            <a:noFill/>
            <a:round/>
            <a:headEnd/>
            <a:tailEnd/>
          </a:ln>
        </p:spPr>
        <p:txBody>
          <a:bodyPr/>
          <a:lstStyle/>
          <a:p>
            <a:pPr marL="341313" indent="-341313" eaLnBrk="1" hangingPunct="1">
              <a:spcBef>
                <a:spcPts val="650"/>
              </a:spcBef>
              <a:buClr>
                <a:srgbClr val="009999"/>
              </a:buClr>
              <a:buSzPct val="65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 sz="2600" dirty="0">
                <a:solidFill>
                  <a:srgbClr val="000000"/>
                </a:solidFill>
              </a:rPr>
              <a:t>Research questions</a:t>
            </a:r>
          </a:p>
          <a:p>
            <a:pPr marL="341313" indent="-341313" eaLnBrk="1" hangingPunct="1">
              <a:spcBef>
                <a:spcPts val="650"/>
              </a:spcBef>
              <a:buClr>
                <a:srgbClr val="009999"/>
              </a:buClr>
              <a:buSzPct val="65000"/>
              <a:buFont typeface="Wingdings" pitchFamily="2"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sr-Latn-CS" sz="2600" dirty="0">
              <a:solidFill>
                <a:srgbClr val="000000"/>
              </a:solidFill>
            </a:endParaRPr>
          </a:p>
          <a:p>
            <a:pPr marL="341313" indent="-341313" eaLnBrk="1" hangingPunct="1">
              <a:spcBef>
                <a:spcPts val="650"/>
              </a:spcBef>
              <a:buClr>
                <a:srgbClr val="009999"/>
              </a:buClr>
              <a:buSzPct val="65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 sz="2600" dirty="0">
                <a:solidFill>
                  <a:srgbClr val="000000"/>
                </a:solidFill>
              </a:rPr>
              <a:t>Research Objectives - SMART</a:t>
            </a:r>
          </a:p>
          <a:p>
            <a:pPr marL="668338" lvl="1" indent="-325438" eaLnBrk="1" hangingPunct="1">
              <a:spcBef>
                <a:spcPts val="550"/>
              </a:spcBef>
              <a:buClr>
                <a:srgbClr val="4C6D4E"/>
              </a:buClr>
              <a:buSzPct val="60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 sz="2200" i="1" dirty="0">
                <a:solidFill>
                  <a:srgbClr val="000000"/>
                </a:solidFill>
              </a:rPr>
              <a:t>Specific</a:t>
            </a:r>
          </a:p>
          <a:p>
            <a:pPr marL="668338" lvl="1" indent="-325438" eaLnBrk="1" hangingPunct="1">
              <a:spcBef>
                <a:spcPts val="550"/>
              </a:spcBef>
              <a:buClr>
                <a:srgbClr val="4C6D4E"/>
              </a:buClr>
              <a:buSzPct val="60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 sz="2200" i="1" dirty="0">
                <a:solidFill>
                  <a:srgbClr val="000000"/>
                </a:solidFill>
              </a:rPr>
              <a:t>Measurable</a:t>
            </a:r>
          </a:p>
          <a:p>
            <a:pPr marL="668338" lvl="1" indent="-325438" eaLnBrk="1" hangingPunct="1">
              <a:spcBef>
                <a:spcPts val="550"/>
              </a:spcBef>
              <a:buClr>
                <a:srgbClr val="4C6D4E"/>
              </a:buClr>
              <a:buSzPct val="60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 sz="2200" i="1" dirty="0">
                <a:solidFill>
                  <a:srgbClr val="000000"/>
                </a:solidFill>
              </a:rPr>
              <a:t>Achievable</a:t>
            </a:r>
          </a:p>
          <a:p>
            <a:pPr marL="668338" lvl="1" indent="-325438" eaLnBrk="1" hangingPunct="1">
              <a:spcBef>
                <a:spcPts val="550"/>
              </a:spcBef>
              <a:buClr>
                <a:srgbClr val="4C6D4E"/>
              </a:buClr>
              <a:buSzPct val="60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 sz="2200" i="1" dirty="0">
                <a:solidFill>
                  <a:srgbClr val="000000"/>
                </a:solidFill>
              </a:rPr>
              <a:t>Realistic</a:t>
            </a:r>
          </a:p>
          <a:p>
            <a:pPr marL="668338" lvl="1" indent="-325438" eaLnBrk="1" hangingPunct="1">
              <a:spcBef>
                <a:spcPts val="550"/>
              </a:spcBef>
              <a:buClr>
                <a:srgbClr val="4C6D4E"/>
              </a:buClr>
              <a:buSzPct val="60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 sz="2200" i="1" dirty="0">
                <a:solidFill>
                  <a:srgbClr val="000000"/>
                </a:solidFill>
              </a:rPr>
              <a:t>Timely</a:t>
            </a:r>
          </a:p>
          <a:p>
            <a:pPr marL="668338" lvl="1" indent="-325438" eaLnBrk="1" hangingPunct="1">
              <a:spcBef>
                <a:spcPts val="550"/>
              </a:spcBef>
              <a:buClr>
                <a:srgbClr val="4C6D4E"/>
              </a:buClr>
              <a:buSzPct val="60000"/>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sr-Latn-CS" sz="2000" i="1" dirty="0">
              <a:solidFill>
                <a:srgbClr val="000000"/>
              </a:solidFill>
            </a:endParaRPr>
          </a:p>
          <a:p>
            <a:pPr marL="668338" lvl="1" indent="-325438" eaLnBrk="1" hangingPunct="1">
              <a:spcBef>
                <a:spcPts val="550"/>
              </a:spcBef>
              <a:buClr>
                <a:srgbClr val="4C6D4E"/>
              </a:buClr>
              <a:buSzPct val="60000"/>
              <a:tabLst>
                <a:tab pos="911225" algn="l"/>
                <a:tab pos="1825625" algn="l"/>
                <a:tab pos="2740025" algn="l"/>
                <a:tab pos="3654425" algn="l"/>
                <a:tab pos="4568825" algn="l"/>
                <a:tab pos="5483225" algn="l"/>
                <a:tab pos="6397625" algn="l"/>
                <a:tab pos="7312025" algn="l"/>
                <a:tab pos="8226425" algn="l"/>
                <a:tab pos="9140825" algn="l"/>
                <a:tab pos="10055225" algn="l"/>
              </a:tabLst>
            </a:pPr>
            <a:r>
              <a:rPr lang="en" sz="2000" i="1" dirty="0">
                <a:solidFill>
                  <a:srgbClr val="000000"/>
                </a:solidFill>
              </a:rPr>
              <a:t>Research goal (SMART criteria not met): Analyze the causes of unemployment</a:t>
            </a:r>
          </a:p>
          <a:p>
            <a:pPr marL="668338" lvl="1" indent="-325438" eaLnBrk="1" hangingPunct="1">
              <a:spcBef>
                <a:spcPts val="550"/>
              </a:spcBef>
              <a:buClr>
                <a:srgbClr val="4C6D4E"/>
              </a:buClr>
              <a:buSzPct val="60000"/>
              <a:tabLst>
                <a:tab pos="911225" algn="l"/>
                <a:tab pos="1825625" algn="l"/>
                <a:tab pos="2740025" algn="l"/>
                <a:tab pos="3654425" algn="l"/>
                <a:tab pos="4568825" algn="l"/>
                <a:tab pos="5483225" algn="l"/>
                <a:tab pos="6397625" algn="l"/>
                <a:tab pos="7312025" algn="l"/>
                <a:tab pos="8226425" algn="l"/>
                <a:tab pos="9140825" algn="l"/>
                <a:tab pos="10055225" algn="l"/>
              </a:tabLst>
            </a:pPr>
            <a:r>
              <a:rPr lang="en" sz="2000" i="1" dirty="0">
                <a:solidFill>
                  <a:srgbClr val="000000"/>
                </a:solidFill>
              </a:rPr>
              <a:t>Research goal (SMART criteria met): To analyze the causes of the growth of the unemployment rate of young people aged 20 to 29 in the Republic of Croatia in the period from 2007 to 2013</a:t>
            </a:r>
          </a:p>
          <a:p>
            <a:pPr marL="668338" lvl="1" indent="-325438" eaLnBrk="1" hangingPunct="1">
              <a:spcBef>
                <a:spcPts val="550"/>
              </a:spcBef>
              <a:buClr>
                <a:srgbClr val="4C6D4E"/>
              </a:buClr>
              <a:buSzPct val="60000"/>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sr-Latn-CS" sz="2200" i="1" dirty="0">
              <a:solidFill>
                <a:srgbClr val="000000"/>
              </a:solidFill>
            </a:endParaRPr>
          </a:p>
        </p:txBody>
      </p:sp>
      <p:pic>
        <p:nvPicPr>
          <p:cNvPr id="20484" name="Picture 3"/>
          <p:cNvPicPr>
            <a:picLocks noChangeAspect="1" noChangeArrowheads="1"/>
          </p:cNvPicPr>
          <p:nvPr/>
        </p:nvPicPr>
        <p:blipFill>
          <a:blip r:embed="rId3" cstate="print"/>
          <a:srcRect/>
          <a:stretch>
            <a:fillRect/>
          </a:stretch>
        </p:blipFill>
        <p:spPr bwMode="auto">
          <a:xfrm>
            <a:off x="4788024" y="2924944"/>
            <a:ext cx="1647825" cy="1430337"/>
          </a:xfrm>
          <a:prstGeom prst="rect">
            <a:avLst/>
          </a:prstGeom>
          <a:noFill/>
          <a:ln w="9525">
            <a:noFill/>
            <a:round/>
            <a:headEnd/>
            <a:tailEnd/>
          </a:ln>
        </p:spPr>
      </p:pic>
      <p:pic>
        <p:nvPicPr>
          <p:cNvPr id="20485" name="Picture 4"/>
          <p:cNvPicPr>
            <a:picLocks noChangeAspect="1" noChangeArrowheads="1"/>
          </p:cNvPicPr>
          <p:nvPr/>
        </p:nvPicPr>
        <p:blipFill>
          <a:blip r:embed="rId4" cstate="print"/>
          <a:srcRect/>
          <a:stretch>
            <a:fillRect/>
          </a:stretch>
        </p:blipFill>
        <p:spPr bwMode="auto">
          <a:xfrm>
            <a:off x="6629400" y="1905000"/>
            <a:ext cx="2190750" cy="1457325"/>
          </a:xfrm>
          <a:prstGeom prst="rect">
            <a:avLst/>
          </a:prstGeom>
          <a:noFill/>
          <a:ln w="9525">
            <a:noFill/>
            <a:round/>
            <a:headEnd/>
            <a:tailEnd/>
          </a:ln>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1"/>
          <p:cNvSpPr txBox="1">
            <a:spLocks noChangeArrowheads="1"/>
          </p:cNvSpPr>
          <p:nvPr/>
        </p:nvSpPr>
        <p:spPr bwMode="auto">
          <a:xfrm>
            <a:off x="457200" y="277813"/>
            <a:ext cx="8229600" cy="1139825"/>
          </a:xfrm>
          <a:prstGeom prst="rect">
            <a:avLst/>
          </a:prstGeom>
          <a:noFill/>
          <a:ln w="9525">
            <a:noFill/>
            <a:round/>
            <a:headEnd/>
            <a:tailEnd/>
          </a:ln>
        </p:spPr>
        <p:txBody>
          <a:bodyPr/>
          <a:lstStyle/>
          <a:p>
            <a:pPr eaLnBrk="1" hangingPunct="1">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 sz="4200">
                <a:solidFill>
                  <a:srgbClr val="003399"/>
                </a:solidFill>
                <a:latin typeface="Garamond" pitchFamily="18" charset="0"/>
              </a:rPr>
              <a:t>Steps in research</a:t>
            </a:r>
          </a:p>
        </p:txBody>
      </p:sp>
      <p:sp>
        <p:nvSpPr>
          <p:cNvPr id="21507" name="Text Box 2"/>
          <p:cNvSpPr txBox="1">
            <a:spLocks noChangeArrowheads="1"/>
          </p:cNvSpPr>
          <p:nvPr/>
        </p:nvSpPr>
        <p:spPr bwMode="auto">
          <a:xfrm>
            <a:off x="457200" y="1600200"/>
            <a:ext cx="8229600" cy="4530725"/>
          </a:xfrm>
          <a:prstGeom prst="rect">
            <a:avLst/>
          </a:prstGeom>
          <a:noFill/>
          <a:ln w="9525">
            <a:noFill/>
            <a:round/>
            <a:headEnd/>
            <a:tailEnd/>
          </a:ln>
        </p:spPr>
        <p:txBody>
          <a:bodyPr/>
          <a:lstStyle/>
          <a:p>
            <a:pPr marL="341313" indent="-341313" eaLnBrk="1" hangingPunct="1">
              <a:spcBef>
                <a:spcPts val="750"/>
              </a:spcBef>
              <a:buClr>
                <a:srgbClr val="009999"/>
              </a:buClr>
              <a:buSzPct val="65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 sz="3000">
                <a:solidFill>
                  <a:srgbClr val="000000"/>
                </a:solidFill>
              </a:rPr>
              <a:t>The role of theory</a:t>
            </a:r>
          </a:p>
          <a:p>
            <a:pPr marL="341313" indent="-341313" eaLnBrk="1" hangingPunct="1">
              <a:spcBef>
                <a:spcPts val="750"/>
              </a:spcBef>
              <a:buClr>
                <a:srgbClr val="009999"/>
              </a:buClr>
              <a:buSzPct val="65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 sz="3000">
                <a:solidFill>
                  <a:srgbClr val="000000"/>
                </a:solidFill>
              </a:rPr>
              <a:t>Writing a proposal / application topic</a:t>
            </a:r>
          </a:p>
        </p:txBody>
      </p:sp>
      <p:graphicFrame>
        <p:nvGraphicFramePr>
          <p:cNvPr id="15363" name="Group 3"/>
          <p:cNvGraphicFramePr>
            <a:graphicFrameLocks noGrp="1"/>
          </p:cNvGraphicFramePr>
          <p:nvPr/>
        </p:nvGraphicFramePr>
        <p:xfrm>
          <a:off x="0" y="2895600"/>
          <a:ext cx="9145588" cy="3438543"/>
        </p:xfrm>
        <a:graphic>
          <a:graphicData uri="http://schemas.openxmlformats.org/drawingml/2006/table">
            <a:tbl>
              <a:tblPr/>
              <a:tblGrid>
                <a:gridCol w="2203450"/>
                <a:gridCol w="414338"/>
                <a:gridCol w="415925"/>
                <a:gridCol w="417512"/>
                <a:gridCol w="423863"/>
                <a:gridCol w="417512"/>
                <a:gridCol w="419100"/>
                <a:gridCol w="417513"/>
                <a:gridCol w="417512"/>
                <a:gridCol w="417513"/>
                <a:gridCol w="528637"/>
                <a:gridCol w="530225"/>
                <a:gridCol w="530225"/>
                <a:gridCol w="531813"/>
                <a:gridCol w="530225"/>
                <a:gridCol w="530225"/>
              </a:tblGrid>
              <a:tr h="215900">
                <a:tc>
                  <a:txBody>
                    <a:bodyPr/>
                    <a:lstStyle/>
                    <a:p>
                      <a:pPr marL="0" marR="0" lvl="0" indent="0" algn="r" defTabSz="457200" rtl="0" eaLnBrk="1" fontAlgn="base" latinLnBrk="0" hangingPunct="1">
                        <a:lnSpc>
                          <a:spcPct val="93000"/>
                        </a:lnSpc>
                        <a:spcBef>
                          <a:spcPct val="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 sz="800" b="0" i="0" u="none" strike="noStrike" cap="none" normalizeH="0" baseline="0" smtClean="0">
                          <a:ln>
                            <a:noFill/>
                          </a:ln>
                          <a:solidFill>
                            <a:srgbClr val="000000"/>
                          </a:solidFill>
                          <a:effectLst/>
                          <a:latin typeface="Times New Roman" pitchFamily="18" charset="0"/>
                          <a:cs typeface="Times New Roman" pitchFamily="18" charset="0"/>
                        </a:rPr>
                        <a:t>Description of activities</a:t>
                      </a:r>
                    </a:p>
                  </a:txBody>
                  <a:tcPr marL="90000" marR="90000" marT="53856"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ctr" defTabSz="457200" rtl="0" eaLnBrk="1" fontAlgn="base" latinLnBrk="0" hangingPunct="1">
                        <a:lnSpc>
                          <a:spcPct val="93000"/>
                        </a:lnSpc>
                        <a:spcBef>
                          <a:spcPct val="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 sz="800" b="0" i="0" u="none" strike="noStrike" cap="none" normalizeH="0" baseline="0" smtClean="0">
                          <a:ln>
                            <a:noFill/>
                          </a:ln>
                          <a:solidFill>
                            <a:srgbClr val="000000"/>
                          </a:solidFill>
                          <a:effectLst/>
                          <a:latin typeface="Times New Roman" pitchFamily="18" charset="0"/>
                          <a:cs typeface="Times New Roman" pitchFamily="18" charset="0"/>
                        </a:rPr>
                        <a:t>October</a:t>
                      </a:r>
                    </a:p>
                  </a:txBody>
                  <a:tcPr marL="90000" marR="90000" marT="53856"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hr-HR"/>
                    </a:p>
                  </a:txBody>
                  <a:tcPr/>
                </a:tc>
                <a:tc hMerge="1">
                  <a:txBody>
                    <a:bodyPr/>
                    <a:lstStyle/>
                    <a:p>
                      <a:endParaRPr lang="hr-HR"/>
                    </a:p>
                  </a:txBody>
                  <a:tcPr/>
                </a:tc>
                <a:tc hMerge="1">
                  <a:txBody>
                    <a:bodyPr/>
                    <a:lstStyle/>
                    <a:p>
                      <a:endParaRPr lang="hr-HR"/>
                    </a:p>
                  </a:txBody>
                  <a:tcPr/>
                </a:tc>
                <a:tc gridSpan="5">
                  <a:txBody>
                    <a:bodyPr/>
                    <a:lstStyle/>
                    <a:p>
                      <a:pPr marL="0" marR="0" lvl="0" indent="0" algn="ctr" defTabSz="457200" rtl="0" eaLnBrk="1" fontAlgn="base" latinLnBrk="0" hangingPunct="1">
                        <a:lnSpc>
                          <a:spcPct val="93000"/>
                        </a:lnSpc>
                        <a:spcBef>
                          <a:spcPct val="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 sz="800" b="0" i="0" u="none" strike="noStrike" cap="none" normalizeH="0" baseline="0" smtClean="0">
                          <a:ln>
                            <a:noFill/>
                          </a:ln>
                          <a:solidFill>
                            <a:srgbClr val="000000"/>
                          </a:solidFill>
                          <a:effectLst/>
                          <a:latin typeface="Times New Roman" pitchFamily="18" charset="0"/>
                          <a:cs typeface="Times New Roman" pitchFamily="18" charset="0"/>
                        </a:rPr>
                        <a:t>November</a:t>
                      </a:r>
                    </a:p>
                  </a:txBody>
                  <a:tcPr marL="90000" marR="90000" marT="53856"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hr-HR"/>
                    </a:p>
                  </a:txBody>
                  <a:tcPr/>
                </a:tc>
                <a:tc hMerge="1">
                  <a:txBody>
                    <a:bodyPr/>
                    <a:lstStyle/>
                    <a:p>
                      <a:endParaRPr lang="hr-HR"/>
                    </a:p>
                  </a:txBody>
                  <a:tcPr/>
                </a:tc>
                <a:tc hMerge="1">
                  <a:txBody>
                    <a:bodyPr/>
                    <a:lstStyle/>
                    <a:p>
                      <a:endParaRPr lang="hr-HR"/>
                    </a:p>
                  </a:txBody>
                  <a:tcPr/>
                </a:tc>
                <a:tc hMerge="1">
                  <a:txBody>
                    <a:bodyPr/>
                    <a:lstStyle/>
                    <a:p>
                      <a:endParaRPr lang="hr-HR"/>
                    </a:p>
                  </a:txBody>
                  <a:tcPr/>
                </a:tc>
                <a:tc gridSpan="4">
                  <a:txBody>
                    <a:bodyPr/>
                    <a:lstStyle/>
                    <a:p>
                      <a:pPr marL="0" marR="0" lvl="0" indent="0" algn="ctr" defTabSz="457200" rtl="0" eaLnBrk="1" fontAlgn="base" latinLnBrk="0" hangingPunct="1">
                        <a:lnSpc>
                          <a:spcPct val="93000"/>
                        </a:lnSpc>
                        <a:spcBef>
                          <a:spcPct val="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 sz="800" b="0" i="0" u="none" strike="noStrike" cap="none" normalizeH="0" baseline="0" smtClean="0">
                          <a:ln>
                            <a:noFill/>
                          </a:ln>
                          <a:solidFill>
                            <a:srgbClr val="000000"/>
                          </a:solidFill>
                          <a:effectLst/>
                          <a:latin typeface="Times New Roman" pitchFamily="18" charset="0"/>
                          <a:cs typeface="Times New Roman" pitchFamily="18" charset="0"/>
                        </a:rPr>
                        <a:t>December</a:t>
                      </a:r>
                    </a:p>
                  </a:txBody>
                  <a:tcPr marL="90000" marR="90000" marT="53856" marB="46800" anchor="ctr"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hr-HR"/>
                    </a:p>
                  </a:txBody>
                  <a:tcPr/>
                </a:tc>
                <a:tc hMerge="1">
                  <a:txBody>
                    <a:bodyPr/>
                    <a:lstStyle/>
                    <a:p>
                      <a:endParaRPr lang="hr-HR"/>
                    </a:p>
                  </a:txBody>
                  <a:tcPr/>
                </a:tc>
                <a:tc hMerge="1">
                  <a:txBody>
                    <a:bodyPr/>
                    <a:lstStyle/>
                    <a:p>
                      <a:endParaRPr lang="hr-HR"/>
                    </a:p>
                  </a:txBody>
                  <a:tcPr/>
                </a:tc>
                <a:tc gridSpan="2">
                  <a:txBody>
                    <a:bodyPr/>
                    <a:lstStyle/>
                    <a:p>
                      <a:pPr marL="0" marR="0" lvl="0" indent="0" algn="ctr" defTabSz="457200" rtl="0" eaLnBrk="1" fontAlgn="base" latinLnBrk="0" hangingPunct="1">
                        <a:lnSpc>
                          <a:spcPct val="93000"/>
                        </a:lnSpc>
                        <a:spcBef>
                          <a:spcPct val="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 sz="800" b="0" i="0" u="none" strike="noStrike" cap="none" normalizeH="0" baseline="0" smtClean="0">
                          <a:ln>
                            <a:noFill/>
                          </a:ln>
                          <a:solidFill>
                            <a:srgbClr val="000000"/>
                          </a:solidFill>
                          <a:effectLst/>
                          <a:latin typeface="Times New Roman" pitchFamily="18" charset="0"/>
                          <a:cs typeface="Times New Roman" pitchFamily="18" charset="0"/>
                        </a:rPr>
                        <a:t>January</a:t>
                      </a:r>
                    </a:p>
                  </a:txBody>
                  <a:tcPr marL="90000" marR="90000" marT="53856" marB="46800" anchor="ctr"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hr-HR"/>
                    </a:p>
                  </a:txBody>
                  <a:tcPr/>
                </a:tc>
              </a:tr>
              <a:tr h="215900">
                <a:tc>
                  <a:txBody>
                    <a:bodyPr/>
                    <a:lstStyle/>
                    <a:p>
                      <a:pPr marL="0" marR="0" lvl="0" indent="0" algn="r" defTabSz="457200" rtl="0" eaLnBrk="1" fontAlgn="base" latinLnBrk="0" hangingPunct="1">
                        <a:lnSpc>
                          <a:spcPct val="93000"/>
                        </a:lnSpc>
                        <a:spcBef>
                          <a:spcPct val="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 sz="800" b="0" i="0" u="none" strike="noStrike" cap="none" normalizeH="0" baseline="0" smtClean="0">
                          <a:ln>
                            <a:noFill/>
                          </a:ln>
                          <a:solidFill>
                            <a:srgbClr val="000000"/>
                          </a:solidFill>
                          <a:effectLst/>
                          <a:latin typeface="Times New Roman" pitchFamily="18" charset="0"/>
                          <a:cs typeface="Times New Roman" pitchFamily="18" charset="0"/>
                        </a:rPr>
                        <a:t>Ordinal number of the week in the month</a:t>
                      </a:r>
                    </a:p>
                  </a:txBody>
                  <a:tcPr marL="90000" marR="90000" marT="53856"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93000"/>
                        </a:lnSpc>
                        <a:spcBef>
                          <a:spcPct val="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 sz="800" b="0" i="0" u="none" strike="noStrike" cap="none" normalizeH="0" baseline="0" smtClean="0">
                          <a:ln>
                            <a:noFill/>
                          </a:ln>
                          <a:solidFill>
                            <a:srgbClr val="000000"/>
                          </a:solidFill>
                          <a:effectLst/>
                          <a:latin typeface="Times New Roman" pitchFamily="18" charset="0"/>
                          <a:cs typeface="Times New Roman" pitchFamily="18" charset="0"/>
                        </a:rPr>
                        <a:t>1</a:t>
                      </a:r>
                    </a:p>
                  </a:txBody>
                  <a:tcPr marL="90000" marR="90000" marT="53856"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93000"/>
                        </a:lnSpc>
                        <a:spcBef>
                          <a:spcPct val="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 sz="800" b="0" i="0" u="none" strike="noStrike" cap="none" normalizeH="0" baseline="0" smtClean="0">
                          <a:ln>
                            <a:noFill/>
                          </a:ln>
                          <a:solidFill>
                            <a:srgbClr val="000000"/>
                          </a:solidFill>
                          <a:effectLst/>
                          <a:latin typeface="Times New Roman" pitchFamily="18" charset="0"/>
                          <a:cs typeface="Times New Roman" pitchFamily="18" charset="0"/>
                        </a:rPr>
                        <a:t>2</a:t>
                      </a:r>
                    </a:p>
                  </a:txBody>
                  <a:tcPr marL="90000" marR="90000" marT="53856"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93000"/>
                        </a:lnSpc>
                        <a:spcBef>
                          <a:spcPct val="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 sz="800" b="0" i="0" u="none" strike="noStrike" cap="none" normalizeH="0" baseline="0" smtClean="0">
                          <a:ln>
                            <a:noFill/>
                          </a:ln>
                          <a:solidFill>
                            <a:srgbClr val="000000"/>
                          </a:solidFill>
                          <a:effectLst/>
                          <a:latin typeface="Times New Roman" pitchFamily="18" charset="0"/>
                          <a:cs typeface="Times New Roman" pitchFamily="18" charset="0"/>
                        </a:rPr>
                        <a:t>3</a:t>
                      </a:r>
                    </a:p>
                  </a:txBody>
                  <a:tcPr marL="90000" marR="90000" marT="53856"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93000"/>
                        </a:lnSpc>
                        <a:spcBef>
                          <a:spcPct val="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 sz="800" b="0" i="0" u="none" strike="noStrike" cap="none" normalizeH="0" baseline="0" smtClean="0">
                          <a:ln>
                            <a:noFill/>
                          </a:ln>
                          <a:solidFill>
                            <a:srgbClr val="000000"/>
                          </a:solidFill>
                          <a:effectLst/>
                          <a:latin typeface="Times New Roman" pitchFamily="18" charset="0"/>
                          <a:cs typeface="Times New Roman" pitchFamily="18" charset="0"/>
                        </a:rPr>
                        <a:t>4</a:t>
                      </a:r>
                    </a:p>
                  </a:txBody>
                  <a:tcPr marL="90000" marR="90000" marT="53856"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93000"/>
                        </a:lnSpc>
                        <a:spcBef>
                          <a:spcPct val="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 sz="800" b="0" i="0" u="none" strike="noStrike" cap="none" normalizeH="0" baseline="0" smtClean="0">
                          <a:ln>
                            <a:noFill/>
                          </a:ln>
                          <a:solidFill>
                            <a:srgbClr val="000000"/>
                          </a:solidFill>
                          <a:effectLst/>
                          <a:latin typeface="Times New Roman" pitchFamily="18" charset="0"/>
                          <a:cs typeface="Times New Roman" pitchFamily="18" charset="0"/>
                        </a:rPr>
                        <a:t>5</a:t>
                      </a:r>
                    </a:p>
                  </a:txBody>
                  <a:tcPr marL="90000" marR="90000" marT="53856"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93000"/>
                        </a:lnSpc>
                        <a:spcBef>
                          <a:spcPct val="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 sz="800" b="0" i="0" u="none" strike="noStrike" cap="none" normalizeH="0" baseline="0" smtClean="0">
                          <a:ln>
                            <a:noFill/>
                          </a:ln>
                          <a:solidFill>
                            <a:srgbClr val="000000"/>
                          </a:solidFill>
                          <a:effectLst/>
                          <a:latin typeface="Times New Roman" pitchFamily="18" charset="0"/>
                          <a:cs typeface="Times New Roman" pitchFamily="18" charset="0"/>
                        </a:rPr>
                        <a:t>6</a:t>
                      </a:r>
                    </a:p>
                  </a:txBody>
                  <a:tcPr marL="90000" marR="90000" marT="53856"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93000"/>
                        </a:lnSpc>
                        <a:spcBef>
                          <a:spcPct val="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 sz="800" b="0" i="0" u="none" strike="noStrike" cap="none" normalizeH="0" baseline="0" smtClean="0">
                          <a:ln>
                            <a:noFill/>
                          </a:ln>
                          <a:solidFill>
                            <a:srgbClr val="000000"/>
                          </a:solidFill>
                          <a:effectLst/>
                          <a:latin typeface="Times New Roman" pitchFamily="18" charset="0"/>
                          <a:cs typeface="Times New Roman" pitchFamily="18" charset="0"/>
                        </a:rPr>
                        <a:t>7</a:t>
                      </a:r>
                    </a:p>
                  </a:txBody>
                  <a:tcPr marL="90000" marR="90000" marT="53856"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93000"/>
                        </a:lnSpc>
                        <a:spcBef>
                          <a:spcPct val="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 sz="800" b="0" i="0" u="none" strike="noStrike" cap="none" normalizeH="0" baseline="0" smtClean="0">
                          <a:ln>
                            <a:noFill/>
                          </a:ln>
                          <a:solidFill>
                            <a:srgbClr val="000000"/>
                          </a:solidFill>
                          <a:effectLst/>
                          <a:latin typeface="Times New Roman" pitchFamily="18" charset="0"/>
                          <a:cs typeface="Times New Roman" pitchFamily="18" charset="0"/>
                        </a:rPr>
                        <a:t>8</a:t>
                      </a:r>
                    </a:p>
                  </a:txBody>
                  <a:tcPr marL="90000" marR="90000" marT="53856"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93000"/>
                        </a:lnSpc>
                        <a:spcBef>
                          <a:spcPct val="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 sz="800" b="0" i="0" u="none" strike="noStrike" cap="none" normalizeH="0" baseline="0" smtClean="0">
                          <a:ln>
                            <a:noFill/>
                          </a:ln>
                          <a:solidFill>
                            <a:srgbClr val="000000"/>
                          </a:solidFill>
                          <a:effectLst/>
                          <a:latin typeface="Times New Roman" pitchFamily="18" charset="0"/>
                          <a:cs typeface="Times New Roman" pitchFamily="18" charset="0"/>
                        </a:rPr>
                        <a:t>9</a:t>
                      </a:r>
                    </a:p>
                  </a:txBody>
                  <a:tcPr marL="90000" marR="90000" marT="53856"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93000"/>
                        </a:lnSpc>
                        <a:spcBef>
                          <a:spcPct val="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 sz="800" b="0" i="0" u="none" strike="noStrike" cap="none" normalizeH="0" baseline="0" smtClean="0">
                          <a:ln>
                            <a:noFill/>
                          </a:ln>
                          <a:solidFill>
                            <a:srgbClr val="000000"/>
                          </a:solidFill>
                          <a:effectLst/>
                          <a:latin typeface="Times New Roman" pitchFamily="18" charset="0"/>
                          <a:cs typeface="Times New Roman" pitchFamily="18" charset="0"/>
                        </a:rPr>
                        <a:t>10</a:t>
                      </a:r>
                    </a:p>
                  </a:txBody>
                  <a:tcPr marL="90000" marR="90000" marT="53856" marB="46800" anchor="ctr"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93000"/>
                        </a:lnSpc>
                        <a:spcBef>
                          <a:spcPct val="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 sz="800" b="0" i="0" u="none" strike="noStrike" cap="none" normalizeH="0" baseline="0" smtClean="0">
                          <a:ln>
                            <a:noFill/>
                          </a:ln>
                          <a:solidFill>
                            <a:srgbClr val="000000"/>
                          </a:solidFill>
                          <a:effectLst/>
                          <a:latin typeface="Times New Roman" pitchFamily="18" charset="0"/>
                          <a:cs typeface="Times New Roman" pitchFamily="18" charset="0"/>
                        </a:rPr>
                        <a:t>11</a:t>
                      </a:r>
                    </a:p>
                  </a:txBody>
                  <a:tcPr marL="90000" marR="90000" marT="53856" marB="46800" anchor="ctr"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93000"/>
                        </a:lnSpc>
                        <a:spcBef>
                          <a:spcPct val="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 sz="800" b="0" i="0" u="none" strike="noStrike" cap="none" normalizeH="0" baseline="0" smtClean="0">
                          <a:ln>
                            <a:noFill/>
                          </a:ln>
                          <a:solidFill>
                            <a:srgbClr val="000000"/>
                          </a:solidFill>
                          <a:effectLst/>
                          <a:latin typeface="Times New Roman" pitchFamily="18" charset="0"/>
                          <a:cs typeface="Times New Roman" pitchFamily="18" charset="0"/>
                        </a:rPr>
                        <a:t>12</a:t>
                      </a:r>
                    </a:p>
                  </a:txBody>
                  <a:tcPr marL="90000" marR="90000" marT="53856" marB="46800" anchor="ctr"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93000"/>
                        </a:lnSpc>
                        <a:spcBef>
                          <a:spcPct val="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 sz="800" b="0" i="0" u="none" strike="noStrike" cap="none" normalizeH="0" baseline="0" smtClean="0">
                          <a:ln>
                            <a:noFill/>
                          </a:ln>
                          <a:solidFill>
                            <a:srgbClr val="000000"/>
                          </a:solidFill>
                          <a:effectLst/>
                          <a:latin typeface="Times New Roman" pitchFamily="18" charset="0"/>
                          <a:cs typeface="Times New Roman" pitchFamily="18" charset="0"/>
                        </a:rPr>
                        <a:t>13</a:t>
                      </a:r>
                    </a:p>
                  </a:txBody>
                  <a:tcPr marL="90000" marR="90000" marT="53856" marB="46800" anchor="ctr"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93000"/>
                        </a:lnSpc>
                        <a:spcBef>
                          <a:spcPct val="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 sz="800" b="0" i="0" u="none" strike="noStrike" cap="none" normalizeH="0" baseline="0" smtClean="0">
                          <a:ln>
                            <a:noFill/>
                          </a:ln>
                          <a:solidFill>
                            <a:srgbClr val="000000"/>
                          </a:solidFill>
                          <a:effectLst/>
                          <a:latin typeface="Times New Roman" pitchFamily="18" charset="0"/>
                          <a:cs typeface="Times New Roman" pitchFamily="18" charset="0"/>
                        </a:rPr>
                        <a:t>14</a:t>
                      </a:r>
                    </a:p>
                  </a:txBody>
                  <a:tcPr marL="90000" marR="90000" marT="53856" marB="46800" anchor="ctr"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93000"/>
                        </a:lnSpc>
                        <a:spcBef>
                          <a:spcPct val="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 sz="800" b="0" i="0" u="none" strike="noStrike" cap="none" normalizeH="0" baseline="0" smtClean="0">
                          <a:ln>
                            <a:noFill/>
                          </a:ln>
                          <a:solidFill>
                            <a:srgbClr val="000000"/>
                          </a:solidFill>
                          <a:effectLst/>
                          <a:latin typeface="Times New Roman" pitchFamily="18" charset="0"/>
                          <a:cs typeface="Times New Roman" pitchFamily="18" charset="0"/>
                        </a:rPr>
                        <a:t>15</a:t>
                      </a:r>
                    </a:p>
                  </a:txBody>
                  <a:tcPr marL="90000" marR="90000" marT="53856" marB="46800" anchor="ctr"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r>
              <a:tr h="336550">
                <a:tc>
                  <a:txBody>
                    <a:bodyPr/>
                    <a:lstStyle/>
                    <a:p>
                      <a:pPr marL="0" marR="0" lvl="0" indent="0" algn="l" defTabSz="457200" rtl="0" eaLnBrk="1" fontAlgn="base" latinLnBrk="0" hangingPunct="1">
                        <a:lnSpc>
                          <a:spcPct val="93000"/>
                        </a:lnSpc>
                        <a:spcBef>
                          <a:spcPct val="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 sz="800" b="0" i="0" u="none" strike="noStrike" cap="none" normalizeH="0" baseline="0" smtClean="0">
                          <a:ln>
                            <a:noFill/>
                          </a:ln>
                          <a:solidFill>
                            <a:srgbClr val="000000"/>
                          </a:solidFill>
                          <a:effectLst/>
                          <a:latin typeface="Times New Roman" pitchFamily="18" charset="0"/>
                          <a:cs typeface="Times New Roman" pitchFamily="18" charset="0"/>
                        </a:rPr>
                        <a:t>1. Collection of literary material and scientific information</a:t>
                      </a:r>
                    </a:p>
                  </a:txBody>
                  <a:tcPr marL="90000" marR="90000" marT="53856"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solidFill>
                      <a:srgbClr val="C0C0C0"/>
                    </a:solid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solidFill>
                      <a:srgbClr val="C0C0C0"/>
                    </a:solid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solidFill>
                      <a:srgbClr val="C0C0C0"/>
                    </a:solid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anchor="ctr"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anchor="ctr"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anchor="ctr"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anchor="ctr"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anchor="ctr"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anchor="ctr"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r>
              <a:tr h="215900">
                <a:tc>
                  <a:txBody>
                    <a:bodyPr/>
                    <a:lstStyle/>
                    <a:p>
                      <a:pPr marL="0" marR="0" lvl="0" indent="0" algn="l" defTabSz="457200" rtl="0" eaLnBrk="1" fontAlgn="base" latinLnBrk="0" hangingPunct="1">
                        <a:lnSpc>
                          <a:spcPct val="93000"/>
                        </a:lnSpc>
                        <a:spcBef>
                          <a:spcPct val="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 sz="800" b="0" i="0" u="none" strike="noStrike" cap="none" normalizeH="0" baseline="0" smtClean="0">
                          <a:ln>
                            <a:noFill/>
                          </a:ln>
                          <a:solidFill>
                            <a:srgbClr val="000000"/>
                          </a:solidFill>
                          <a:effectLst/>
                          <a:latin typeface="Times New Roman" pitchFamily="18" charset="0"/>
                          <a:cs typeface="Times New Roman" pitchFamily="18" charset="0"/>
                        </a:rPr>
                        <a:t>2. Report the topic of the paper</a:t>
                      </a:r>
                    </a:p>
                  </a:txBody>
                  <a:tcPr marL="90000" marR="90000" marT="53856"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solidFill>
                      <a:srgbClr val="C0C0C0"/>
                    </a:solid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anchor="ctr"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anchor="ctr"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anchor="ctr"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anchor="ctr"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anchor="ctr"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anchor="ctr"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r>
              <a:tr h="458788">
                <a:tc>
                  <a:txBody>
                    <a:bodyPr/>
                    <a:lstStyle/>
                    <a:p>
                      <a:pPr marL="0" marR="0" lvl="0" indent="0" algn="l" defTabSz="457200" rtl="0" eaLnBrk="1" fontAlgn="base" latinLnBrk="0" hangingPunct="1">
                        <a:lnSpc>
                          <a:spcPct val="93000"/>
                        </a:lnSpc>
                        <a:spcBef>
                          <a:spcPct val="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 sz="800" b="0" i="0" u="none" strike="noStrike" cap="none" normalizeH="0" baseline="0" smtClean="0">
                          <a:ln>
                            <a:noFill/>
                          </a:ln>
                          <a:solidFill>
                            <a:srgbClr val="000000"/>
                          </a:solidFill>
                          <a:effectLst/>
                          <a:latin typeface="Times New Roman" pitchFamily="18" charset="0"/>
                          <a:cs typeface="Times New Roman" pitchFamily="18" charset="0"/>
                        </a:rPr>
                        <a:t>3. Selection, analysis and synthesis of literature and relevant facts, knowledge, laws, theory</a:t>
                      </a:r>
                    </a:p>
                  </a:txBody>
                  <a:tcPr marL="90000" marR="90000" marT="53856"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solidFill>
                      <a:srgbClr val="C0C0C0"/>
                    </a:solid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solidFill>
                      <a:srgbClr val="C0C0C0"/>
                    </a:solid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anchor="ctr"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anchor="ctr"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anchor="ctr"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anchor="ctr"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anchor="ctr"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anchor="ctr"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r>
              <a:tr h="458788">
                <a:tc>
                  <a:txBody>
                    <a:bodyPr/>
                    <a:lstStyle/>
                    <a:p>
                      <a:pPr marL="0" marR="0" lvl="0" indent="0" algn="l" defTabSz="457200" rtl="0" eaLnBrk="1" fontAlgn="base" latinLnBrk="0" hangingPunct="1">
                        <a:lnSpc>
                          <a:spcPct val="93000"/>
                        </a:lnSpc>
                        <a:spcBef>
                          <a:spcPct val="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 sz="800" b="0" i="0" u="none" strike="noStrike" cap="none" normalizeH="0" baseline="0" smtClean="0">
                          <a:ln>
                            <a:noFill/>
                          </a:ln>
                          <a:solidFill>
                            <a:srgbClr val="000000"/>
                          </a:solidFill>
                          <a:effectLst/>
                          <a:latin typeface="Times New Roman" pitchFamily="18" charset="0"/>
                          <a:cs typeface="Times New Roman" pitchFamily="18" charset="0"/>
                        </a:rPr>
                        <a:t>4. Consultations and discussions with experts, collection of expert studies and their comparison with scientific settings</a:t>
                      </a:r>
                    </a:p>
                  </a:txBody>
                  <a:tcPr marL="90000" marR="90000" marT="53856"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solidFill>
                      <a:srgbClr val="C0C0C0"/>
                    </a:solid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solidFill>
                      <a:srgbClr val="C0C0C0"/>
                    </a:solid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solidFill>
                      <a:srgbClr val="C0C0C0"/>
                    </a:solid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anchor="ctr"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anchor="ctr"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anchor="ctr"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anchor="ctr"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anchor="ctr"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anchor="ctr"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r>
              <a:tr h="336550">
                <a:tc>
                  <a:txBody>
                    <a:bodyPr/>
                    <a:lstStyle/>
                    <a:p>
                      <a:pPr marL="0" marR="0" lvl="0" indent="0" algn="l" defTabSz="457200" rtl="0" eaLnBrk="1" fontAlgn="base" latinLnBrk="0" hangingPunct="1">
                        <a:lnSpc>
                          <a:spcPct val="93000"/>
                        </a:lnSpc>
                        <a:spcBef>
                          <a:spcPct val="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 sz="800" b="0" i="0" u="none" strike="noStrike" cap="none" normalizeH="0" baseline="0" smtClean="0">
                          <a:ln>
                            <a:noFill/>
                          </a:ln>
                          <a:solidFill>
                            <a:srgbClr val="000000"/>
                          </a:solidFill>
                          <a:effectLst/>
                          <a:latin typeface="Times New Roman" pitchFamily="18" charset="0"/>
                          <a:cs typeface="Times New Roman" pitchFamily="18" charset="0"/>
                        </a:rPr>
                        <a:t>5. Data analysis, revision of econometric models</a:t>
                      </a:r>
                    </a:p>
                  </a:txBody>
                  <a:tcPr marL="90000" marR="90000" marT="53856"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solidFill>
                      <a:srgbClr val="C0C0C0"/>
                    </a:solid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solidFill>
                      <a:srgbClr val="C0C0C0"/>
                    </a:solid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anchor="ctr"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solidFill>
                      <a:srgbClr val="C0C0C0"/>
                    </a:solid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anchor="ctr"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anchor="ctr"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anchor="ctr"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anchor="ctr"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anchor="ctr"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r>
              <a:tr h="215900">
                <a:tc>
                  <a:txBody>
                    <a:bodyPr/>
                    <a:lstStyle/>
                    <a:p>
                      <a:pPr marL="0" marR="0" lvl="0" indent="0" algn="l" defTabSz="457200" rtl="0" eaLnBrk="1" fontAlgn="base" latinLnBrk="0" hangingPunct="1">
                        <a:lnSpc>
                          <a:spcPct val="93000"/>
                        </a:lnSpc>
                        <a:spcBef>
                          <a:spcPct val="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 sz="800" b="0" i="0" u="none" strike="noStrike" cap="none" normalizeH="0" baseline="0" smtClean="0">
                          <a:ln>
                            <a:noFill/>
                          </a:ln>
                          <a:solidFill>
                            <a:srgbClr val="000000"/>
                          </a:solidFill>
                          <a:effectLst/>
                          <a:latin typeface="Times New Roman" pitchFamily="18" charset="0"/>
                          <a:cs typeface="Times New Roman" pitchFamily="18" charset="0"/>
                        </a:rPr>
                        <a:t>6. Written formulation of research results</a:t>
                      </a:r>
                    </a:p>
                  </a:txBody>
                  <a:tcPr marL="90000" marR="90000" marT="53856"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solidFill>
                      <a:srgbClr val="C0C0C0"/>
                    </a:solid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anchor="ctr"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solidFill>
                      <a:srgbClr val="C0C0C0"/>
                    </a:solid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anchor="ctr"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solidFill>
                      <a:srgbClr val="C0C0C0"/>
                    </a:solid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anchor="ctr"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solidFill>
                      <a:srgbClr val="C0C0C0"/>
                    </a:solid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anchor="ctr"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anchor="ctr"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anchor="ctr"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r>
              <a:tr h="215900">
                <a:tc>
                  <a:txBody>
                    <a:bodyPr/>
                    <a:lstStyle/>
                    <a:p>
                      <a:pPr marL="0" marR="0" lvl="0" indent="0" algn="l" defTabSz="457200" rtl="0" eaLnBrk="1" fontAlgn="base" latinLnBrk="0" hangingPunct="1">
                        <a:lnSpc>
                          <a:spcPct val="93000"/>
                        </a:lnSpc>
                        <a:spcBef>
                          <a:spcPct val="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 sz="800" b="0" i="0" u="none" strike="noStrike" cap="none" normalizeH="0" baseline="0" smtClean="0">
                          <a:ln>
                            <a:noFill/>
                          </a:ln>
                          <a:solidFill>
                            <a:srgbClr val="000000"/>
                          </a:solidFill>
                          <a:effectLst/>
                          <a:latin typeface="Times New Roman" pitchFamily="18" charset="0"/>
                          <a:cs typeface="Times New Roman" pitchFamily="18" charset="0"/>
                        </a:rPr>
                        <a:t>7. Writing text, graphic and technical processing of the paper</a:t>
                      </a:r>
                    </a:p>
                  </a:txBody>
                  <a:tcPr marL="90000" marR="90000" marT="53856"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anchor="ctr"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anchor="ctr"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anchor="ctr"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anchor="ctr"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solidFill>
                      <a:srgbClr val="C0C0C0"/>
                    </a:solid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anchor="ctr"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solidFill>
                      <a:srgbClr val="C0C0C0"/>
                    </a:solid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anchor="ctr"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r>
              <a:tr h="336550">
                <a:tc>
                  <a:txBody>
                    <a:bodyPr/>
                    <a:lstStyle/>
                    <a:p>
                      <a:pPr marL="0" marR="0" lvl="0" indent="0" algn="l" defTabSz="457200" rtl="0" eaLnBrk="1" fontAlgn="base" latinLnBrk="0" hangingPunct="1">
                        <a:lnSpc>
                          <a:spcPct val="93000"/>
                        </a:lnSpc>
                        <a:spcBef>
                          <a:spcPct val="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 sz="800" b="0" i="0" u="none" strike="noStrike" cap="none" normalizeH="0" baseline="0" smtClean="0">
                          <a:ln>
                            <a:noFill/>
                          </a:ln>
                          <a:solidFill>
                            <a:srgbClr val="000000"/>
                          </a:solidFill>
                          <a:effectLst/>
                          <a:latin typeface="Times New Roman" pitchFamily="18" charset="0"/>
                          <a:cs typeface="Times New Roman" pitchFamily="18" charset="0"/>
                        </a:rPr>
                        <a:t>8. Revision of the text according to the remarks and suggestions of mentors and committee members</a:t>
                      </a:r>
                    </a:p>
                  </a:txBody>
                  <a:tcPr marL="90000" marR="90000" marT="53856"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anchor="ctr"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anchor="ctr"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anchor="ctr"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anchor="ctr"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anchor="ctr"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anchor="ctr"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solidFill>
                      <a:srgbClr val="C0C0C0"/>
                    </a:solidFill>
                  </a:tcPr>
                </a:tc>
              </a:tr>
              <a:tr h="215900">
                <a:tc>
                  <a:txBody>
                    <a:bodyPr/>
                    <a:lstStyle/>
                    <a:p>
                      <a:pPr marL="0" marR="0" lvl="0" indent="0" algn="l" defTabSz="457200" rtl="0" eaLnBrk="1" fontAlgn="base" latinLnBrk="0" hangingPunct="1">
                        <a:lnSpc>
                          <a:spcPct val="93000"/>
                        </a:lnSpc>
                        <a:spcBef>
                          <a:spcPct val="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 sz="800" b="0" i="0" u="none" strike="noStrike" cap="none" normalizeH="0" baseline="0" smtClean="0">
                          <a:ln>
                            <a:noFill/>
                          </a:ln>
                          <a:solidFill>
                            <a:srgbClr val="000000"/>
                          </a:solidFill>
                          <a:effectLst/>
                          <a:latin typeface="Times New Roman" pitchFamily="18" charset="0"/>
                          <a:cs typeface="Times New Roman" pitchFamily="18" charset="0"/>
                        </a:rPr>
                        <a:t>Key dates</a:t>
                      </a:r>
                    </a:p>
                  </a:txBody>
                  <a:tcPr marL="90000" marR="90000" marT="53856"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93000"/>
                        </a:lnSpc>
                        <a:spcBef>
                          <a:spcPct val="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 sz="800" b="0" i="0" u="none" strike="noStrike" cap="none" normalizeH="0" baseline="0" smtClean="0">
                          <a:ln>
                            <a:noFill/>
                          </a:ln>
                          <a:solidFill>
                            <a:srgbClr val="000000"/>
                          </a:solidFill>
                          <a:effectLst/>
                          <a:latin typeface="Times New Roman" pitchFamily="18" charset="0"/>
                          <a:cs typeface="Times New Roman" pitchFamily="18" charset="0"/>
                        </a:rPr>
                        <a:t>1</a:t>
                      </a:r>
                    </a:p>
                  </a:txBody>
                  <a:tcPr marL="90000" marR="90000" marT="53856"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93000"/>
                        </a:lnSpc>
                        <a:spcBef>
                          <a:spcPct val="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 sz="800" b="0" i="0" u="none" strike="noStrike" cap="none" normalizeH="0" baseline="0" smtClean="0">
                          <a:ln>
                            <a:noFill/>
                          </a:ln>
                          <a:solidFill>
                            <a:srgbClr val="000000"/>
                          </a:solidFill>
                          <a:effectLst/>
                          <a:latin typeface="Times New Roman" pitchFamily="18" charset="0"/>
                          <a:cs typeface="Times New Roman" pitchFamily="18" charset="0"/>
                        </a:rPr>
                        <a:t>2</a:t>
                      </a:r>
                    </a:p>
                  </a:txBody>
                  <a:tcPr marL="90000" marR="90000" marT="53856"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anchor="ctr"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anchor="ctr"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anchor="ctr"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93000"/>
                        </a:lnSpc>
                        <a:spcBef>
                          <a:spcPct val="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 sz="800" b="0" i="0" u="none" strike="noStrike" cap="none" normalizeH="0" baseline="0" smtClean="0">
                          <a:ln>
                            <a:noFill/>
                          </a:ln>
                          <a:solidFill>
                            <a:srgbClr val="000000"/>
                          </a:solidFill>
                          <a:effectLst/>
                          <a:latin typeface="Times New Roman" pitchFamily="18" charset="0"/>
                          <a:cs typeface="Times New Roman" pitchFamily="18" charset="0"/>
                        </a:rPr>
                        <a:t>3</a:t>
                      </a:r>
                    </a:p>
                  </a:txBody>
                  <a:tcPr marL="90000" marR="90000" marT="53856" marB="46800" anchor="ctr"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4000"/>
                        </a:lnSpc>
                        <a:spcBef>
                          <a:spcPts val="20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sr-Latn-CS" sz="800" b="0" i="0" u="none" strike="noStrike" cap="none" normalizeH="0" baseline="0" smtClean="0">
                        <a:ln>
                          <a:noFill/>
                        </a:ln>
                        <a:solidFill>
                          <a:srgbClr val="000000"/>
                        </a:solidFill>
                        <a:effectLst/>
                        <a:latin typeface="Arial" pitchFamily="34" charset="0"/>
                        <a:ea typeface="Droid Sans Fallback" charset="0"/>
                        <a:cs typeface="Droid Sans Fallback" charset="0"/>
                      </a:endParaRPr>
                    </a:p>
                  </a:txBody>
                  <a:tcPr marL="90000" marR="90000" marT="52848" marB="46800" anchor="ctr"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93000"/>
                        </a:lnSpc>
                        <a:spcBef>
                          <a:spcPct val="0"/>
                        </a:spcBef>
                        <a:spcAft>
                          <a:spcPct val="0"/>
                        </a:spcAft>
                        <a:buClrTx/>
                        <a:buSzPct val="65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 sz="800" b="0" i="0" u="none" strike="noStrike" cap="none" normalizeH="0" baseline="0" smtClean="0">
                          <a:ln>
                            <a:noFill/>
                          </a:ln>
                          <a:solidFill>
                            <a:srgbClr val="000000"/>
                          </a:solidFill>
                          <a:effectLst/>
                          <a:latin typeface="Times New Roman" pitchFamily="18" charset="0"/>
                          <a:cs typeface="Times New Roman" pitchFamily="18" charset="0"/>
                        </a:rPr>
                        <a:t>4</a:t>
                      </a:r>
                    </a:p>
                  </a:txBody>
                  <a:tcPr marL="90000" marR="90000" marT="53856" marB="46800" anchor="ctr"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additive="repl">
                                        <p:cTn id="6" dur="1" fill="hold">
                                          <p:stCondLst>
                                            <p:cond delay="0"/>
                                          </p:stCondLst>
                                        </p:cTn>
                                        <p:tgtEl>
                                          <p:spTgt spid="15363"/>
                                        </p:tgtEl>
                                        <p:attrNameLst>
                                          <p:attrName>style.visibility</p:attrName>
                                        </p:attrNameLst>
                                      </p:cBhvr>
                                      <p:to>
                                        <p:strVal val="visible"/>
                                      </p:to>
                                    </p:set>
                                    <p:animEffect transition="in" filter="blinds(horizontal)">
                                      <p:cBhvr additive="repl">
                                        <p:cTn id="7" dur="500"/>
                                        <p:tgtEl>
                                          <p:spTgt spid="153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ctrTitle"/>
          </p:nvPr>
        </p:nvSpPr>
        <p:spPr>
          <a:xfrm>
            <a:off x="468313" y="2276475"/>
            <a:ext cx="6858000" cy="2387600"/>
          </a:xfrm>
        </p:spPr>
        <p:txBody>
          <a:bodyPr/>
          <a:lstStyle/>
          <a:p>
            <a:pPr eaLnBrk="1" hangingPunct="1"/>
            <a:r>
              <a:rPr lang="en" smtClean="0"/>
              <a:t>Determining the theoretical model and hypotheses</a:t>
            </a:r>
            <a:endParaRPr lang="en-US" smtClean="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en" smtClean="0"/>
              <a:t>1. Determining the theoretical model</a:t>
            </a:r>
            <a:endParaRPr lang="en-US" smtClean="0"/>
          </a:p>
        </p:txBody>
      </p:sp>
      <p:sp>
        <p:nvSpPr>
          <p:cNvPr id="37891" name="Rectangle 3"/>
          <p:cNvSpPr>
            <a:spLocks noGrp="1" noChangeArrowheads="1"/>
          </p:cNvSpPr>
          <p:nvPr>
            <p:ph idx="1"/>
          </p:nvPr>
        </p:nvSpPr>
        <p:spPr/>
        <p:txBody>
          <a:bodyPr/>
          <a:lstStyle/>
          <a:p>
            <a:pPr marL="457200" indent="-457200" eaLnBrk="1" hangingPunct="1">
              <a:lnSpc>
                <a:spcPct val="90000"/>
              </a:lnSpc>
              <a:buFont typeface="Arial" panose="020B0604020202020204" pitchFamily="34" charset="0"/>
              <a:buChar char="•"/>
              <a:defRPr/>
            </a:pPr>
            <a:r>
              <a:rPr lang="en" altLang="sr-Latn-RS" dirty="0" smtClean="0"/>
              <a:t>The core of the research project</a:t>
            </a:r>
          </a:p>
          <a:p>
            <a:pPr marL="457200" indent="-457200" eaLnBrk="1" hangingPunct="1">
              <a:lnSpc>
                <a:spcPct val="90000"/>
              </a:lnSpc>
              <a:buFont typeface="Arial" panose="020B0604020202020204" pitchFamily="34" charset="0"/>
              <a:buChar char="•"/>
              <a:defRPr/>
            </a:pPr>
            <a:r>
              <a:rPr lang="en" altLang="sr-Latn-RS" dirty="0" smtClean="0"/>
              <a:t>It's not easy</a:t>
            </a:r>
          </a:p>
          <a:p>
            <a:pPr marL="457200" indent="-457200" eaLnBrk="1" hangingPunct="1">
              <a:lnSpc>
                <a:spcPct val="90000"/>
              </a:lnSpc>
              <a:buFont typeface="Arial" panose="020B0604020202020204" pitchFamily="34" charset="0"/>
              <a:buChar char="•"/>
              <a:defRPr/>
            </a:pPr>
            <a:r>
              <a:rPr lang="en" altLang="sr-Latn-RS" dirty="0" smtClean="0"/>
              <a:t>"Can the question be interpreted in the context of theory?"</a:t>
            </a:r>
          </a:p>
          <a:p>
            <a:pPr marL="0" indent="0" eaLnBrk="1" hangingPunct="1">
              <a:lnSpc>
                <a:spcPct val="90000"/>
              </a:lnSpc>
              <a:buFont typeface="Wingdings 3" pitchFamily="18" charset="2"/>
              <a:buNone/>
              <a:defRPr/>
            </a:pPr>
            <a:endParaRPr lang="hr-HR" altLang="sr-Latn-RS" dirty="0" smtClean="0"/>
          </a:p>
          <a:p>
            <a:pPr marL="457200" indent="-457200" eaLnBrk="1" hangingPunct="1">
              <a:lnSpc>
                <a:spcPct val="90000"/>
              </a:lnSpc>
              <a:buFont typeface="Arial" panose="020B0604020202020204" pitchFamily="34" charset="0"/>
              <a:buChar char="•"/>
              <a:defRPr/>
            </a:pPr>
            <a:r>
              <a:rPr lang="en" altLang="sr-Latn-RS" dirty="0" smtClean="0"/>
              <a:t>Example: Retail of diamond jewelry</a:t>
            </a:r>
          </a:p>
          <a:p>
            <a:pPr marL="457200" indent="-457200" eaLnBrk="1" hangingPunct="1">
              <a:lnSpc>
                <a:spcPct val="90000"/>
              </a:lnSpc>
              <a:buFont typeface="Arial" panose="020B0604020202020204" pitchFamily="34" charset="0"/>
              <a:buChar char="•"/>
              <a:defRPr/>
            </a:pPr>
            <a:r>
              <a:rPr lang="en" altLang="sr-Latn-RS" dirty="0" smtClean="0"/>
              <a:t>Dependent variable: retail sale of diamond jewelry in Pula in 2021</a:t>
            </a:r>
          </a:p>
          <a:p>
            <a:pPr marL="457200" indent="-457200" eaLnBrk="1" hangingPunct="1">
              <a:lnSpc>
                <a:spcPct val="90000"/>
              </a:lnSpc>
              <a:buFont typeface="Arial" panose="020B0604020202020204" pitchFamily="34" charset="0"/>
              <a:buChar char="•"/>
              <a:defRPr/>
            </a:pPr>
            <a:r>
              <a:rPr lang="en" altLang="sr-Latn-RS" dirty="0" smtClean="0"/>
              <a:t>Independent variables?</a:t>
            </a:r>
            <a:endParaRPr lang="hr-HR" altLang="sr-Latn-RS" dirty="0"/>
          </a:p>
          <a:p>
            <a:pPr marL="457200" indent="-457200" eaLnBrk="1" hangingPunct="1">
              <a:lnSpc>
                <a:spcPct val="90000"/>
              </a:lnSpc>
              <a:buFont typeface="Arial" panose="020B0604020202020204" pitchFamily="34" charset="0"/>
              <a:buChar char="•"/>
              <a:defRPr/>
            </a:pPr>
            <a:endParaRPr lang="hr-HR" altLang="sr-Latn-RS" dirty="0" smtClean="0"/>
          </a:p>
          <a:p>
            <a:pPr marL="457200" indent="-457200" eaLnBrk="1" hangingPunct="1">
              <a:lnSpc>
                <a:spcPct val="90000"/>
              </a:lnSpc>
              <a:buFont typeface="Arial" panose="020B0604020202020204" pitchFamily="34" charset="0"/>
              <a:buChar char="•"/>
              <a:defRPr/>
            </a:pPr>
            <a:r>
              <a:rPr lang="en" altLang="sr-Latn-RS" dirty="0" smtClean="0"/>
              <a:t>What if it is not clear which theory to use?</a:t>
            </a:r>
          </a:p>
          <a:p>
            <a:pPr marL="457200" indent="-457200" eaLnBrk="1" hangingPunct="1">
              <a:lnSpc>
                <a:spcPct val="90000"/>
              </a:lnSpc>
              <a:buFont typeface="Wingdings 3" pitchFamily="18" charset="2"/>
              <a:buNone/>
              <a:defRPr/>
            </a:pPr>
            <a:r>
              <a:rPr lang="en" altLang="sr-Latn-RS" dirty="0" smtClean="0"/>
              <a:t>                                              </a:t>
            </a:r>
            <a:r>
              <a:rPr lang="en" altLang="sr-Latn-RS" sz="1500" i="1" dirty="0" smtClean="0">
                <a:latin typeface="Palatino Linotype" pitchFamily="18" charset="0"/>
              </a:rPr>
              <a:t>H: constructing a theoretical argument</a:t>
            </a:r>
            <a:endParaRPr lang="en-US" altLang="sr-Latn-RS" sz="1500" i="1" dirty="0" smtClean="0">
              <a:latin typeface="Palatino Linotype" pitchFamily="18" charset="0"/>
            </a:endParaRPr>
          </a:p>
        </p:txBody>
      </p:sp>
      <p:pic>
        <p:nvPicPr>
          <p:cNvPr id="23556" name="Picture 4"/>
          <p:cNvPicPr>
            <a:picLocks noChangeAspect="1" noChangeArrowheads="1"/>
          </p:cNvPicPr>
          <p:nvPr/>
        </p:nvPicPr>
        <p:blipFill>
          <a:blip r:embed="rId2" cstate="print"/>
          <a:srcRect/>
          <a:stretch>
            <a:fillRect/>
          </a:stretch>
        </p:blipFill>
        <p:spPr bwMode="auto">
          <a:xfrm>
            <a:off x="6732588" y="3860800"/>
            <a:ext cx="1152525" cy="1152525"/>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r>
              <a:rPr lang="en" altLang="en-US" smtClean="0"/>
              <a:t>Tasks</a:t>
            </a:r>
            <a:endParaRPr lang="en-US" altLang="en-US" smtClean="0"/>
          </a:p>
        </p:txBody>
      </p:sp>
      <p:sp>
        <p:nvSpPr>
          <p:cNvPr id="3" name="Content Placeholder 2"/>
          <p:cNvSpPr>
            <a:spLocks noGrp="1"/>
          </p:cNvSpPr>
          <p:nvPr>
            <p:ph idx="1"/>
          </p:nvPr>
        </p:nvSpPr>
        <p:spPr>
          <a:xfrm>
            <a:off x="395288" y="1412875"/>
            <a:ext cx="6348412" cy="3881438"/>
          </a:xfrm>
        </p:spPr>
        <p:txBody>
          <a:bodyPr/>
          <a:lstStyle/>
          <a:p>
            <a:pPr>
              <a:buFont typeface="Wingdings" pitchFamily="2" charset="2"/>
              <a:buChar char="q"/>
            </a:pPr>
            <a:r>
              <a:rPr lang="en" altLang="en-US" smtClean="0"/>
              <a:t>Go to The Economist's website (https://www.economist.com/) and check out the headlines. Comment on why the selected news would fall under "economic" news.</a:t>
            </a:r>
          </a:p>
          <a:p>
            <a:pPr>
              <a:buFont typeface="Wingdings" pitchFamily="2" charset="2"/>
              <a:buChar char="q"/>
            </a:pPr>
            <a:r>
              <a:rPr lang="en" altLang="en-US" smtClean="0"/>
              <a:t>On the portal of Croatian scientific and professional journals Hrčak (https://hrcak.srce.hr/index.php?show=casopisi_podrucje&amp;id_podrucje=46&amp;status=1), randomly select one economic journal, last year and one article and see what it is about in the context of economic methodology (framework of thinking, problems, methods used).</a:t>
            </a:r>
          </a:p>
          <a:p>
            <a:pPr>
              <a:buFont typeface="Wingdings" pitchFamily="2" charset="2"/>
              <a:buChar char="q"/>
            </a:pPr>
            <a:r>
              <a:rPr lang="en" altLang="en-US" smtClean="0"/>
              <a:t>Let's look at a passage from Adam Smith's The Wealth of Nations. Compare that part with the text you found on Hrčak. Do you notice any changes in the way you write, think?</a:t>
            </a:r>
            <a:endParaRPr lang="en-US" altLang="en-US" smtClean="0"/>
          </a:p>
          <a:p>
            <a:pPr>
              <a:buFont typeface="Wingdings" pitchFamily="2" charset="2"/>
              <a:buChar char="q"/>
            </a:pPr>
            <a:r>
              <a:rPr lang="en" altLang="en-US" smtClean="0"/>
              <a:t>Fill in the crossword puzzle.</a:t>
            </a:r>
          </a:p>
          <a:p>
            <a:pPr>
              <a:buFont typeface="Wingdings" pitchFamily="2" charset="2"/>
              <a:buChar char="q"/>
            </a:pPr>
            <a:endParaRPr lang="en-US" altLang="en-US"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en" smtClean="0"/>
              <a:t>2. Determining hypotheses</a:t>
            </a:r>
            <a:endParaRPr lang="en-US" smtClean="0"/>
          </a:p>
        </p:txBody>
      </p:sp>
      <p:sp>
        <p:nvSpPr>
          <p:cNvPr id="5" name="Rectangle 3"/>
          <p:cNvSpPr>
            <a:spLocks noGrp="1" noChangeArrowheads="1"/>
          </p:cNvSpPr>
          <p:nvPr>
            <p:ph idx="1"/>
          </p:nvPr>
        </p:nvSpPr>
        <p:spPr>
          <a:xfrm>
            <a:off x="323850" y="1628775"/>
            <a:ext cx="6626225" cy="4156075"/>
          </a:xfrm>
        </p:spPr>
        <p:txBody>
          <a:bodyPr/>
          <a:lstStyle/>
          <a:p>
            <a:pPr marL="457200" indent="-457200" eaLnBrk="1" hangingPunct="1">
              <a:buFont typeface="Arial" panose="020B0604020202020204" pitchFamily="34" charset="0"/>
              <a:buChar char="•"/>
              <a:defRPr/>
            </a:pPr>
            <a:r>
              <a:rPr lang="en" altLang="sr-Latn-RS" dirty="0" smtClean="0"/>
              <a:t>The form of the claim</a:t>
            </a:r>
          </a:p>
          <a:p>
            <a:pPr marL="457200" indent="-457200" eaLnBrk="1" hangingPunct="1">
              <a:buFont typeface="Arial" panose="020B0604020202020204" pitchFamily="34" charset="0"/>
              <a:buChar char="•"/>
              <a:defRPr/>
            </a:pPr>
            <a:r>
              <a:rPr lang="en" altLang="sr-Latn-RS" dirty="0" smtClean="0"/>
              <a:t>Clearly and specifically formulated</a:t>
            </a:r>
          </a:p>
          <a:p>
            <a:pPr marL="457200" indent="-457200" eaLnBrk="1" hangingPunct="1">
              <a:buFont typeface="Arial" panose="020B0604020202020204" pitchFamily="34" charset="0"/>
              <a:buChar char="•"/>
              <a:defRPr/>
            </a:pPr>
            <a:r>
              <a:rPr lang="en" altLang="sr-Latn-RS" dirty="0"/>
              <a:t>One </a:t>
            </a:r>
            <a:r>
              <a:rPr lang="en" altLang="sr-Latn-RS" dirty="0" smtClean="0"/>
              <a:t>-dimensional </a:t>
            </a:r>
            <a:r>
              <a:rPr lang="en" altLang="sr-Latn-RS" dirty="0"/>
              <a:t>, that is, to talk about one </a:t>
            </a:r>
            <a:r>
              <a:rPr lang="en" altLang="sr-Latn-RS" dirty="0" smtClean="0"/>
              <a:t>relationship</a:t>
            </a:r>
          </a:p>
          <a:p>
            <a:pPr marL="457200" indent="-457200" eaLnBrk="1" hangingPunct="1">
              <a:buFont typeface="Arial" panose="020B0604020202020204" pitchFamily="34" charset="0"/>
              <a:buChar char="•"/>
              <a:defRPr/>
            </a:pPr>
            <a:r>
              <a:rPr lang="en" altLang="sr-Latn-RS" dirty="0" smtClean="0"/>
              <a:t>Includes at least two variables</a:t>
            </a:r>
            <a:endParaRPr lang="hr-HR" altLang="sr-Latn-RS" dirty="0"/>
          </a:p>
          <a:p>
            <a:pPr marL="457200" indent="-457200" eaLnBrk="1" hangingPunct="1">
              <a:buFont typeface="Arial" panose="020B0604020202020204" pitchFamily="34" charset="0"/>
              <a:buChar char="•"/>
              <a:defRPr/>
            </a:pPr>
            <a:r>
              <a:rPr lang="en" altLang="sr-Latn-RS" dirty="0" smtClean="0"/>
              <a:t>Distinguish from alternative hypotheses</a:t>
            </a:r>
          </a:p>
          <a:p>
            <a:pPr marL="457200" indent="-457200" eaLnBrk="1" hangingPunct="1">
              <a:buFont typeface="Arial" panose="020B0604020202020204" pitchFamily="34" charset="0"/>
              <a:buChar char="•"/>
              <a:defRPr/>
            </a:pPr>
            <a:r>
              <a:rPr lang="en" altLang="sr-Latn-RS" dirty="0" smtClean="0"/>
              <a:t>It is worded in such a way that it can be proven to the contrary</a:t>
            </a:r>
          </a:p>
          <a:p>
            <a:pPr marL="457200" indent="-457200" eaLnBrk="1" hangingPunct="1">
              <a:buFont typeface="Arial" panose="020B0604020202020204" pitchFamily="34" charset="0"/>
              <a:buChar char="•"/>
              <a:defRPr/>
            </a:pPr>
            <a:r>
              <a:rPr lang="en" altLang="sr-Latn-RS" dirty="0" smtClean="0"/>
              <a:t>Worded in a way that can be empirically tested ( </a:t>
            </a:r>
            <a:r>
              <a:rPr lang="en" altLang="sr-Latn-RS" dirty="0" err="1" smtClean="0"/>
              <a:t>operationalization </a:t>
            </a:r>
            <a:r>
              <a:rPr lang="en" altLang="sr-Latn-RS" dirty="0" smtClean="0"/>
              <a:t>and verifiability property)</a:t>
            </a:r>
          </a:p>
          <a:p>
            <a:pPr marL="457200" indent="-457200" eaLnBrk="1" hangingPunct="1">
              <a:buFont typeface="Arial" panose="020B0604020202020204" pitchFamily="34" charset="0"/>
              <a:buChar char="•"/>
              <a:defRPr/>
            </a:pPr>
            <a:r>
              <a:rPr lang="en" altLang="sr-Latn-RS" dirty="0" smtClean="0"/>
              <a:t>Derived from theoretical analysis, related to scientific knowledge</a:t>
            </a:r>
          </a:p>
          <a:p>
            <a:pPr marL="457200" indent="-457200" eaLnBrk="1" hangingPunct="1">
              <a:buFont typeface="Arial" panose="020B0604020202020204" pitchFamily="34" charset="0"/>
              <a:buChar char="•"/>
              <a:defRPr/>
            </a:pPr>
            <a:r>
              <a:rPr lang="en" altLang="sr-Latn-RS" dirty="0" smtClean="0"/>
              <a:t>To be clear and one-dimensional, that is, to talk about one relationship</a:t>
            </a:r>
          </a:p>
          <a:p>
            <a:pPr marL="457200" indent="-457200" eaLnBrk="1" hangingPunct="1">
              <a:buFont typeface="Arial" panose="020B0604020202020204" pitchFamily="34" charset="0"/>
              <a:buChar char="•"/>
              <a:defRPr/>
            </a:pPr>
            <a:endParaRPr lang="en-US" altLang="sr-Latn-RS" sz="1200" dirty="0" smtClean="0">
              <a:latin typeface="+mj-lt"/>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584200" y="404813"/>
            <a:ext cx="6348413" cy="1320800"/>
          </a:xfrm>
        </p:spPr>
        <p:txBody>
          <a:bodyPr/>
          <a:lstStyle/>
          <a:p>
            <a:pPr eaLnBrk="1" hangingPunct="1"/>
            <a:r>
              <a:rPr lang="en" smtClean="0"/>
              <a:t>… Statistical way of formulating hypotheses</a:t>
            </a:r>
            <a:endParaRPr lang="en-US" smtClean="0"/>
          </a:p>
        </p:txBody>
      </p:sp>
      <p:sp>
        <p:nvSpPr>
          <p:cNvPr id="25603" name="Rectangle 3"/>
          <p:cNvSpPr>
            <a:spLocks noGrp="1" noChangeArrowheads="1"/>
          </p:cNvSpPr>
          <p:nvPr>
            <p:ph idx="1"/>
          </p:nvPr>
        </p:nvSpPr>
        <p:spPr>
          <a:xfrm>
            <a:off x="596900" y="2420938"/>
            <a:ext cx="6348413" cy="3881437"/>
          </a:xfrm>
        </p:spPr>
        <p:txBody>
          <a:bodyPr/>
          <a:lstStyle/>
          <a:p>
            <a:pPr eaLnBrk="1" hangingPunct="1"/>
            <a:r>
              <a:rPr lang="en" smtClean="0"/>
              <a:t>Null hypothesis (H </a:t>
            </a:r>
            <a:r>
              <a:rPr lang="en" sz="1000" smtClean="0"/>
              <a:t>0 </a:t>
            </a:r>
            <a:r>
              <a:rPr lang="en" smtClean="0"/>
              <a:t>) - a statement that we want to show is false</a:t>
            </a:r>
          </a:p>
          <a:p>
            <a:pPr eaLnBrk="1" hangingPunct="1"/>
            <a:r>
              <a:rPr lang="en" smtClean="0"/>
              <a:t>H </a:t>
            </a:r>
            <a:r>
              <a:rPr lang="en" sz="1000" smtClean="0"/>
              <a:t>0 </a:t>
            </a:r>
            <a:r>
              <a:rPr lang="en" smtClean="0"/>
              <a:t>: There is no statistically significant relationship between the retail sale of diamond jewelry and the price of diamond jewelry in Pula in 2021</a:t>
            </a:r>
          </a:p>
          <a:p>
            <a:pPr eaLnBrk="1" hangingPunct="1">
              <a:buFont typeface="Wingdings 3" pitchFamily="18" charset="2"/>
              <a:buNone/>
            </a:pPr>
            <a:endParaRPr lang="hr-HR" smtClean="0"/>
          </a:p>
          <a:p>
            <a:pPr eaLnBrk="1" hangingPunct="1"/>
            <a:r>
              <a:rPr lang="en" smtClean="0"/>
              <a:t>Alternative hypothesis (H </a:t>
            </a:r>
            <a:r>
              <a:rPr lang="en" sz="1000" smtClean="0"/>
              <a:t>1 </a:t>
            </a:r>
            <a:r>
              <a:rPr lang="en" smtClean="0"/>
              <a:t>) - true statement</a:t>
            </a:r>
          </a:p>
          <a:p>
            <a:pPr eaLnBrk="1" hangingPunct="1"/>
            <a:r>
              <a:rPr lang="en" smtClean="0"/>
              <a:t>H </a:t>
            </a:r>
            <a:r>
              <a:rPr lang="en" sz="1000" smtClean="0"/>
              <a:t>1 </a:t>
            </a:r>
            <a:r>
              <a:rPr lang="en" smtClean="0"/>
              <a:t>: There is a statistically significant relationship between the retail sale of diamond jewelry and the price of diamond jewelry in Pula in 2021</a:t>
            </a:r>
          </a:p>
          <a:p>
            <a:pPr eaLnBrk="1" hangingPunct="1"/>
            <a:endParaRPr lang="en-US" smtClean="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r>
              <a:rPr lang="en" smtClean="0"/>
              <a:t>… Descriptive way of formulating hypotheses</a:t>
            </a:r>
            <a:endParaRPr lang="en-US" altLang="en-US" smtClean="0"/>
          </a:p>
        </p:txBody>
      </p:sp>
      <p:sp>
        <p:nvSpPr>
          <p:cNvPr id="26627" name="Content Placeholder 2"/>
          <p:cNvSpPr>
            <a:spLocks noGrp="1"/>
          </p:cNvSpPr>
          <p:nvPr>
            <p:ph idx="1"/>
          </p:nvPr>
        </p:nvSpPr>
        <p:spPr>
          <a:xfrm>
            <a:off x="609600" y="2636838"/>
            <a:ext cx="6348413" cy="3405187"/>
          </a:xfrm>
        </p:spPr>
        <p:txBody>
          <a:bodyPr/>
          <a:lstStyle/>
          <a:p>
            <a:r>
              <a:rPr lang="en" altLang="en-US" smtClean="0"/>
              <a:t>H: An increase in the minimum wage does not contribute to a reduction in workers' wage inequality from the lower and upper part of the wage distribution, ie does not contribute to the reduction disparity thus lacking the effect of compression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r>
              <a:rPr lang="en" smtClean="0"/>
              <a:t>Tips</a:t>
            </a:r>
            <a:endParaRPr lang="en-US" smtClean="0"/>
          </a:p>
        </p:txBody>
      </p:sp>
      <p:sp>
        <p:nvSpPr>
          <p:cNvPr id="27651" name="Rectangle 3"/>
          <p:cNvSpPr>
            <a:spLocks noGrp="1" noChangeArrowheads="1"/>
          </p:cNvSpPr>
          <p:nvPr>
            <p:ph idx="1"/>
          </p:nvPr>
        </p:nvSpPr>
        <p:spPr>
          <a:xfrm>
            <a:off x="250825" y="1989138"/>
            <a:ext cx="6842125" cy="3376612"/>
          </a:xfrm>
        </p:spPr>
        <p:txBody>
          <a:bodyPr/>
          <a:lstStyle/>
          <a:p>
            <a:pPr marL="457200" indent="-457200" eaLnBrk="1" hangingPunct="1">
              <a:lnSpc>
                <a:spcPct val="80000"/>
              </a:lnSpc>
              <a:buFont typeface="Arial" pitchFamily="34" charset="0"/>
              <a:buChar char="•"/>
            </a:pPr>
            <a:r>
              <a:rPr lang="en" sz="2000" smtClean="0"/>
              <a:t>Research can have one or more hypotheses</a:t>
            </a:r>
            <a:endParaRPr lang="en-US" sz="2000" smtClean="0"/>
          </a:p>
          <a:p>
            <a:pPr marL="457200" indent="-457200" eaLnBrk="1" hangingPunct="1">
              <a:lnSpc>
                <a:spcPct val="80000"/>
              </a:lnSpc>
              <a:buFont typeface="Arial" pitchFamily="34" charset="0"/>
              <a:buChar char="•"/>
            </a:pPr>
            <a:r>
              <a:rPr lang="en" sz="2000" smtClean="0"/>
              <a:t>The goal of formulating and testing a hypothesis is most often to test a theory</a:t>
            </a:r>
            <a:endParaRPr lang="en-US" sz="2000" smtClean="0"/>
          </a:p>
          <a:p>
            <a:pPr marL="457200" indent="-457200" eaLnBrk="1" hangingPunct="1">
              <a:lnSpc>
                <a:spcPct val="80000"/>
              </a:lnSpc>
              <a:buFont typeface="Arial" pitchFamily="34" charset="0"/>
              <a:buChar char="•"/>
            </a:pPr>
            <a:r>
              <a:rPr lang="en" sz="2000" smtClean="0"/>
              <a:t>The formulation of the hypothesis allows the research to be focused</a:t>
            </a:r>
            <a:endParaRPr lang="en-US" sz="2000" smtClean="0"/>
          </a:p>
          <a:p>
            <a:pPr marL="457200" indent="-457200" eaLnBrk="1" hangingPunct="1">
              <a:lnSpc>
                <a:spcPct val="80000"/>
              </a:lnSpc>
              <a:buFont typeface="Arial" pitchFamily="34" charset="0"/>
              <a:buChar char="•"/>
            </a:pPr>
            <a:r>
              <a:rPr lang="en" sz="2000" smtClean="0"/>
              <a:t>The hypothesis helps in data selection</a:t>
            </a:r>
            <a:endParaRPr lang="en-US" sz="2000" smtClean="0"/>
          </a:p>
          <a:p>
            <a:pPr marL="457200" indent="-457200" eaLnBrk="1" hangingPunct="1">
              <a:lnSpc>
                <a:spcPct val="80000"/>
              </a:lnSpc>
              <a:buFont typeface="Arial" pitchFamily="34" charset="0"/>
              <a:buChar char="•"/>
            </a:pPr>
            <a:r>
              <a:rPr lang="en" sz="2000" smtClean="0"/>
              <a:t>A hypothesis can help shape a theory by allowing you to specifically infer what is true and what is not</a:t>
            </a:r>
            <a:endParaRPr lang="en-US" sz="2000" smtClean="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 Box 1"/>
          <p:cNvSpPr txBox="1">
            <a:spLocks noChangeArrowheads="1"/>
          </p:cNvSpPr>
          <p:nvPr/>
        </p:nvSpPr>
        <p:spPr bwMode="auto">
          <a:xfrm>
            <a:off x="250825" y="549275"/>
            <a:ext cx="8229600" cy="1139825"/>
          </a:xfrm>
          <a:prstGeom prst="rect">
            <a:avLst/>
          </a:prstGeom>
          <a:noFill/>
          <a:ln w="9525">
            <a:noFill/>
            <a:round/>
            <a:headEnd/>
            <a:tailEnd/>
          </a:ln>
        </p:spPr>
        <p:txBody>
          <a:bodyPr/>
          <a:lstStyle/>
          <a:p>
            <a:pPr eaLnBrk="1" hangingPunct="1">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 sz="4200">
                <a:solidFill>
                  <a:srgbClr val="003399"/>
                </a:solidFill>
                <a:latin typeface="Garamond" pitchFamily="18" charset="0"/>
              </a:rPr>
              <a:t>HYPOTHESES; again and concluding!</a:t>
            </a:r>
          </a:p>
        </p:txBody>
      </p:sp>
      <p:sp>
        <p:nvSpPr>
          <p:cNvPr id="28675" name="Text Box 2"/>
          <p:cNvSpPr txBox="1">
            <a:spLocks noChangeArrowheads="1"/>
          </p:cNvSpPr>
          <p:nvPr/>
        </p:nvSpPr>
        <p:spPr bwMode="auto">
          <a:xfrm>
            <a:off x="107950" y="2060575"/>
            <a:ext cx="8856663" cy="4070350"/>
          </a:xfrm>
          <a:prstGeom prst="rect">
            <a:avLst/>
          </a:prstGeom>
          <a:noFill/>
          <a:ln w="9525">
            <a:noFill/>
            <a:round/>
            <a:headEnd/>
            <a:tailEnd/>
          </a:ln>
        </p:spPr>
        <p:txBody>
          <a:bodyPr/>
          <a:lstStyle/>
          <a:p>
            <a:pPr marL="341313" indent="-341313" eaLnBrk="1" hangingPunct="1">
              <a:lnSpc>
                <a:spcPct val="90000"/>
              </a:lnSpc>
              <a:spcBef>
                <a:spcPts val="525"/>
              </a:spcBef>
              <a:buClr>
                <a:srgbClr val="009999"/>
              </a:buClr>
              <a:buSzPct val="65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 sz="2100">
                <a:solidFill>
                  <a:srgbClr val="000000"/>
                </a:solidFill>
              </a:rPr>
              <a:t>to be clear and one-dimensional, that is, to speak of one relationship</a:t>
            </a:r>
          </a:p>
          <a:p>
            <a:pPr marL="341313" indent="-341313" eaLnBrk="1" hangingPunct="1">
              <a:lnSpc>
                <a:spcPct val="90000"/>
              </a:lnSpc>
              <a:spcBef>
                <a:spcPts val="525"/>
              </a:spcBef>
              <a:buClr>
                <a:srgbClr val="009999"/>
              </a:buClr>
              <a:buSzPct val="65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 sz="2100">
                <a:solidFill>
                  <a:srgbClr val="000000"/>
                </a:solidFill>
              </a:rPr>
              <a:t>be specific</a:t>
            </a:r>
          </a:p>
          <a:p>
            <a:pPr marL="341313" indent="-341313" eaLnBrk="1" hangingPunct="1">
              <a:lnSpc>
                <a:spcPct val="90000"/>
              </a:lnSpc>
              <a:spcBef>
                <a:spcPts val="525"/>
              </a:spcBef>
              <a:buClr>
                <a:srgbClr val="009999"/>
              </a:buClr>
              <a:buSzPct val="65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 sz="2100">
                <a:solidFill>
                  <a:srgbClr val="000000"/>
                </a:solidFill>
              </a:rPr>
              <a:t>have the property of operationalization and verifiability</a:t>
            </a:r>
          </a:p>
          <a:p>
            <a:pPr marL="341313" indent="-341313" eaLnBrk="1" hangingPunct="1">
              <a:lnSpc>
                <a:spcPct val="90000"/>
              </a:lnSpc>
              <a:spcBef>
                <a:spcPts val="525"/>
              </a:spcBef>
              <a:buClr>
                <a:srgbClr val="009999"/>
              </a:buClr>
              <a:buSzPct val="65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 sz="2100">
                <a:solidFill>
                  <a:srgbClr val="000000"/>
                </a:solidFill>
              </a:rPr>
              <a:t>be related to existing scientific knowledge</a:t>
            </a:r>
          </a:p>
          <a:p>
            <a:pPr marL="341313" indent="-341313" eaLnBrk="1" hangingPunct="1">
              <a:lnSpc>
                <a:spcPct val="90000"/>
              </a:lnSpc>
              <a:spcBef>
                <a:spcPts val="525"/>
              </a:spcBef>
              <a:buClr>
                <a:srgbClr val="009999"/>
              </a:buClr>
              <a:buSzPct val="65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 sz="2100">
                <a:solidFill>
                  <a:srgbClr val="000000"/>
                </a:solidFill>
              </a:rPr>
              <a:t>include at least two variables</a:t>
            </a:r>
          </a:p>
          <a:p>
            <a:pPr marL="341313" indent="-341313" eaLnBrk="1" hangingPunct="1">
              <a:lnSpc>
                <a:spcPct val="90000"/>
              </a:lnSpc>
              <a:spcBef>
                <a:spcPts val="525"/>
              </a:spcBef>
              <a:buClr>
                <a:srgbClr val="009999"/>
              </a:buClr>
              <a:buSzPct val="65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 sz="2100">
                <a:solidFill>
                  <a:srgbClr val="000000"/>
                </a:solidFill>
              </a:rPr>
              <a:t>establish a relationship between variables</a:t>
            </a:r>
          </a:p>
          <a:p>
            <a:pPr marL="341313" indent="-341313" eaLnBrk="1" hangingPunct="1">
              <a:lnSpc>
                <a:spcPct val="90000"/>
              </a:lnSpc>
              <a:spcBef>
                <a:spcPts val="525"/>
              </a:spcBef>
              <a:buClr>
                <a:srgbClr val="009999"/>
              </a:buClr>
              <a:buSzPct val="65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 sz="2100">
                <a:solidFill>
                  <a:srgbClr val="000000"/>
                </a:solidFill>
              </a:rPr>
              <a:t>have the form of a claim</a:t>
            </a:r>
          </a:p>
          <a:p>
            <a:pPr marL="341313" indent="-341313" eaLnBrk="1" hangingPunct="1">
              <a:lnSpc>
                <a:spcPct val="90000"/>
              </a:lnSpc>
              <a:spcBef>
                <a:spcPts val="525"/>
              </a:spcBef>
              <a:buClr>
                <a:srgbClr val="009999"/>
              </a:buClr>
              <a:buSzPct val="65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 sz="2100">
                <a:solidFill>
                  <a:srgbClr val="000000"/>
                </a:solidFill>
              </a:rPr>
              <a:t>be logically related to the theoretical framework and research question</a:t>
            </a:r>
          </a:p>
          <a:p>
            <a:pPr marL="341313" indent="-341313" eaLnBrk="1" hangingPunct="1">
              <a:lnSpc>
                <a:spcPct val="90000"/>
              </a:lnSpc>
              <a:spcBef>
                <a:spcPts val="525"/>
              </a:spcBef>
              <a:buClr>
                <a:srgbClr val="009999"/>
              </a:buClr>
              <a:buSzPct val="65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 sz="2100">
                <a:solidFill>
                  <a:srgbClr val="000000"/>
                </a:solidFill>
              </a:rPr>
              <a:t>have the property of subjecting statistical significance to verification</a:t>
            </a:r>
          </a:p>
          <a:p>
            <a:pPr marL="341313" indent="-341313" eaLnBrk="1" hangingPunct="1">
              <a:lnSpc>
                <a:spcPct val="90000"/>
              </a:lnSpc>
              <a:spcBef>
                <a:spcPts val="525"/>
              </a:spcBef>
              <a:buSzPct val="65000"/>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sr-Latn-CS" sz="2100">
              <a:solidFill>
                <a:srgbClr val="000000"/>
              </a:solidFill>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 Box 1"/>
          <p:cNvSpPr txBox="1">
            <a:spLocks noChangeArrowheads="1"/>
          </p:cNvSpPr>
          <p:nvPr/>
        </p:nvSpPr>
        <p:spPr bwMode="auto">
          <a:xfrm>
            <a:off x="457200" y="277813"/>
            <a:ext cx="8229600" cy="1139825"/>
          </a:xfrm>
          <a:prstGeom prst="rect">
            <a:avLst/>
          </a:prstGeom>
          <a:noFill/>
          <a:ln w="9525">
            <a:noFill/>
            <a:round/>
            <a:headEnd/>
            <a:tailEnd/>
          </a:ln>
        </p:spPr>
        <p:txBody>
          <a:bodyPr/>
          <a:lstStyle/>
          <a:p>
            <a:pPr eaLnBrk="1" hangingPunct="1">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 sz="4200">
                <a:solidFill>
                  <a:srgbClr val="003399"/>
                </a:solidFill>
                <a:latin typeface="Garamond" pitchFamily="18" charset="0"/>
              </a:rPr>
              <a:t>Questions</a:t>
            </a:r>
          </a:p>
        </p:txBody>
      </p:sp>
      <p:sp>
        <p:nvSpPr>
          <p:cNvPr id="29699" name="Text Box 2"/>
          <p:cNvSpPr txBox="1">
            <a:spLocks noChangeArrowheads="1"/>
          </p:cNvSpPr>
          <p:nvPr/>
        </p:nvSpPr>
        <p:spPr bwMode="auto">
          <a:xfrm>
            <a:off x="179388" y="1600200"/>
            <a:ext cx="7345362" cy="4953000"/>
          </a:xfrm>
          <a:prstGeom prst="rect">
            <a:avLst/>
          </a:prstGeom>
          <a:noFill/>
          <a:ln w="9525">
            <a:noFill/>
            <a:round/>
            <a:headEnd/>
            <a:tailEnd/>
          </a:ln>
        </p:spPr>
        <p:txBody>
          <a:bodyPr/>
          <a:lstStyle/>
          <a:p>
            <a:pPr marL="398463" indent="-398463" eaLnBrk="1" hangingPunct="1">
              <a:lnSpc>
                <a:spcPct val="90000"/>
              </a:lnSpc>
              <a:spcBef>
                <a:spcPts val="525"/>
              </a:spcBef>
              <a:buClr>
                <a:srgbClr val="009999"/>
              </a:buClr>
              <a:buSzPct val="65000"/>
              <a:buFont typeface="Times New Roman" pitchFamily="18" charset="0"/>
              <a:buAutoNum type="arabicPeriod"/>
              <a:tabLst>
                <a:tab pos="968375" algn="l"/>
                <a:tab pos="1882775" algn="l"/>
                <a:tab pos="2797175" algn="l"/>
                <a:tab pos="3711575" algn="l"/>
                <a:tab pos="4625975" algn="l"/>
                <a:tab pos="5540375" algn="l"/>
                <a:tab pos="6454775" algn="l"/>
                <a:tab pos="7369175" algn="l"/>
                <a:tab pos="8283575" algn="l"/>
                <a:tab pos="9197975" algn="l"/>
                <a:tab pos="10112375" algn="l"/>
              </a:tabLst>
            </a:pPr>
            <a:r>
              <a:rPr lang="en" sz="2100">
                <a:solidFill>
                  <a:srgbClr val="000000"/>
                </a:solidFill>
              </a:rPr>
              <a:t>Your colleague wants to generate a research idea in the field of informatics. He researched his strengths and weaknesses as a researcher, his preferences for his work so far, he read articles and books but failed to come up with an idea. He asks you for advice. Recommend two techniques that your colleague can use and explain the choice.</a:t>
            </a:r>
          </a:p>
          <a:p>
            <a:pPr marL="398463" indent="-398463" eaLnBrk="1" hangingPunct="1">
              <a:lnSpc>
                <a:spcPct val="90000"/>
              </a:lnSpc>
              <a:spcBef>
                <a:spcPts val="525"/>
              </a:spcBef>
              <a:buClr>
                <a:srgbClr val="009999"/>
              </a:buClr>
              <a:buSzPct val="65000"/>
              <a:tabLst>
                <a:tab pos="968375" algn="l"/>
                <a:tab pos="1882775" algn="l"/>
                <a:tab pos="2797175" algn="l"/>
                <a:tab pos="3711575" algn="l"/>
                <a:tab pos="4625975" algn="l"/>
                <a:tab pos="5540375" algn="l"/>
                <a:tab pos="6454775" algn="l"/>
                <a:tab pos="7369175" algn="l"/>
                <a:tab pos="8283575" algn="l"/>
                <a:tab pos="9197975" algn="l"/>
                <a:tab pos="10112375" algn="l"/>
              </a:tabLst>
            </a:pPr>
            <a:endParaRPr lang="sr-Latn-CS" sz="2100">
              <a:solidFill>
                <a:srgbClr val="000000"/>
              </a:solidFill>
            </a:endParaRPr>
          </a:p>
          <a:p>
            <a:pPr marL="398463" indent="-398463" eaLnBrk="1" hangingPunct="1">
              <a:lnSpc>
                <a:spcPct val="90000"/>
              </a:lnSpc>
              <a:spcBef>
                <a:spcPts val="525"/>
              </a:spcBef>
              <a:buClr>
                <a:srgbClr val="009999"/>
              </a:buClr>
              <a:buSzPct val="65000"/>
              <a:buFont typeface="Times New Roman" pitchFamily="18" charset="0"/>
              <a:buAutoNum type="arabicPeriod"/>
              <a:tabLst>
                <a:tab pos="968375" algn="l"/>
                <a:tab pos="1882775" algn="l"/>
                <a:tab pos="2797175" algn="l"/>
                <a:tab pos="3711575" algn="l"/>
                <a:tab pos="4625975" algn="l"/>
                <a:tab pos="5540375" algn="l"/>
                <a:tab pos="6454775" algn="l"/>
                <a:tab pos="7369175" algn="l"/>
                <a:tab pos="8283575" algn="l"/>
                <a:tab pos="9197975" algn="l"/>
                <a:tab pos="10112375" algn="l"/>
              </a:tabLst>
            </a:pPr>
            <a:r>
              <a:rPr lang="en" sz="2100">
                <a:solidFill>
                  <a:srgbClr val="000000"/>
                </a:solidFill>
              </a:rPr>
              <a:t>You are interested in conducting research on launching a web portal (interface) for connecting high schools and business units. Write down three research questions that would be consistent with the research.</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4"/>
          <p:cNvPicPr>
            <a:picLocks noChangeAspect="1"/>
          </p:cNvPicPr>
          <p:nvPr/>
        </p:nvPicPr>
        <p:blipFill>
          <a:blip r:embed="rId2" cstate="print"/>
          <a:srcRect/>
          <a:stretch>
            <a:fillRect/>
          </a:stretch>
        </p:blipFill>
        <p:spPr bwMode="auto">
          <a:xfrm>
            <a:off x="0" y="969963"/>
            <a:ext cx="5199063" cy="5122862"/>
          </a:xfrm>
          <a:prstGeom prst="rect">
            <a:avLst/>
          </a:prstGeom>
          <a:noFill/>
          <a:ln w="9525">
            <a:noFill/>
            <a:miter lim="800000"/>
            <a:headEnd/>
            <a:tailEnd/>
          </a:ln>
        </p:spPr>
      </p:pic>
      <p:pic>
        <p:nvPicPr>
          <p:cNvPr id="7171" name="Picture 7"/>
          <p:cNvPicPr>
            <a:picLocks noChangeAspect="1"/>
          </p:cNvPicPr>
          <p:nvPr/>
        </p:nvPicPr>
        <p:blipFill>
          <a:blip r:embed="rId3" cstate="print"/>
          <a:srcRect/>
          <a:stretch>
            <a:fillRect/>
          </a:stretch>
        </p:blipFill>
        <p:spPr bwMode="auto">
          <a:xfrm>
            <a:off x="5240338" y="2074863"/>
            <a:ext cx="3560762" cy="1073150"/>
          </a:xfrm>
          <a:prstGeom prst="rect">
            <a:avLst/>
          </a:prstGeom>
          <a:noFill/>
          <a:ln w="9525">
            <a:noFill/>
            <a:miter lim="800000"/>
            <a:headEnd/>
            <a:tailEnd/>
          </a:ln>
        </p:spPr>
      </p:pic>
      <p:sp>
        <p:nvSpPr>
          <p:cNvPr id="7172" name="TextBox 8"/>
          <p:cNvSpPr txBox="1">
            <a:spLocks noChangeArrowheads="1"/>
          </p:cNvSpPr>
          <p:nvPr/>
        </p:nvSpPr>
        <p:spPr bwMode="auto">
          <a:xfrm>
            <a:off x="5240338" y="1658938"/>
            <a:ext cx="3375025" cy="368300"/>
          </a:xfrm>
          <a:prstGeom prst="rect">
            <a:avLst/>
          </a:prstGeom>
          <a:noFill/>
          <a:ln w="9525">
            <a:noFill/>
            <a:miter lim="800000"/>
            <a:headEnd/>
            <a:tailEnd/>
          </a:ln>
        </p:spPr>
        <p:txBody>
          <a:bodyPr>
            <a:spAutoFit/>
          </a:bodyPr>
          <a:lstStyle/>
          <a:p>
            <a:r>
              <a:rPr lang="en" altLang="en-US" b="1">
                <a:solidFill>
                  <a:srgbClr val="FF0000"/>
                </a:solidFill>
              </a:rPr>
              <a:t>Horizontal </a:t>
            </a:r>
            <a:r>
              <a:rPr lang="en" altLang="en-US"/>
              <a:t>:</a:t>
            </a:r>
          </a:p>
        </p:txBody>
      </p:sp>
      <p:sp>
        <p:nvSpPr>
          <p:cNvPr id="7173" name="TextBox 9"/>
          <p:cNvSpPr txBox="1">
            <a:spLocks noChangeArrowheads="1"/>
          </p:cNvSpPr>
          <p:nvPr/>
        </p:nvSpPr>
        <p:spPr bwMode="auto">
          <a:xfrm>
            <a:off x="5197475" y="3346450"/>
            <a:ext cx="3376613" cy="369888"/>
          </a:xfrm>
          <a:prstGeom prst="rect">
            <a:avLst/>
          </a:prstGeom>
          <a:noFill/>
          <a:ln w="9525">
            <a:noFill/>
            <a:miter lim="800000"/>
            <a:headEnd/>
            <a:tailEnd/>
          </a:ln>
        </p:spPr>
        <p:txBody>
          <a:bodyPr>
            <a:spAutoFit/>
          </a:bodyPr>
          <a:lstStyle/>
          <a:p>
            <a:r>
              <a:rPr lang="en" altLang="en-US" b="1">
                <a:solidFill>
                  <a:srgbClr val="FF0000"/>
                </a:solidFill>
              </a:rPr>
              <a:t>Vertical </a:t>
            </a:r>
            <a:r>
              <a:rPr lang="en" altLang="en-US"/>
              <a:t>:</a:t>
            </a:r>
          </a:p>
        </p:txBody>
      </p:sp>
      <p:pic>
        <p:nvPicPr>
          <p:cNvPr id="7174" name="Picture 10"/>
          <p:cNvPicPr>
            <a:picLocks noChangeAspect="1"/>
          </p:cNvPicPr>
          <p:nvPr/>
        </p:nvPicPr>
        <p:blipFill>
          <a:blip r:embed="rId4" cstate="print"/>
          <a:srcRect/>
          <a:stretch>
            <a:fillRect/>
          </a:stretch>
        </p:blipFill>
        <p:spPr bwMode="auto">
          <a:xfrm>
            <a:off x="5240338" y="3627438"/>
            <a:ext cx="3292475" cy="715962"/>
          </a:xfrm>
          <a:prstGeom prst="rect">
            <a:avLst/>
          </a:prstGeom>
          <a:noFill/>
          <a:ln w="9525">
            <a:noFill/>
            <a:miter lim="800000"/>
            <a:headEnd/>
            <a:tailEnd/>
          </a:ln>
        </p:spPr>
      </p:pic>
      <p:sp>
        <p:nvSpPr>
          <p:cNvPr id="7175" name="TextBox 11"/>
          <p:cNvSpPr txBox="1">
            <a:spLocks noChangeArrowheads="1"/>
          </p:cNvSpPr>
          <p:nvPr/>
        </p:nvSpPr>
        <p:spPr bwMode="auto">
          <a:xfrm>
            <a:off x="3036888" y="3484563"/>
            <a:ext cx="217487" cy="369887"/>
          </a:xfrm>
          <a:prstGeom prst="rect">
            <a:avLst/>
          </a:prstGeom>
          <a:noFill/>
          <a:ln w="9525">
            <a:noFill/>
            <a:miter lim="800000"/>
            <a:headEnd/>
            <a:tailEnd/>
          </a:ln>
        </p:spPr>
        <p:txBody>
          <a:bodyPr>
            <a:spAutoFit/>
          </a:bodyPr>
          <a:lstStyle/>
          <a:p>
            <a:r>
              <a:rPr lang="en" altLang="en-US">
                <a:solidFill>
                  <a:srgbClr val="FF0000"/>
                </a:solidFill>
              </a:rPr>
              <a:t>N</a:t>
            </a:r>
          </a:p>
        </p:txBody>
      </p:sp>
      <p:sp>
        <p:nvSpPr>
          <p:cNvPr id="7176" name="TextBox 12"/>
          <p:cNvSpPr txBox="1">
            <a:spLocks noChangeArrowheads="1"/>
          </p:cNvSpPr>
          <p:nvPr/>
        </p:nvSpPr>
        <p:spPr bwMode="auto">
          <a:xfrm>
            <a:off x="3279775" y="3484563"/>
            <a:ext cx="217488" cy="369887"/>
          </a:xfrm>
          <a:prstGeom prst="rect">
            <a:avLst/>
          </a:prstGeom>
          <a:noFill/>
          <a:ln w="9525">
            <a:noFill/>
            <a:miter lim="800000"/>
            <a:headEnd/>
            <a:tailEnd/>
          </a:ln>
        </p:spPr>
        <p:txBody>
          <a:bodyPr>
            <a:spAutoFit/>
          </a:bodyPr>
          <a:lstStyle/>
          <a:p>
            <a:r>
              <a:rPr lang="en" altLang="en-US">
                <a:solidFill>
                  <a:srgbClr val="FF0000"/>
                </a:solidFill>
              </a:rPr>
              <a:t>.</a:t>
            </a:r>
          </a:p>
        </p:txBody>
      </p:sp>
      <p:sp>
        <p:nvSpPr>
          <p:cNvPr id="7177" name="TextBox 13"/>
          <p:cNvSpPr txBox="1">
            <a:spLocks noChangeArrowheads="1"/>
          </p:cNvSpPr>
          <p:nvPr/>
        </p:nvSpPr>
        <p:spPr bwMode="auto">
          <a:xfrm>
            <a:off x="4035425" y="5181600"/>
            <a:ext cx="217488" cy="369888"/>
          </a:xfrm>
          <a:prstGeom prst="rect">
            <a:avLst/>
          </a:prstGeom>
          <a:noFill/>
          <a:ln w="9525">
            <a:noFill/>
            <a:miter lim="800000"/>
            <a:headEnd/>
            <a:tailEnd/>
          </a:ln>
        </p:spPr>
        <p:txBody>
          <a:bodyPr>
            <a:spAutoFit/>
          </a:bodyPr>
          <a:lstStyle/>
          <a:p>
            <a:r>
              <a:rPr lang="en" altLang="en-US">
                <a:solidFill>
                  <a:srgbClr val="FF0000"/>
                </a:solidFill>
              </a:rPr>
              <a:t>N</a:t>
            </a:r>
          </a:p>
        </p:txBody>
      </p:sp>
      <p:sp>
        <p:nvSpPr>
          <p:cNvPr id="7178" name="TextBox 14"/>
          <p:cNvSpPr txBox="1">
            <a:spLocks noChangeArrowheads="1"/>
          </p:cNvSpPr>
          <p:nvPr/>
        </p:nvSpPr>
        <p:spPr bwMode="auto">
          <a:xfrm>
            <a:off x="4337050" y="5181600"/>
            <a:ext cx="217488" cy="369888"/>
          </a:xfrm>
          <a:prstGeom prst="rect">
            <a:avLst/>
          </a:prstGeom>
          <a:noFill/>
          <a:ln w="9525">
            <a:noFill/>
            <a:miter lim="800000"/>
            <a:headEnd/>
            <a:tailEnd/>
          </a:ln>
        </p:spPr>
        <p:txBody>
          <a:bodyPr>
            <a:spAutoFit/>
          </a:bodyPr>
          <a:lstStyle/>
          <a:p>
            <a:r>
              <a:rPr lang="en" altLang="en-US">
                <a:solidFill>
                  <a:srgbClr val="FF0000"/>
                </a:solidFill>
              </a:rPr>
              <a:t>.</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r>
              <a:rPr lang="en" altLang="en-US" smtClean="0"/>
              <a:t>Solutions</a:t>
            </a:r>
          </a:p>
        </p:txBody>
      </p:sp>
      <p:sp>
        <p:nvSpPr>
          <p:cNvPr id="3" name="Content Placeholder 2"/>
          <p:cNvSpPr>
            <a:spLocks noGrp="1"/>
          </p:cNvSpPr>
          <p:nvPr>
            <p:ph idx="1"/>
          </p:nvPr>
        </p:nvSpPr>
        <p:spPr>
          <a:xfrm>
            <a:off x="822325" y="2241550"/>
            <a:ext cx="7543800" cy="3284538"/>
          </a:xfrm>
        </p:spPr>
        <p:txBody>
          <a:bodyPr>
            <a:normAutofit fontScale="92500" lnSpcReduction="10000"/>
          </a:bodyPr>
          <a:lstStyle/>
          <a:p>
            <a:pPr>
              <a:defRPr/>
            </a:pPr>
            <a:r>
              <a:rPr lang="en" dirty="0" smtClean="0"/>
              <a:t>1 = METHOD</a:t>
            </a:r>
          </a:p>
          <a:p>
            <a:pPr>
              <a:defRPr/>
            </a:pPr>
            <a:r>
              <a:rPr lang="en" dirty="0" smtClean="0"/>
              <a:t>2 = POSITIVE (vertical) / PROBLEM (horizontal)</a:t>
            </a:r>
          </a:p>
          <a:p>
            <a:pPr>
              <a:defRPr/>
            </a:pPr>
            <a:r>
              <a:rPr lang="en" dirty="0" smtClean="0"/>
              <a:t>3 = DEDUCTION</a:t>
            </a:r>
          </a:p>
          <a:p>
            <a:pPr>
              <a:defRPr/>
            </a:pPr>
            <a:r>
              <a:rPr lang="en" dirty="0" smtClean="0"/>
              <a:t>4 = INDUCTION</a:t>
            </a:r>
          </a:p>
          <a:p>
            <a:pPr>
              <a:defRPr/>
            </a:pPr>
            <a:r>
              <a:rPr lang="en" dirty="0" smtClean="0"/>
              <a:t>5 = ASSUMPTION</a:t>
            </a:r>
          </a:p>
          <a:p>
            <a:pPr>
              <a:defRPr/>
            </a:pPr>
            <a:r>
              <a:rPr lang="en" dirty="0" smtClean="0"/>
              <a:t>6 = GENERALIZATION</a:t>
            </a:r>
          </a:p>
          <a:p>
            <a:pPr>
              <a:defRPr/>
            </a:pPr>
            <a:r>
              <a:rPr lang="en" dirty="0" smtClean="0"/>
              <a:t>7 = HYPOTHESIS</a:t>
            </a:r>
          </a:p>
          <a:p>
            <a:pPr>
              <a:defRPr/>
            </a:pPr>
            <a:r>
              <a:rPr lang="en" dirty="0" smtClean="0"/>
              <a:t>8 = SHORTNESS</a:t>
            </a:r>
          </a:p>
          <a:p>
            <a:pPr>
              <a:defRPr/>
            </a:pPr>
            <a:r>
              <a:rPr lang="en" dirty="0" smtClean="0"/>
              <a:t>9 = REFUSAL</a:t>
            </a:r>
          </a:p>
          <a:p>
            <a:pPr>
              <a:defRPr/>
            </a:pPr>
            <a:endParaRPr lang="hr-HR" dirty="0"/>
          </a:p>
        </p:txBody>
      </p:sp>
      <p:pic>
        <p:nvPicPr>
          <p:cNvPr id="8196" name="Picture 3"/>
          <p:cNvPicPr>
            <a:picLocks noChangeAspect="1"/>
          </p:cNvPicPr>
          <p:nvPr/>
        </p:nvPicPr>
        <p:blipFill>
          <a:blip r:embed="rId2" cstate="print"/>
          <a:srcRect/>
          <a:stretch>
            <a:fillRect/>
          </a:stretch>
        </p:blipFill>
        <p:spPr bwMode="auto">
          <a:xfrm>
            <a:off x="3343275" y="3000375"/>
            <a:ext cx="2503488" cy="2466975"/>
          </a:xfrm>
          <a:prstGeom prst="rect">
            <a:avLst/>
          </a:prstGeom>
          <a:noFill/>
          <a:ln w="9525">
            <a:noFill/>
            <a:miter lim="800000"/>
            <a:headEnd/>
            <a:tailEnd/>
          </a:ln>
        </p:spPr>
      </p:pic>
      <p:sp>
        <p:nvSpPr>
          <p:cNvPr id="8197" name="TextBox 4"/>
          <p:cNvSpPr txBox="1">
            <a:spLocks noChangeArrowheads="1"/>
          </p:cNvSpPr>
          <p:nvPr/>
        </p:nvSpPr>
        <p:spPr bwMode="auto">
          <a:xfrm>
            <a:off x="5846763" y="2862263"/>
            <a:ext cx="3375025" cy="368300"/>
          </a:xfrm>
          <a:prstGeom prst="rect">
            <a:avLst/>
          </a:prstGeom>
          <a:noFill/>
          <a:ln w="9525">
            <a:noFill/>
            <a:miter lim="800000"/>
            <a:headEnd/>
            <a:tailEnd/>
          </a:ln>
        </p:spPr>
        <p:txBody>
          <a:bodyPr>
            <a:spAutoFit/>
          </a:bodyPr>
          <a:lstStyle/>
          <a:p>
            <a:r>
              <a:rPr lang="en" altLang="en-US" b="1">
                <a:solidFill>
                  <a:srgbClr val="FF0000"/>
                </a:solidFill>
              </a:rPr>
              <a:t>Horizontal </a:t>
            </a:r>
            <a:r>
              <a:rPr lang="en" altLang="en-US"/>
              <a:t>:</a:t>
            </a:r>
          </a:p>
        </p:txBody>
      </p:sp>
      <p:pic>
        <p:nvPicPr>
          <p:cNvPr id="8198" name="Picture 5"/>
          <p:cNvPicPr>
            <a:picLocks noChangeAspect="1"/>
          </p:cNvPicPr>
          <p:nvPr/>
        </p:nvPicPr>
        <p:blipFill>
          <a:blip r:embed="rId3" cstate="print"/>
          <a:srcRect/>
          <a:stretch>
            <a:fillRect/>
          </a:stretch>
        </p:blipFill>
        <p:spPr bwMode="auto">
          <a:xfrm>
            <a:off x="5846763" y="3189288"/>
            <a:ext cx="3290887" cy="990600"/>
          </a:xfrm>
          <a:prstGeom prst="rect">
            <a:avLst/>
          </a:prstGeom>
          <a:noFill/>
          <a:ln w="9525">
            <a:noFill/>
            <a:miter lim="800000"/>
            <a:headEnd/>
            <a:tailEnd/>
          </a:ln>
        </p:spPr>
      </p:pic>
      <p:sp>
        <p:nvSpPr>
          <p:cNvPr id="8199" name="TextBox 6"/>
          <p:cNvSpPr txBox="1">
            <a:spLocks noChangeArrowheads="1"/>
          </p:cNvSpPr>
          <p:nvPr/>
        </p:nvSpPr>
        <p:spPr bwMode="auto">
          <a:xfrm>
            <a:off x="5846763" y="4233863"/>
            <a:ext cx="3375025" cy="368300"/>
          </a:xfrm>
          <a:prstGeom prst="rect">
            <a:avLst/>
          </a:prstGeom>
          <a:noFill/>
          <a:ln w="9525">
            <a:noFill/>
            <a:miter lim="800000"/>
            <a:headEnd/>
            <a:tailEnd/>
          </a:ln>
        </p:spPr>
        <p:txBody>
          <a:bodyPr>
            <a:spAutoFit/>
          </a:bodyPr>
          <a:lstStyle/>
          <a:p>
            <a:r>
              <a:rPr lang="en" altLang="en-US" b="1">
                <a:solidFill>
                  <a:srgbClr val="FF0000"/>
                </a:solidFill>
              </a:rPr>
              <a:t>Vertical </a:t>
            </a:r>
            <a:r>
              <a:rPr lang="en" altLang="en-US"/>
              <a:t>:</a:t>
            </a:r>
          </a:p>
        </p:txBody>
      </p:sp>
      <p:pic>
        <p:nvPicPr>
          <p:cNvPr id="8200" name="Picture 7"/>
          <p:cNvPicPr>
            <a:picLocks noChangeAspect="1"/>
          </p:cNvPicPr>
          <p:nvPr/>
        </p:nvPicPr>
        <p:blipFill>
          <a:blip r:embed="rId4" cstate="print"/>
          <a:srcRect/>
          <a:stretch>
            <a:fillRect/>
          </a:stretch>
        </p:blipFill>
        <p:spPr bwMode="auto">
          <a:xfrm>
            <a:off x="6013450" y="4656138"/>
            <a:ext cx="2955925" cy="642937"/>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8" name="Text Box 1"/>
          <p:cNvSpPr txBox="1">
            <a:spLocks noChangeArrowheads="1"/>
          </p:cNvSpPr>
          <p:nvPr/>
        </p:nvSpPr>
        <p:spPr bwMode="auto">
          <a:xfrm>
            <a:off x="395288" y="1557338"/>
            <a:ext cx="7623175" cy="1981200"/>
          </a:xfrm>
          <a:prstGeom prst="rect">
            <a:avLst/>
          </a:prstGeom>
          <a:noFill/>
          <a:ln w="9525">
            <a:noFill/>
            <a:round/>
            <a:headEnd/>
            <a:tailEnd/>
          </a:ln>
        </p:spPr>
        <p:txBody>
          <a:bodyPr/>
          <a:lstStyle/>
          <a:p>
            <a:pPr algn="ctr" eaLnBrk="1" hangingPunct="1">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 sz="4000" b="1">
                <a:solidFill>
                  <a:srgbClr val="003399"/>
                </a:solidFill>
              </a:rPr>
              <a:t>THE BEGINNING OF SCIENTIFIC METHODS</a:t>
            </a:r>
            <a:endParaRPr lang="sr-Latn-CS" sz="4000" b="1">
              <a:solidFill>
                <a:srgbClr val="003399"/>
              </a:solidFill>
              <a:latin typeface="Garamond" pitchFamily="18"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42" name="Rectangle 1"/>
          <p:cNvSpPr>
            <a:spLocks noGrp="1" noChangeArrowheads="1"/>
          </p:cNvSpPr>
          <p:nvPr>
            <p:ph type="title"/>
          </p:nvPr>
        </p:nvSpPr>
        <p:spPr>
          <a:xfrm>
            <a:off x="457200" y="277813"/>
            <a:ext cx="8229600" cy="1139825"/>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 smtClean="0">
                <a:latin typeface="Arial" pitchFamily="34" charset="0"/>
              </a:rPr>
              <a:t>Knowledge building</a:t>
            </a:r>
          </a:p>
        </p:txBody>
      </p:sp>
      <p:sp>
        <p:nvSpPr>
          <p:cNvPr id="10243" name="Rectangle 2"/>
          <p:cNvSpPr>
            <a:spLocks noGrp="1" noChangeArrowheads="1"/>
          </p:cNvSpPr>
          <p:nvPr>
            <p:ph idx="1"/>
          </p:nvPr>
        </p:nvSpPr>
        <p:spPr>
          <a:xfrm>
            <a:off x="457200" y="1384300"/>
            <a:ext cx="8229600" cy="4530725"/>
          </a:xfrm>
        </p:spPr>
        <p:txBody>
          <a:bodyPr/>
          <a:lstStyle/>
          <a:p>
            <a:pPr marL="341313" indent="-341313" eaLnBrk="1" hangingPunct="1">
              <a:buClr>
                <a:srgbClr val="009999"/>
              </a:buClr>
              <a:buSzPct val="65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 smtClean="0"/>
              <a:t>How can we acquire knowledge?</a:t>
            </a:r>
          </a:p>
        </p:txBody>
      </p:sp>
      <p:pic>
        <p:nvPicPr>
          <p:cNvPr id="8196" name="Picture 3"/>
          <p:cNvPicPr>
            <a:picLocks noChangeAspect="1" noChangeArrowheads="1"/>
          </p:cNvPicPr>
          <p:nvPr/>
        </p:nvPicPr>
        <p:blipFill>
          <a:blip r:embed="rId3" cstate="print"/>
          <a:srcRect/>
          <a:stretch>
            <a:fillRect/>
          </a:stretch>
        </p:blipFill>
        <p:spPr bwMode="auto">
          <a:xfrm>
            <a:off x="2787650" y="1900238"/>
            <a:ext cx="2971800" cy="2214562"/>
          </a:xfrm>
          <a:prstGeom prst="rect">
            <a:avLst/>
          </a:prstGeom>
          <a:noFill/>
          <a:ln w="9525">
            <a:noFill/>
            <a:round/>
            <a:headEnd/>
            <a:tailEnd/>
          </a:ln>
        </p:spPr>
      </p:pic>
      <p:pic>
        <p:nvPicPr>
          <p:cNvPr id="8197" name="Picture 4"/>
          <p:cNvPicPr>
            <a:picLocks noChangeAspect="1" noChangeArrowheads="1"/>
          </p:cNvPicPr>
          <p:nvPr/>
        </p:nvPicPr>
        <p:blipFill>
          <a:blip r:embed="rId4" cstate="print"/>
          <a:srcRect/>
          <a:stretch>
            <a:fillRect/>
          </a:stretch>
        </p:blipFill>
        <p:spPr bwMode="auto">
          <a:xfrm>
            <a:off x="179388" y="2122488"/>
            <a:ext cx="2362200" cy="1771650"/>
          </a:xfrm>
          <a:prstGeom prst="rect">
            <a:avLst/>
          </a:prstGeom>
          <a:noFill/>
          <a:ln w="9525">
            <a:noFill/>
            <a:round/>
            <a:headEnd/>
            <a:tailEnd/>
          </a:ln>
        </p:spPr>
      </p:pic>
      <p:pic>
        <p:nvPicPr>
          <p:cNvPr id="8198" name="Picture 5"/>
          <p:cNvPicPr>
            <a:picLocks noChangeAspect="1" noChangeArrowheads="1"/>
          </p:cNvPicPr>
          <p:nvPr/>
        </p:nvPicPr>
        <p:blipFill>
          <a:blip r:embed="rId5" cstate="print"/>
          <a:srcRect/>
          <a:stretch>
            <a:fillRect/>
          </a:stretch>
        </p:blipFill>
        <p:spPr bwMode="auto">
          <a:xfrm>
            <a:off x="5897563" y="2070100"/>
            <a:ext cx="2819400" cy="1878013"/>
          </a:xfrm>
          <a:prstGeom prst="rect">
            <a:avLst/>
          </a:prstGeom>
          <a:noFill/>
          <a:ln w="9525">
            <a:noFill/>
            <a:round/>
            <a:headEnd/>
            <a:tailEnd/>
          </a:ln>
        </p:spPr>
      </p:pic>
      <p:pic>
        <p:nvPicPr>
          <p:cNvPr id="8199" name="Picture 6"/>
          <p:cNvPicPr>
            <a:picLocks noChangeAspect="1" noChangeArrowheads="1"/>
          </p:cNvPicPr>
          <p:nvPr/>
        </p:nvPicPr>
        <p:blipFill>
          <a:blip r:embed="rId6" cstate="print"/>
          <a:srcRect/>
          <a:stretch>
            <a:fillRect/>
          </a:stretch>
        </p:blipFill>
        <p:spPr bwMode="auto">
          <a:xfrm>
            <a:off x="3184525" y="4300538"/>
            <a:ext cx="2178050" cy="2514600"/>
          </a:xfrm>
          <a:prstGeom prst="rect">
            <a:avLst/>
          </a:prstGeom>
          <a:noFill/>
          <a:ln w="9525">
            <a:noFill/>
            <a:round/>
            <a:headEnd/>
            <a:tailEnd/>
          </a:ln>
        </p:spPr>
      </p:pic>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819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819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819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819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266" name="Rectangle 1"/>
          <p:cNvSpPr>
            <a:spLocks noGrp="1" noChangeArrowheads="1"/>
          </p:cNvSpPr>
          <p:nvPr>
            <p:ph type="title"/>
          </p:nvPr>
        </p:nvSpPr>
        <p:spPr>
          <a:xfrm>
            <a:off x="457200" y="277813"/>
            <a:ext cx="8229600" cy="1139825"/>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 smtClean="0">
                <a:latin typeface="Arial" pitchFamily="34" charset="0"/>
              </a:rPr>
              <a:t>Scientific method</a:t>
            </a:r>
          </a:p>
        </p:txBody>
      </p:sp>
      <p:sp>
        <p:nvSpPr>
          <p:cNvPr id="11267" name="Rectangle 2"/>
          <p:cNvSpPr>
            <a:spLocks noGrp="1" noChangeArrowheads="1"/>
          </p:cNvSpPr>
          <p:nvPr>
            <p:ph idx="1"/>
          </p:nvPr>
        </p:nvSpPr>
        <p:spPr>
          <a:xfrm>
            <a:off x="323850" y="1600200"/>
            <a:ext cx="8362950" cy="4530725"/>
          </a:xfrm>
        </p:spPr>
        <p:txBody>
          <a:bodyPr/>
          <a:lstStyle/>
          <a:p>
            <a:pPr marL="341313" indent="-341313" eaLnBrk="1" hangingPunct="1">
              <a:buClr>
                <a:srgbClr val="009999"/>
              </a:buClr>
              <a:buSzPct val="65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 smtClean="0"/>
              <a:t>What is a scientific method? </a:t>
            </a:r>
            <a:r>
              <a:rPr lang="en" sz="1600" i="1" smtClean="0"/>
              <a:t>It allows us to test the credibility of our scientific claims or hypotheses and the strength of empirical evidence !!!</a:t>
            </a:r>
          </a:p>
          <a:p>
            <a:pPr marL="341313" indent="-341313" eaLnBrk="1" hangingPunct="1">
              <a:buClr>
                <a:srgbClr val="009999"/>
              </a:buClr>
              <a:buSzPct val="65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 smtClean="0"/>
              <a:t>How do you know if a study is a scientific study?</a:t>
            </a:r>
          </a:p>
          <a:p>
            <a:pPr marL="341313" indent="-341313" eaLnBrk="1" hangingPunct="1">
              <a:buClr>
                <a:srgbClr val="009999"/>
              </a:buClr>
              <a:buSzPct val="65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 smtClean="0"/>
              <a:t>PRINCIPLES:</a:t>
            </a:r>
          </a:p>
          <a:p>
            <a:pPr marL="668338" lvl="1" indent="-325438" eaLnBrk="1" hangingPunct="1">
              <a:buClr>
                <a:srgbClr val="4C6D4E"/>
              </a:buClr>
              <a:buSzPct val="60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 sz="2000" smtClean="0"/>
              <a:t>Empirical assessment</a:t>
            </a:r>
          </a:p>
          <a:p>
            <a:pPr marL="668338" lvl="1" indent="-325438" eaLnBrk="1" hangingPunct="1">
              <a:buClr>
                <a:srgbClr val="4C6D4E"/>
              </a:buClr>
              <a:buSzPct val="60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 sz="2000" smtClean="0"/>
              <a:t>Replication</a:t>
            </a:r>
          </a:p>
          <a:p>
            <a:pPr marL="668338" lvl="1" indent="-325438" eaLnBrk="1" hangingPunct="1">
              <a:buClr>
                <a:srgbClr val="4C6D4E"/>
              </a:buClr>
              <a:buSzPct val="60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 sz="2000" smtClean="0"/>
              <a:t>Objectivity</a:t>
            </a:r>
          </a:p>
          <a:p>
            <a:pPr marL="668338" lvl="1" indent="-325438" eaLnBrk="1" hangingPunct="1">
              <a:buClr>
                <a:srgbClr val="4C6D4E"/>
              </a:buClr>
              <a:buSzPct val="60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 sz="2000" smtClean="0"/>
              <a:t>Transparency</a:t>
            </a:r>
          </a:p>
          <a:p>
            <a:pPr marL="668338" lvl="1" indent="-325438" eaLnBrk="1" hangingPunct="1">
              <a:buClr>
                <a:srgbClr val="4C6D4E"/>
              </a:buClr>
              <a:buSzPct val="60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 sz="2000" smtClean="0"/>
              <a:t>Possibility of refutation</a:t>
            </a:r>
          </a:p>
          <a:p>
            <a:pPr marL="668338" lvl="1" indent="-325438" eaLnBrk="1" hangingPunct="1">
              <a:buClr>
                <a:srgbClr val="4C6D4E"/>
              </a:buClr>
              <a:buSzPct val="60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 sz="2000" smtClean="0"/>
              <a:t>Logical consistency</a:t>
            </a:r>
          </a:p>
        </p:txBody>
      </p:sp>
    </p:spTree>
  </p:cSld>
  <p:clrMapOvr>
    <a:masterClrMapping/>
  </p:clrMapOvr>
  <p:transition spd="med"/>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1"/>
          <p:cNvSpPr>
            <a:spLocks noGrp="1" noChangeArrowheads="1"/>
          </p:cNvSpPr>
          <p:nvPr>
            <p:ph type="title"/>
          </p:nvPr>
        </p:nvSpPr>
        <p:spPr>
          <a:xfrm>
            <a:off x="0" y="476250"/>
            <a:ext cx="7019925" cy="923925"/>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 sz="3300" smtClean="0"/>
              <a:t>Terms - types of scientific claims</a:t>
            </a:r>
            <a:endParaRPr lang="en-US" sz="3300" smtClean="0"/>
          </a:p>
        </p:txBody>
      </p:sp>
      <p:sp>
        <p:nvSpPr>
          <p:cNvPr id="12291" name="Rectangle 2"/>
          <p:cNvSpPr>
            <a:spLocks noGrp="1" noChangeArrowheads="1"/>
          </p:cNvSpPr>
          <p:nvPr>
            <p:ph idx="1"/>
          </p:nvPr>
        </p:nvSpPr>
        <p:spPr>
          <a:xfrm>
            <a:off x="457200" y="1600200"/>
            <a:ext cx="8229600" cy="4530725"/>
          </a:xfrm>
        </p:spPr>
        <p:txBody>
          <a:bodyPr/>
          <a:lstStyle/>
          <a:p>
            <a:pPr marL="341313" indent="-341313" eaLnBrk="1" hangingPunct="1">
              <a:buClr>
                <a:srgbClr val="009999"/>
              </a:buClr>
              <a:buSzPct val="65000"/>
              <a:buFont typeface="Wingdings" panose="05000000000000000000"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en" altLang="sr-Latn-RS" dirty="0" err="1" smtClean="0"/>
              <a:t>Observations </a:t>
            </a:r>
            <a:r>
              <a:rPr lang="en" altLang="sr-Latn-RS" dirty="0" smtClean="0"/>
              <a:t>- accurate but also inaccurate view of the world…</a:t>
            </a:r>
            <a:endParaRPr lang="en-US" altLang="sr-Latn-RS" dirty="0" smtClean="0"/>
          </a:p>
          <a:p>
            <a:pPr marL="341313" indent="-341313" eaLnBrk="1" hangingPunct="1">
              <a:buClr>
                <a:srgbClr val="009999"/>
              </a:buClr>
              <a:buSzPct val="65000"/>
              <a:buFont typeface="Wingdings" panose="05000000000000000000"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en" altLang="sr-Latn-RS" dirty="0" err="1" smtClean="0"/>
              <a:t>Hypotheses </a:t>
            </a:r>
            <a:r>
              <a:rPr lang="en" altLang="sr-Latn-RS" dirty="0" smtClean="0"/>
              <a:t>- a statement that describes a pattern, regularity, or general relationship</a:t>
            </a:r>
          </a:p>
          <a:p>
            <a:pPr marL="341313" indent="-341313" eaLnBrk="1" hangingPunct="1">
              <a:buClr>
                <a:srgbClr val="009999"/>
              </a:buClr>
              <a:buSzPct val="65000"/>
              <a:buFont typeface="Wingdings" panose="05000000000000000000"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en" altLang="sr-Latn-RS" dirty="0" smtClean="0"/>
              <a:t>Theories - is based on hypotheses whose evidence strongly supports it</a:t>
            </a:r>
            <a:endParaRPr lang="en-US" altLang="sr-Latn-RS" dirty="0" smtClean="0"/>
          </a:p>
          <a:p>
            <a:pPr marL="341313" indent="-341313" eaLnBrk="1" hangingPunct="1">
              <a:buClr>
                <a:srgbClr val="009999"/>
              </a:buClr>
              <a:buSzPct val="65000"/>
              <a:buFont typeface="Wingdings" panose="05000000000000000000"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en" altLang="sr-Latn-RS" dirty="0" err="1" smtClean="0"/>
              <a:t>Laws </a:t>
            </a:r>
            <a:r>
              <a:rPr lang="en" altLang="sr-Latn-RS" dirty="0" smtClean="0"/>
              <a:t>- very precise description or connection in regularities (samples)</a:t>
            </a:r>
            <a:endParaRPr lang="en-US" altLang="sr-Latn-RS" dirty="0" smtClean="0"/>
          </a:p>
          <a:p>
            <a:pPr marL="341313" indent="-341313" eaLnBrk="1" hangingPunct="1">
              <a:buClr>
                <a:srgbClr val="009999"/>
              </a:buClr>
              <a:buSzPct val="65000"/>
              <a:buFont typeface="Wingdings" panose="05000000000000000000"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hr-HR" altLang="sr-Latn-RS" dirty="0" smtClean="0"/>
          </a:p>
          <a:p>
            <a:pPr marL="0" indent="0" eaLnBrk="1" hangingPunct="1">
              <a:buClr>
                <a:srgbClr val="009999"/>
              </a:buClr>
              <a:buSzPct val="65000"/>
              <a:buFont typeface="Wingdings 3" pitchFamily="18" charset="2"/>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en-US" altLang="sr-Latn-RS" dirty="0" smtClean="0"/>
          </a:p>
        </p:txBody>
      </p:sp>
      <p:pic>
        <p:nvPicPr>
          <p:cNvPr id="12292" name="Picture 3"/>
          <p:cNvPicPr>
            <a:picLocks noChangeAspect="1" noChangeArrowheads="1"/>
          </p:cNvPicPr>
          <p:nvPr/>
        </p:nvPicPr>
        <p:blipFill>
          <a:blip r:embed="rId3" cstate="print"/>
          <a:srcRect/>
          <a:stretch>
            <a:fillRect/>
          </a:stretch>
        </p:blipFill>
        <p:spPr bwMode="auto">
          <a:xfrm>
            <a:off x="3563938" y="3644900"/>
            <a:ext cx="3348037" cy="2906713"/>
          </a:xfrm>
          <a:prstGeom prst="rect">
            <a:avLst/>
          </a:prstGeom>
          <a:noFill/>
          <a:ln w="9525">
            <a:noFill/>
            <a:round/>
            <a:headEnd/>
            <a:tailEnd/>
          </a:ln>
        </p:spPr>
      </p:pic>
    </p:spTree>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314" name="Text Box 1"/>
          <p:cNvSpPr txBox="1">
            <a:spLocks noChangeArrowheads="1"/>
          </p:cNvSpPr>
          <p:nvPr/>
        </p:nvSpPr>
        <p:spPr bwMode="auto">
          <a:xfrm>
            <a:off x="457200" y="277813"/>
            <a:ext cx="8229600" cy="1139825"/>
          </a:xfrm>
          <a:prstGeom prst="rect">
            <a:avLst/>
          </a:prstGeom>
          <a:noFill/>
          <a:ln w="9525">
            <a:noFill/>
            <a:round/>
            <a:headEnd/>
            <a:tailEnd/>
          </a:ln>
        </p:spPr>
        <p:txBody>
          <a:bodyPr/>
          <a:lstStyle/>
          <a:p>
            <a:pPr eaLnBrk="1" hangingPunct="1">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 sz="4200">
                <a:solidFill>
                  <a:srgbClr val="003399"/>
                </a:solidFill>
                <a:latin typeface="Garamond" pitchFamily="18" charset="0"/>
              </a:rPr>
              <a:t>HISTORICAL DEVELOPMENT AND DEFINITION OF SCIENCE (1)</a:t>
            </a:r>
            <a:endParaRPr lang="en-US" sz="4200">
              <a:solidFill>
                <a:srgbClr val="003399"/>
              </a:solidFill>
              <a:latin typeface="Garamond" pitchFamily="18" charset="0"/>
            </a:endParaRPr>
          </a:p>
        </p:txBody>
      </p:sp>
      <p:sp>
        <p:nvSpPr>
          <p:cNvPr id="13315" name="Text Box 2"/>
          <p:cNvSpPr txBox="1">
            <a:spLocks noChangeArrowheads="1"/>
          </p:cNvSpPr>
          <p:nvPr/>
        </p:nvSpPr>
        <p:spPr bwMode="auto">
          <a:xfrm>
            <a:off x="179388" y="1600200"/>
            <a:ext cx="8507412" cy="4530725"/>
          </a:xfrm>
          <a:prstGeom prst="rect">
            <a:avLst/>
          </a:prstGeom>
          <a:noFill/>
          <a:ln w="9525">
            <a:noFill/>
            <a:round/>
            <a:headEnd/>
            <a:tailEnd/>
          </a:ln>
        </p:spPr>
        <p:txBody>
          <a:bodyPr/>
          <a:lstStyle/>
          <a:p>
            <a:pPr marL="341313" indent="-341313" eaLnBrk="1" hangingPunct="1">
              <a:spcBef>
                <a:spcPts val="750"/>
              </a:spcBef>
              <a:buClr>
                <a:srgbClr val="009999"/>
              </a:buClr>
              <a:buSzPct val="65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 sz="3000" dirty="0" smtClean="0">
                <a:solidFill>
                  <a:srgbClr val="000000"/>
                </a:solidFill>
              </a:rPr>
              <a:t>The </a:t>
            </a:r>
            <a:r>
              <a:rPr lang="en" sz="3000" dirty="0">
                <a:solidFill>
                  <a:srgbClr val="000000"/>
                </a:solidFill>
              </a:rPr>
              <a:t>importance of science - </a:t>
            </a:r>
            <a:r>
              <a:rPr lang="en" sz="1600" dirty="0">
                <a:solidFill>
                  <a:srgbClr val="000000"/>
                </a:solidFill>
              </a:rPr>
              <a:t>the sum of knowledge of objective reality whose truth can be verified</a:t>
            </a:r>
          </a:p>
          <a:p>
            <a:pPr marL="341313" indent="-341313" eaLnBrk="1" hangingPunct="1">
              <a:spcBef>
                <a:spcPts val="750"/>
              </a:spcBef>
              <a:buClr>
                <a:srgbClr val="009999"/>
              </a:buClr>
              <a:buSzPct val="65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 sz="3000" dirty="0">
                <a:solidFill>
                  <a:srgbClr val="000000"/>
                </a:solidFill>
              </a:rPr>
              <a:t>Ancient, Medieval (and Renaissance) and Modern Science</a:t>
            </a:r>
          </a:p>
          <a:p>
            <a:pPr marL="341313" indent="-341313" eaLnBrk="1" hangingPunct="1">
              <a:spcBef>
                <a:spcPts val="750"/>
              </a:spcBef>
              <a:buClr>
                <a:srgbClr val="009999"/>
              </a:buClr>
              <a:buSzPct val="65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 sz="3000" dirty="0">
                <a:solidFill>
                  <a:srgbClr val="000000"/>
                </a:solidFill>
              </a:rPr>
              <a:t>Discontinuity of science development</a:t>
            </a:r>
          </a:p>
        </p:txBody>
      </p:sp>
      <p:pic>
        <p:nvPicPr>
          <p:cNvPr id="13316" name="Picture 3"/>
          <p:cNvPicPr>
            <a:picLocks noChangeAspect="1" noChangeArrowheads="1"/>
          </p:cNvPicPr>
          <p:nvPr/>
        </p:nvPicPr>
        <p:blipFill>
          <a:blip r:embed="rId3" cstate="print"/>
          <a:srcRect/>
          <a:stretch>
            <a:fillRect/>
          </a:stretch>
        </p:blipFill>
        <p:spPr bwMode="auto">
          <a:xfrm>
            <a:off x="1084263" y="4699000"/>
            <a:ext cx="819150" cy="819150"/>
          </a:xfrm>
          <a:prstGeom prst="rect">
            <a:avLst/>
          </a:prstGeom>
          <a:noFill/>
          <a:ln w="9525">
            <a:noFill/>
            <a:round/>
            <a:headEnd/>
            <a:tailEnd/>
          </a:ln>
        </p:spPr>
      </p:pic>
      <p:pic>
        <p:nvPicPr>
          <p:cNvPr id="13317" name="Picture 4"/>
          <p:cNvPicPr>
            <a:picLocks noChangeAspect="1" noChangeArrowheads="1"/>
          </p:cNvPicPr>
          <p:nvPr/>
        </p:nvPicPr>
        <p:blipFill>
          <a:blip r:embed="rId4" cstate="print"/>
          <a:srcRect/>
          <a:stretch>
            <a:fillRect/>
          </a:stretch>
        </p:blipFill>
        <p:spPr bwMode="auto">
          <a:xfrm>
            <a:off x="474663" y="4708525"/>
            <a:ext cx="592137" cy="809625"/>
          </a:xfrm>
          <a:prstGeom prst="rect">
            <a:avLst/>
          </a:prstGeom>
          <a:noFill/>
          <a:ln w="9525">
            <a:noFill/>
            <a:round/>
            <a:headEnd/>
            <a:tailEnd/>
          </a:ln>
        </p:spPr>
      </p:pic>
      <p:sp>
        <p:nvSpPr>
          <p:cNvPr id="13318" name="Line 5"/>
          <p:cNvSpPr>
            <a:spLocks noChangeShapeType="1"/>
          </p:cNvSpPr>
          <p:nvPr/>
        </p:nvSpPr>
        <p:spPr bwMode="auto">
          <a:xfrm>
            <a:off x="457200" y="4389438"/>
            <a:ext cx="8229600" cy="92075"/>
          </a:xfrm>
          <a:prstGeom prst="line">
            <a:avLst/>
          </a:prstGeom>
          <a:noFill/>
          <a:ln w="9525">
            <a:solidFill>
              <a:srgbClr val="000000"/>
            </a:solidFill>
            <a:round/>
            <a:headEnd/>
            <a:tailEnd type="triangle" w="med" len="med"/>
          </a:ln>
        </p:spPr>
        <p:txBody>
          <a:bodyPr/>
          <a:lstStyle/>
          <a:p>
            <a:endParaRPr lang="hr-HR"/>
          </a:p>
        </p:txBody>
      </p:sp>
      <p:pic>
        <p:nvPicPr>
          <p:cNvPr id="13319" name="Picture 1"/>
          <p:cNvPicPr>
            <a:picLocks noChangeAspect="1"/>
          </p:cNvPicPr>
          <p:nvPr/>
        </p:nvPicPr>
        <p:blipFill>
          <a:blip r:embed="rId5" cstate="print"/>
          <a:srcRect/>
          <a:stretch>
            <a:fillRect/>
          </a:stretch>
        </p:blipFill>
        <p:spPr bwMode="auto">
          <a:xfrm>
            <a:off x="1920875" y="4559300"/>
            <a:ext cx="598488" cy="828675"/>
          </a:xfrm>
          <a:prstGeom prst="rect">
            <a:avLst/>
          </a:prstGeom>
          <a:noFill/>
          <a:ln w="9525">
            <a:noFill/>
            <a:miter lim="800000"/>
            <a:headEnd/>
            <a:tailEnd/>
          </a:ln>
        </p:spPr>
      </p:pic>
      <p:pic>
        <p:nvPicPr>
          <p:cNvPr id="13320" name="Picture 2"/>
          <p:cNvPicPr>
            <a:picLocks noChangeAspect="1"/>
          </p:cNvPicPr>
          <p:nvPr/>
        </p:nvPicPr>
        <p:blipFill>
          <a:blip r:embed="rId6" cstate="print"/>
          <a:srcRect/>
          <a:stretch>
            <a:fillRect/>
          </a:stretch>
        </p:blipFill>
        <p:spPr bwMode="auto">
          <a:xfrm>
            <a:off x="1917700" y="5384800"/>
            <a:ext cx="635000" cy="701675"/>
          </a:xfrm>
          <a:prstGeom prst="rect">
            <a:avLst/>
          </a:prstGeom>
          <a:noFill/>
          <a:ln w="9525">
            <a:noFill/>
            <a:miter lim="800000"/>
            <a:headEnd/>
            <a:tailEnd/>
          </a:ln>
        </p:spPr>
      </p:pic>
      <p:pic>
        <p:nvPicPr>
          <p:cNvPr id="13321" name="Picture 3"/>
          <p:cNvPicPr>
            <a:picLocks noChangeAspect="1"/>
          </p:cNvPicPr>
          <p:nvPr/>
        </p:nvPicPr>
        <p:blipFill>
          <a:blip r:embed="rId7" cstate="print"/>
          <a:srcRect/>
          <a:stretch>
            <a:fillRect/>
          </a:stretch>
        </p:blipFill>
        <p:spPr bwMode="auto">
          <a:xfrm>
            <a:off x="1936750" y="6107113"/>
            <a:ext cx="595313" cy="847725"/>
          </a:xfrm>
          <a:prstGeom prst="rect">
            <a:avLst/>
          </a:prstGeom>
          <a:noFill/>
          <a:ln w="9525">
            <a:noFill/>
            <a:miter lim="800000"/>
            <a:headEnd/>
            <a:tailEnd/>
          </a:ln>
        </p:spPr>
      </p:pic>
      <p:sp>
        <p:nvSpPr>
          <p:cNvPr id="13322" name="TextBox 4"/>
          <p:cNvSpPr txBox="1">
            <a:spLocks noChangeArrowheads="1"/>
          </p:cNvSpPr>
          <p:nvPr/>
        </p:nvSpPr>
        <p:spPr bwMode="auto">
          <a:xfrm>
            <a:off x="457200" y="3941763"/>
            <a:ext cx="8540750" cy="461962"/>
          </a:xfrm>
          <a:prstGeom prst="rect">
            <a:avLst/>
          </a:prstGeom>
          <a:noFill/>
          <a:ln w="9525">
            <a:noFill/>
            <a:miter lim="800000"/>
            <a:headEnd/>
            <a:tailEnd/>
          </a:ln>
        </p:spPr>
        <p:txBody>
          <a:bodyPr>
            <a:spAutoFit/>
          </a:bodyPr>
          <a:lstStyle/>
          <a:p>
            <a:pPr>
              <a:buClr>
                <a:srgbClr val="000000"/>
              </a:buClr>
              <a:buSzPct val="100000"/>
              <a:buFont typeface="Times New Roman" pitchFamily="18" charset="0"/>
              <a:buNone/>
            </a:pPr>
            <a:r>
              <a:rPr lang="en" sz="800">
                <a:solidFill>
                  <a:schemeClr val="tx1"/>
                </a:solidFill>
              </a:rPr>
              <a:t>-400.pK. -300 pk 1000.g. 1250 1500. 1600. 1650. 1750. 1800.</a:t>
            </a:r>
          </a:p>
          <a:p>
            <a:pPr>
              <a:buClr>
                <a:srgbClr val="000000"/>
              </a:buClr>
              <a:buSzPct val="100000"/>
              <a:buFont typeface="Times New Roman" pitchFamily="18" charset="0"/>
              <a:buNone/>
            </a:pPr>
            <a:r>
              <a:rPr lang="en" sz="800">
                <a:solidFill>
                  <a:schemeClr val="tx1"/>
                </a:solidFill>
              </a:rPr>
              <a:t>Plato Aristotle Ibn al-Hasan Grosseteste Copernicus Galilei Rene Descartes David Hume njem. idealists</a:t>
            </a:r>
          </a:p>
          <a:p>
            <a:pPr>
              <a:buClr>
                <a:srgbClr val="000000"/>
              </a:buClr>
              <a:buSzPct val="100000"/>
              <a:buFont typeface="Times New Roman" pitchFamily="18" charset="0"/>
              <a:buNone/>
            </a:pPr>
            <a:r>
              <a:rPr lang="en" sz="800">
                <a:solidFill>
                  <a:schemeClr val="tx1"/>
                </a:solidFill>
              </a:rPr>
              <a:t>Al Biruni, Ibn Sina Roger Bacon Francis Bacon</a:t>
            </a:r>
          </a:p>
        </p:txBody>
      </p:sp>
      <p:pic>
        <p:nvPicPr>
          <p:cNvPr id="13323" name="Picture 5"/>
          <p:cNvPicPr>
            <a:picLocks noChangeAspect="1"/>
          </p:cNvPicPr>
          <p:nvPr/>
        </p:nvPicPr>
        <p:blipFill>
          <a:blip r:embed="rId8" cstate="print"/>
          <a:srcRect/>
          <a:stretch>
            <a:fillRect/>
          </a:stretch>
        </p:blipFill>
        <p:spPr bwMode="auto">
          <a:xfrm>
            <a:off x="2754313" y="4606925"/>
            <a:ext cx="715962" cy="1128713"/>
          </a:xfrm>
          <a:prstGeom prst="rect">
            <a:avLst/>
          </a:prstGeom>
          <a:noFill/>
          <a:ln w="9525">
            <a:noFill/>
            <a:miter lim="800000"/>
            <a:headEnd/>
            <a:tailEnd/>
          </a:ln>
        </p:spPr>
      </p:pic>
      <p:pic>
        <p:nvPicPr>
          <p:cNvPr id="13324" name="Picture 6"/>
          <p:cNvPicPr>
            <a:picLocks noChangeAspect="1"/>
          </p:cNvPicPr>
          <p:nvPr/>
        </p:nvPicPr>
        <p:blipFill>
          <a:blip r:embed="rId9" cstate="print"/>
          <a:srcRect/>
          <a:stretch>
            <a:fillRect/>
          </a:stretch>
        </p:blipFill>
        <p:spPr bwMode="auto">
          <a:xfrm>
            <a:off x="2757488" y="5900738"/>
            <a:ext cx="1055687" cy="1195387"/>
          </a:xfrm>
          <a:prstGeom prst="rect">
            <a:avLst/>
          </a:prstGeom>
          <a:noFill/>
          <a:ln w="9525">
            <a:noFill/>
            <a:miter lim="800000"/>
            <a:headEnd/>
            <a:tailEnd/>
          </a:ln>
        </p:spPr>
      </p:pic>
      <p:pic>
        <p:nvPicPr>
          <p:cNvPr id="13325" name="Picture 7"/>
          <p:cNvPicPr>
            <a:picLocks noChangeAspect="1"/>
          </p:cNvPicPr>
          <p:nvPr/>
        </p:nvPicPr>
        <p:blipFill>
          <a:blip r:embed="rId10" cstate="print"/>
          <a:srcRect/>
          <a:stretch>
            <a:fillRect/>
          </a:stretch>
        </p:blipFill>
        <p:spPr bwMode="auto">
          <a:xfrm>
            <a:off x="3767138" y="4568825"/>
            <a:ext cx="928687" cy="1079500"/>
          </a:xfrm>
          <a:prstGeom prst="rect">
            <a:avLst/>
          </a:prstGeom>
          <a:noFill/>
          <a:ln w="9525">
            <a:noFill/>
            <a:miter lim="800000"/>
            <a:headEnd/>
            <a:tailEnd/>
          </a:ln>
        </p:spPr>
      </p:pic>
      <p:pic>
        <p:nvPicPr>
          <p:cNvPr id="13326" name="Picture 8"/>
          <p:cNvPicPr>
            <a:picLocks noChangeAspect="1"/>
          </p:cNvPicPr>
          <p:nvPr/>
        </p:nvPicPr>
        <p:blipFill>
          <a:blip r:embed="rId11" cstate="print"/>
          <a:srcRect/>
          <a:stretch>
            <a:fillRect/>
          </a:stretch>
        </p:blipFill>
        <p:spPr bwMode="auto">
          <a:xfrm>
            <a:off x="4718050" y="4559300"/>
            <a:ext cx="1149350" cy="1004888"/>
          </a:xfrm>
          <a:prstGeom prst="rect">
            <a:avLst/>
          </a:prstGeom>
          <a:noFill/>
          <a:ln w="9525">
            <a:noFill/>
            <a:miter lim="800000"/>
            <a:headEnd/>
            <a:tailEnd/>
          </a:ln>
        </p:spPr>
      </p:pic>
      <p:pic>
        <p:nvPicPr>
          <p:cNvPr id="13327" name="Picture 9"/>
          <p:cNvPicPr>
            <a:picLocks noChangeAspect="1"/>
          </p:cNvPicPr>
          <p:nvPr/>
        </p:nvPicPr>
        <p:blipFill>
          <a:blip r:embed="rId12" cstate="print"/>
          <a:srcRect/>
          <a:stretch>
            <a:fillRect/>
          </a:stretch>
        </p:blipFill>
        <p:spPr bwMode="auto">
          <a:xfrm>
            <a:off x="5889625" y="4552950"/>
            <a:ext cx="1090613" cy="1333500"/>
          </a:xfrm>
          <a:prstGeom prst="rect">
            <a:avLst/>
          </a:prstGeom>
          <a:noFill/>
          <a:ln w="9525">
            <a:noFill/>
            <a:miter lim="800000"/>
            <a:headEnd/>
            <a:tailEnd/>
          </a:ln>
        </p:spPr>
      </p:pic>
      <p:pic>
        <p:nvPicPr>
          <p:cNvPr id="13328" name="Picture 11"/>
          <p:cNvPicPr>
            <a:picLocks noChangeAspect="1"/>
          </p:cNvPicPr>
          <p:nvPr/>
        </p:nvPicPr>
        <p:blipFill>
          <a:blip r:embed="rId13" cstate="print"/>
          <a:srcRect/>
          <a:stretch>
            <a:fillRect/>
          </a:stretch>
        </p:blipFill>
        <p:spPr bwMode="auto">
          <a:xfrm>
            <a:off x="5972175" y="5948363"/>
            <a:ext cx="925513" cy="1023937"/>
          </a:xfrm>
          <a:prstGeom prst="rect">
            <a:avLst/>
          </a:prstGeom>
          <a:noFill/>
          <a:ln w="9525">
            <a:noFill/>
            <a:miter lim="800000"/>
            <a:headEnd/>
            <a:tailEnd/>
          </a:ln>
        </p:spPr>
      </p:pic>
      <p:pic>
        <p:nvPicPr>
          <p:cNvPr id="13329" name="Picture 12"/>
          <p:cNvPicPr>
            <a:picLocks noChangeAspect="1"/>
          </p:cNvPicPr>
          <p:nvPr/>
        </p:nvPicPr>
        <p:blipFill>
          <a:blip r:embed="rId14" cstate="print"/>
          <a:srcRect/>
          <a:stretch>
            <a:fillRect/>
          </a:stretch>
        </p:blipFill>
        <p:spPr bwMode="auto">
          <a:xfrm>
            <a:off x="7002463" y="4565650"/>
            <a:ext cx="863600" cy="1168400"/>
          </a:xfrm>
          <a:prstGeom prst="rect">
            <a:avLst/>
          </a:prstGeom>
          <a:noFill/>
          <a:ln w="9525">
            <a:noFill/>
            <a:miter lim="800000"/>
            <a:headEnd/>
            <a:tailEnd/>
          </a:ln>
        </p:spPr>
      </p:pic>
      <p:pic>
        <p:nvPicPr>
          <p:cNvPr id="13330" name="Picture 13"/>
          <p:cNvPicPr>
            <a:picLocks noChangeAspect="1"/>
          </p:cNvPicPr>
          <p:nvPr/>
        </p:nvPicPr>
        <p:blipFill>
          <a:blip r:embed="rId15" cstate="print"/>
          <a:srcRect/>
          <a:stretch>
            <a:fillRect/>
          </a:stretch>
        </p:blipFill>
        <p:spPr bwMode="auto">
          <a:xfrm>
            <a:off x="7888288" y="4570413"/>
            <a:ext cx="1109662" cy="1287462"/>
          </a:xfrm>
          <a:prstGeom prst="rect">
            <a:avLst/>
          </a:prstGeom>
          <a:noFill/>
          <a:ln w="9525">
            <a:noFill/>
            <a:miter lim="800000"/>
            <a:headEnd/>
            <a:tailEnd/>
          </a:ln>
        </p:spPr>
      </p:pic>
    </p:spTree>
  </p:cSld>
  <p:clrMapOvr>
    <a:masterClrMapping/>
  </p:clrMapOvr>
  <p:transition spd="med"/>
  <p:timing>
    <p:tnLst>
      <p:par>
        <p:cTn id="1" dur="indefinite" restart="never" nodeType="tmRoot"/>
      </p:par>
    </p:tnLst>
  </p:timing>
</p:sld>
</file>

<file path=ppt/theme/theme1.xml><?xml version="1.0" encoding="utf-8"?>
<a:theme xmlns:a="http://schemas.openxmlformats.org/drawingml/2006/main" name="Facet">
  <a:themeElements>
    <a:clrScheme name="Red">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Facet" id="{C0C680CD-088A-49FC-A102-D699147F32B2}" vid="{CFBC31BA-B70F-4F30-BCAA-4F3011E16C4D}"/>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1063</TotalTime>
  <Words>1576</Words>
  <Application>Microsoft Office PowerPoint</Application>
  <PresentationFormat>On-screen Show (4:3)</PresentationFormat>
  <Paragraphs>235</Paragraphs>
  <Slides>25</Slides>
  <Notes>14</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Facet</vt:lpstr>
      <vt:lpstr>Slide 1</vt:lpstr>
      <vt:lpstr>Tasks</vt:lpstr>
      <vt:lpstr>Slide 3</vt:lpstr>
      <vt:lpstr>Solutions</vt:lpstr>
      <vt:lpstr>Slide 5</vt:lpstr>
      <vt:lpstr>Knowledge building</vt:lpstr>
      <vt:lpstr>Scientific method</vt:lpstr>
      <vt:lpstr>Terms - types of scientific claims</vt:lpstr>
      <vt:lpstr>Slide 9</vt:lpstr>
      <vt:lpstr>Slide 10</vt:lpstr>
      <vt:lpstr>Slide 11</vt:lpstr>
      <vt:lpstr>Characteristics of modern science</vt:lpstr>
      <vt:lpstr>Slide 13</vt:lpstr>
      <vt:lpstr>Slide 14</vt:lpstr>
      <vt:lpstr>Slide 15</vt:lpstr>
      <vt:lpstr>Slide 16</vt:lpstr>
      <vt:lpstr>Slide 17</vt:lpstr>
      <vt:lpstr>Determining the theoretical model and hypotheses</vt:lpstr>
      <vt:lpstr>1. Determining the theoretical model</vt:lpstr>
      <vt:lpstr>2. Determining hypotheses</vt:lpstr>
      <vt:lpstr>… Statistical way of formulating hypotheses</vt:lpstr>
      <vt:lpstr>… Descriptive way of formulating hypotheses</vt:lpstr>
      <vt:lpstr>Tips</vt:lpstr>
      <vt:lpstr>Slide 24</vt:lpstr>
      <vt:lpstr>Slide 25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Sanja</dc:creator>
  <cp:lastModifiedBy>tomic</cp:lastModifiedBy>
  <cp:revision>45</cp:revision>
  <cp:lastPrinted>1601-01-01T00:00:00Z</cp:lastPrinted>
  <dcterms:created xsi:type="dcterms:W3CDTF">1601-01-01T00:00:00Z</dcterms:created>
  <dcterms:modified xsi:type="dcterms:W3CDTF">2022-04-09T17:52:27Z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