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354" r:id="rId2"/>
    <p:sldId id="351" r:id="rId3"/>
    <p:sldId id="344" r:id="rId4"/>
    <p:sldId id="350" r:id="rId5"/>
    <p:sldId id="345" r:id="rId6"/>
    <p:sldId id="346" r:id="rId7"/>
    <p:sldId id="359" r:id="rId8"/>
    <p:sldId id="347" r:id="rId9"/>
    <p:sldId id="348" r:id="rId10"/>
    <p:sldId id="349" r:id="rId11"/>
    <p:sldId id="360" r:id="rId12"/>
    <p:sldId id="361" r:id="rId13"/>
    <p:sldId id="353" r:id="rId14"/>
    <p:sldId id="355" r:id="rId15"/>
    <p:sldId id="356" r:id="rId16"/>
    <p:sldId id="357" r:id="rId17"/>
    <p:sldId id="358" r:id="rId18"/>
  </p:sldIdLst>
  <p:sldSz cx="9144000" cy="6858000" type="screen4x3"/>
  <p:notesSz cx="6858000" cy="9144000"/>
  <p:defaultTextStyle>
    <a:defPPr>
      <a:defRPr lang="en"/>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1" autoAdjust="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hr-HR" altLang="en-US"/>
          </a:p>
        </p:txBody>
      </p:sp>
      <p:sp>
        <p:nvSpPr>
          <p:cNvPr id="8" name="Footer Placeholder 4"/>
          <p:cNvSpPr>
            <a:spLocks noGrp="1"/>
          </p:cNvSpPr>
          <p:nvPr>
            <p:ph type="ftr" sz="quarter" idx="11"/>
          </p:nvPr>
        </p:nvSpPr>
        <p:spPr/>
        <p:txBody>
          <a:bodyPr/>
          <a:lstStyle>
            <a:lvl1pPr>
              <a:defRPr/>
            </a:lvl1pPr>
          </a:lstStyle>
          <a:p>
            <a:pPr>
              <a:defRPr/>
            </a:pPr>
            <a:endParaRPr lang="hr-HR" altLang="en-US"/>
          </a:p>
        </p:txBody>
      </p:sp>
      <p:sp>
        <p:nvSpPr>
          <p:cNvPr id="9" name="Slide Number Placeholder 5"/>
          <p:cNvSpPr>
            <a:spLocks noGrp="1"/>
          </p:cNvSpPr>
          <p:nvPr>
            <p:ph type="sldNum" sz="quarter" idx="12"/>
          </p:nvPr>
        </p:nvSpPr>
        <p:spPr/>
        <p:txBody>
          <a:bodyPr/>
          <a:lstStyle>
            <a:lvl1pPr>
              <a:defRPr/>
            </a:lvl1pPr>
          </a:lstStyle>
          <a:p>
            <a:pPr>
              <a:defRPr/>
            </a:pPr>
            <a:fld id="{C3E23E92-D1F1-471B-B966-A66EAAA3BF70}" type="slidenum">
              <a:rPr lang="hr-HR" altLang="en-US"/>
              <a:pPr>
                <a:defRPr/>
              </a:pPr>
              <a:t>‹#›</a:t>
            </a:fld>
            <a:endParaRPr lang="hr-H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hr-HR" altLang="en-US"/>
          </a:p>
        </p:txBody>
      </p:sp>
      <p:sp>
        <p:nvSpPr>
          <p:cNvPr id="5" name="Footer Placeholder 4"/>
          <p:cNvSpPr>
            <a:spLocks noGrp="1"/>
          </p:cNvSpPr>
          <p:nvPr>
            <p:ph type="ftr" sz="quarter" idx="11"/>
          </p:nvPr>
        </p:nvSpPr>
        <p:spPr/>
        <p:txBody>
          <a:bodyPr/>
          <a:lstStyle>
            <a:lvl1pPr>
              <a:defRPr/>
            </a:lvl1pPr>
          </a:lstStyle>
          <a:p>
            <a:pPr>
              <a:defRPr/>
            </a:pPr>
            <a:endParaRPr lang="hr-HR" altLang="en-US"/>
          </a:p>
        </p:txBody>
      </p:sp>
      <p:sp>
        <p:nvSpPr>
          <p:cNvPr id="6" name="Slide Number Placeholder 5"/>
          <p:cNvSpPr>
            <a:spLocks noGrp="1"/>
          </p:cNvSpPr>
          <p:nvPr>
            <p:ph type="sldNum" sz="quarter" idx="12"/>
          </p:nvPr>
        </p:nvSpPr>
        <p:spPr/>
        <p:txBody>
          <a:bodyPr/>
          <a:lstStyle>
            <a:lvl1pPr>
              <a:defRPr/>
            </a:lvl1pPr>
          </a:lstStyle>
          <a:p>
            <a:pPr>
              <a:defRPr/>
            </a:pPr>
            <a:fld id="{DEFC9501-61F2-431F-AA27-05B01CA42FBC}" type="slidenum">
              <a:rPr lang="hr-HR" altLang="en-US"/>
              <a:pPr>
                <a:defRPr/>
              </a:pPr>
              <a:t>‹#›</a:t>
            </a:fld>
            <a:endParaRPr lang="hr-H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hr-HR" altLang="en-US"/>
          </a:p>
        </p:txBody>
      </p:sp>
      <p:sp>
        <p:nvSpPr>
          <p:cNvPr id="7" name="Footer Placeholder 4"/>
          <p:cNvSpPr>
            <a:spLocks noGrp="1"/>
          </p:cNvSpPr>
          <p:nvPr>
            <p:ph type="ftr" sz="quarter" idx="11"/>
          </p:nvPr>
        </p:nvSpPr>
        <p:spPr/>
        <p:txBody>
          <a:bodyPr/>
          <a:lstStyle>
            <a:lvl1pPr>
              <a:defRPr/>
            </a:lvl1pPr>
          </a:lstStyle>
          <a:p>
            <a:pPr>
              <a:defRPr/>
            </a:pPr>
            <a:endParaRPr lang="hr-HR" altLang="en-US"/>
          </a:p>
        </p:txBody>
      </p:sp>
      <p:sp>
        <p:nvSpPr>
          <p:cNvPr id="8" name="Slide Number Placeholder 5"/>
          <p:cNvSpPr>
            <a:spLocks noGrp="1"/>
          </p:cNvSpPr>
          <p:nvPr>
            <p:ph type="sldNum" sz="quarter" idx="12"/>
          </p:nvPr>
        </p:nvSpPr>
        <p:spPr/>
        <p:txBody>
          <a:bodyPr/>
          <a:lstStyle>
            <a:lvl1pPr>
              <a:defRPr/>
            </a:lvl1pPr>
          </a:lstStyle>
          <a:p>
            <a:pPr>
              <a:defRPr/>
            </a:pPr>
            <a:fld id="{A729B9BC-E04A-407F-BB3B-328F18B32676}" type="slidenum">
              <a:rPr lang="hr-HR" altLang="en-US"/>
              <a:pPr>
                <a:defRPr/>
              </a:pPr>
              <a:t>‹#›</a:t>
            </a:fld>
            <a:endParaRPr lang="hr-H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hr-HR" altLang="en-US"/>
          </a:p>
        </p:txBody>
      </p:sp>
      <p:sp>
        <p:nvSpPr>
          <p:cNvPr id="5" name="Footer Placeholder 4"/>
          <p:cNvSpPr>
            <a:spLocks noGrp="1"/>
          </p:cNvSpPr>
          <p:nvPr>
            <p:ph type="ftr" sz="quarter" idx="11"/>
          </p:nvPr>
        </p:nvSpPr>
        <p:spPr/>
        <p:txBody>
          <a:bodyPr/>
          <a:lstStyle>
            <a:lvl1pPr>
              <a:defRPr/>
            </a:lvl1pPr>
          </a:lstStyle>
          <a:p>
            <a:pPr>
              <a:defRPr/>
            </a:pPr>
            <a:endParaRPr lang="hr-HR" altLang="en-US"/>
          </a:p>
        </p:txBody>
      </p:sp>
      <p:sp>
        <p:nvSpPr>
          <p:cNvPr id="6" name="Slide Number Placeholder 5"/>
          <p:cNvSpPr>
            <a:spLocks noGrp="1"/>
          </p:cNvSpPr>
          <p:nvPr>
            <p:ph type="sldNum" sz="quarter" idx="12"/>
          </p:nvPr>
        </p:nvSpPr>
        <p:spPr/>
        <p:txBody>
          <a:bodyPr/>
          <a:lstStyle>
            <a:lvl1pPr>
              <a:defRPr/>
            </a:lvl1pPr>
          </a:lstStyle>
          <a:p>
            <a:pPr>
              <a:defRPr/>
            </a:pPr>
            <a:fld id="{6A663113-110C-4DFF-8DE5-ACE213421013}" type="slidenum">
              <a:rPr lang="hr-HR" altLang="en-US"/>
              <a:pPr>
                <a:defRPr/>
              </a:pPr>
              <a:t>‹#›</a:t>
            </a:fld>
            <a:endParaRPr lang="hr-H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a:defRPr/>
            </a:pPr>
            <a:endParaRPr lang="hr-HR" altLang="en-US"/>
          </a:p>
        </p:txBody>
      </p:sp>
      <p:sp>
        <p:nvSpPr>
          <p:cNvPr id="8" name="Footer Placeholder 4"/>
          <p:cNvSpPr>
            <a:spLocks noGrp="1"/>
          </p:cNvSpPr>
          <p:nvPr>
            <p:ph type="ftr" sz="quarter" idx="11"/>
          </p:nvPr>
        </p:nvSpPr>
        <p:spPr/>
        <p:txBody>
          <a:bodyPr/>
          <a:lstStyle>
            <a:lvl1pPr>
              <a:defRPr/>
            </a:lvl1pPr>
          </a:lstStyle>
          <a:p>
            <a:pPr>
              <a:defRPr/>
            </a:pPr>
            <a:endParaRPr lang="hr-HR" altLang="en-US"/>
          </a:p>
        </p:txBody>
      </p:sp>
      <p:sp>
        <p:nvSpPr>
          <p:cNvPr id="9" name="Slide Number Placeholder 5"/>
          <p:cNvSpPr>
            <a:spLocks noGrp="1"/>
          </p:cNvSpPr>
          <p:nvPr>
            <p:ph type="sldNum" sz="quarter" idx="12"/>
          </p:nvPr>
        </p:nvSpPr>
        <p:spPr/>
        <p:txBody>
          <a:bodyPr/>
          <a:lstStyle>
            <a:lvl1pPr>
              <a:defRPr/>
            </a:lvl1pPr>
          </a:lstStyle>
          <a:p>
            <a:pPr>
              <a:defRPr/>
            </a:pPr>
            <a:fld id="{57470C8E-002B-4E3A-9DE3-0C6B9F55A894}" type="slidenum">
              <a:rPr lang="hr-HR" altLang="en-US"/>
              <a:pPr>
                <a:defRPr/>
              </a:pPr>
              <a:t>‹#›</a:t>
            </a:fld>
            <a:endParaRPr lang="hr-H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hr-HR" altLang="en-US"/>
          </a:p>
        </p:txBody>
      </p:sp>
      <p:sp>
        <p:nvSpPr>
          <p:cNvPr id="6" name="Footer Placeholder 4"/>
          <p:cNvSpPr>
            <a:spLocks noGrp="1"/>
          </p:cNvSpPr>
          <p:nvPr>
            <p:ph type="ftr" sz="quarter" idx="11"/>
          </p:nvPr>
        </p:nvSpPr>
        <p:spPr/>
        <p:txBody>
          <a:bodyPr/>
          <a:lstStyle>
            <a:lvl1pPr>
              <a:defRPr/>
            </a:lvl1pPr>
          </a:lstStyle>
          <a:p>
            <a:pPr>
              <a:defRPr/>
            </a:pPr>
            <a:endParaRPr lang="hr-HR" altLang="en-US"/>
          </a:p>
        </p:txBody>
      </p:sp>
      <p:sp>
        <p:nvSpPr>
          <p:cNvPr id="7" name="Slide Number Placeholder 5"/>
          <p:cNvSpPr>
            <a:spLocks noGrp="1"/>
          </p:cNvSpPr>
          <p:nvPr>
            <p:ph type="sldNum" sz="quarter" idx="12"/>
          </p:nvPr>
        </p:nvSpPr>
        <p:spPr/>
        <p:txBody>
          <a:bodyPr/>
          <a:lstStyle>
            <a:lvl1pPr>
              <a:defRPr/>
            </a:lvl1pPr>
          </a:lstStyle>
          <a:p>
            <a:pPr>
              <a:defRPr/>
            </a:pPr>
            <a:fld id="{0AAF82A6-A0D0-47E4-B2A9-9FC80019DDDD}" type="slidenum">
              <a:rPr lang="hr-HR" altLang="en-US"/>
              <a:pPr>
                <a:defRPr/>
              </a:pPr>
              <a:t>‹#›</a:t>
            </a:fld>
            <a:endParaRPr lang="hr-H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hr-HR" altLang="en-US"/>
          </a:p>
        </p:txBody>
      </p:sp>
      <p:sp>
        <p:nvSpPr>
          <p:cNvPr id="8" name="Footer Placeholder 4"/>
          <p:cNvSpPr>
            <a:spLocks noGrp="1"/>
          </p:cNvSpPr>
          <p:nvPr>
            <p:ph type="ftr" sz="quarter" idx="11"/>
          </p:nvPr>
        </p:nvSpPr>
        <p:spPr/>
        <p:txBody>
          <a:bodyPr/>
          <a:lstStyle>
            <a:lvl1pPr>
              <a:defRPr/>
            </a:lvl1pPr>
          </a:lstStyle>
          <a:p>
            <a:pPr>
              <a:defRPr/>
            </a:pPr>
            <a:endParaRPr lang="hr-HR" altLang="en-US"/>
          </a:p>
        </p:txBody>
      </p:sp>
      <p:sp>
        <p:nvSpPr>
          <p:cNvPr id="9" name="Slide Number Placeholder 5"/>
          <p:cNvSpPr>
            <a:spLocks noGrp="1"/>
          </p:cNvSpPr>
          <p:nvPr>
            <p:ph type="sldNum" sz="quarter" idx="12"/>
          </p:nvPr>
        </p:nvSpPr>
        <p:spPr/>
        <p:txBody>
          <a:bodyPr/>
          <a:lstStyle>
            <a:lvl1pPr>
              <a:defRPr/>
            </a:lvl1pPr>
          </a:lstStyle>
          <a:p>
            <a:pPr>
              <a:defRPr/>
            </a:pPr>
            <a:fld id="{3E50C411-8EB1-42C5-85A9-F163E2AAC4E9}" type="slidenum">
              <a:rPr lang="hr-HR" altLang="en-US"/>
              <a:pPr>
                <a:defRPr/>
              </a:pPr>
              <a:t>‹#›</a:t>
            </a:fld>
            <a:endParaRPr lang="hr-H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hr-HR" altLang="en-US"/>
          </a:p>
        </p:txBody>
      </p:sp>
      <p:sp>
        <p:nvSpPr>
          <p:cNvPr id="4" name="Footer Placeholder 4"/>
          <p:cNvSpPr>
            <a:spLocks noGrp="1"/>
          </p:cNvSpPr>
          <p:nvPr>
            <p:ph type="ftr" sz="quarter" idx="11"/>
          </p:nvPr>
        </p:nvSpPr>
        <p:spPr/>
        <p:txBody>
          <a:bodyPr/>
          <a:lstStyle>
            <a:lvl1pPr>
              <a:defRPr/>
            </a:lvl1pPr>
          </a:lstStyle>
          <a:p>
            <a:pPr>
              <a:defRPr/>
            </a:pPr>
            <a:endParaRPr lang="hr-HR" altLang="en-US"/>
          </a:p>
        </p:txBody>
      </p:sp>
      <p:sp>
        <p:nvSpPr>
          <p:cNvPr id="5" name="Slide Number Placeholder 5"/>
          <p:cNvSpPr>
            <a:spLocks noGrp="1"/>
          </p:cNvSpPr>
          <p:nvPr>
            <p:ph type="sldNum" sz="quarter" idx="12"/>
          </p:nvPr>
        </p:nvSpPr>
        <p:spPr/>
        <p:txBody>
          <a:bodyPr/>
          <a:lstStyle>
            <a:lvl1pPr>
              <a:defRPr/>
            </a:lvl1pPr>
          </a:lstStyle>
          <a:p>
            <a:pPr>
              <a:defRPr/>
            </a:pPr>
            <a:fld id="{DC5BACFB-9B0D-40B9-AD95-64D646631B4B}" type="slidenum">
              <a:rPr lang="hr-HR" altLang="en-US"/>
              <a:pPr>
                <a:defRPr/>
              </a:pPr>
              <a:t>‹#›</a:t>
            </a:fld>
            <a:endParaRPr lang="hr-H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hr-HR" alt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hr-HR" altLang="en-US"/>
          </a:p>
        </p:txBody>
      </p:sp>
      <p:sp>
        <p:nvSpPr>
          <p:cNvPr id="6" name="Slide Number Placeholder 8"/>
          <p:cNvSpPr>
            <a:spLocks noGrp="1"/>
          </p:cNvSpPr>
          <p:nvPr>
            <p:ph type="sldNum" sz="quarter" idx="12"/>
          </p:nvPr>
        </p:nvSpPr>
        <p:spPr/>
        <p:txBody>
          <a:bodyPr/>
          <a:lstStyle>
            <a:lvl1pPr>
              <a:defRPr/>
            </a:lvl1pPr>
          </a:lstStyle>
          <a:p>
            <a:pPr>
              <a:defRPr/>
            </a:pPr>
            <a:fld id="{E4159508-110A-4B6E-942E-8C819C8ABA5E}" type="slidenum">
              <a:rPr lang="hr-HR" altLang="en-US"/>
              <a:pPr>
                <a:defRPr/>
              </a:pPr>
              <a:t>‹#›</a:t>
            </a:fld>
            <a:endParaRPr lang="hr-H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hr-HR" alt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hr-HR" alt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EF2AF5F4-F13B-4345-BEE2-0E967A9BCD0E}" type="slidenum">
              <a:rPr lang="hr-HR" altLang="en-US"/>
              <a:pPr>
                <a:defRPr/>
              </a:pPr>
              <a:t>‹#›</a:t>
            </a:fld>
            <a:endParaRPr lang="hr-H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lvl1pPr>
              <a:defRPr/>
            </a:lvl1pPr>
          </a:lstStyle>
          <a:p>
            <a:pPr>
              <a:defRPr/>
            </a:pPr>
            <a:endParaRPr lang="hr-HR" altLang="en-US"/>
          </a:p>
        </p:txBody>
      </p:sp>
      <p:sp>
        <p:nvSpPr>
          <p:cNvPr id="8" name="Footer Placeholder 5"/>
          <p:cNvSpPr>
            <a:spLocks noGrp="1"/>
          </p:cNvSpPr>
          <p:nvPr>
            <p:ph type="ftr" sz="quarter" idx="11"/>
          </p:nvPr>
        </p:nvSpPr>
        <p:spPr/>
        <p:txBody>
          <a:bodyPr/>
          <a:lstStyle>
            <a:lvl1pPr>
              <a:defRPr/>
            </a:lvl1pPr>
          </a:lstStyle>
          <a:p>
            <a:pPr>
              <a:defRPr/>
            </a:pPr>
            <a:endParaRPr lang="hr-HR" altLang="en-US"/>
          </a:p>
        </p:txBody>
      </p:sp>
      <p:sp>
        <p:nvSpPr>
          <p:cNvPr id="9" name="Slide Number Placeholder 6"/>
          <p:cNvSpPr>
            <a:spLocks noGrp="1"/>
          </p:cNvSpPr>
          <p:nvPr>
            <p:ph type="sldNum" sz="quarter" idx="12"/>
          </p:nvPr>
        </p:nvSpPr>
        <p:spPr/>
        <p:txBody>
          <a:bodyPr/>
          <a:lstStyle>
            <a:lvl1pPr>
              <a:defRPr/>
            </a:lvl1pPr>
          </a:lstStyle>
          <a:p>
            <a:pPr>
              <a:defRPr/>
            </a:pPr>
            <a:fld id="{D541CE4F-1E3A-4970-BA32-84E566182547}" type="slidenum">
              <a:rPr lang="hr-HR" altLang="en-US"/>
              <a:pPr>
                <a:defRPr/>
              </a:pPr>
              <a:t>‹#›</a:t>
            </a:fld>
            <a:endParaRPr lang="hr-H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 smtClean="0"/>
              <a:t>Click to edit Master title style</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 altLang="en-US" smtClean="0"/>
              <a:t>Edit Master text styles</a:t>
            </a:r>
          </a:p>
          <a:p>
            <a:pPr lvl="1"/>
            <a:r>
              <a:rPr lang="en" altLang="en-US" smtClean="0"/>
              <a:t>Second level</a:t>
            </a:r>
          </a:p>
          <a:p>
            <a:pPr lvl="2"/>
            <a:r>
              <a:rPr lang="en" altLang="en-US" smtClean="0"/>
              <a:t>Third level</a:t>
            </a:r>
          </a:p>
          <a:p>
            <a:pPr lvl="3"/>
            <a:r>
              <a:rPr lang="en" altLang="en-US" smtClean="0"/>
              <a:t>Fourth level</a:t>
            </a:r>
          </a:p>
          <a:p>
            <a:pPr lvl="4"/>
            <a:r>
              <a:rPr lang="en" altLang="en-US" smtClean="0"/>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defRPr>
            </a:lvl1pPr>
          </a:lstStyle>
          <a:p>
            <a:pPr>
              <a:defRPr/>
            </a:pPr>
            <a:endParaRPr lang="hr-HR" alt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defRPr>
            </a:lvl1pPr>
          </a:lstStyle>
          <a:p>
            <a:pPr>
              <a:defRPr/>
            </a:pPr>
            <a:endParaRPr lang="hr-HR" alt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Arial" charset="0"/>
              </a:defRPr>
            </a:lvl1pPr>
          </a:lstStyle>
          <a:p>
            <a:pPr>
              <a:defRPr/>
            </a:pPr>
            <a:fld id="{57D0EE39-94CB-43D5-B041-73B08B90090B}" type="slidenum">
              <a:rPr lang="hr-HR" altLang="en-US"/>
              <a:pPr>
                <a:defRPr/>
              </a:pPr>
              <a:t>‹#›</a:t>
            </a:fld>
            <a:endParaRPr lang="hr-HR" alt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2" r:id="rId1"/>
    <p:sldLayoutId id="2147483797" r:id="rId2"/>
    <p:sldLayoutId id="2147483803" r:id="rId3"/>
    <p:sldLayoutId id="2147483798" r:id="rId4"/>
    <p:sldLayoutId id="2147483799" r:id="rId5"/>
    <p:sldLayoutId id="2147483800" r:id="rId6"/>
    <p:sldLayoutId id="2147483804" r:id="rId7"/>
    <p:sldLayoutId id="2147483805" r:id="rId8"/>
    <p:sldLayoutId id="2147483806" r:id="rId9"/>
    <p:sldLayoutId id="2147483801" r:id="rId10"/>
    <p:sldLayoutId id="2147483807"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87450" y="1989138"/>
            <a:ext cx="7623175" cy="1752600"/>
          </a:xfrm>
        </p:spPr>
        <p:txBody>
          <a:bodyPr/>
          <a:lstStyle/>
          <a:p>
            <a:pPr eaLnBrk="1" fontAlgn="auto" hangingPunct="1">
              <a:spcAft>
                <a:spcPts val="0"/>
              </a:spcAft>
              <a:defRPr/>
            </a:pPr>
            <a:r>
              <a:rPr lang="en" altLang="sr-Latn-RS" b="1" smtClean="0"/>
              <a:t>SAMPLING</a:t>
            </a:r>
            <a:endParaRPr lang="en-US" altLang="sr-Latn-RS" b="1" smtClean="0"/>
          </a:p>
        </p:txBody>
      </p:sp>
      <p:sp>
        <p:nvSpPr>
          <p:cNvPr id="8195" name="TextBox 4"/>
          <p:cNvSpPr txBox="1">
            <a:spLocks noChangeArrowheads="1"/>
          </p:cNvSpPr>
          <p:nvPr/>
        </p:nvSpPr>
        <p:spPr bwMode="auto">
          <a:xfrm>
            <a:off x="395288" y="4508500"/>
            <a:ext cx="8424862" cy="923925"/>
          </a:xfrm>
          <a:prstGeom prst="rect">
            <a:avLst/>
          </a:prstGeom>
          <a:noFill/>
          <a:ln w="9525">
            <a:noFill/>
            <a:miter lim="800000"/>
            <a:headEnd/>
            <a:tailEnd/>
          </a:ln>
        </p:spPr>
        <p:txBody>
          <a:bodyPr>
            <a:spAutoFit/>
          </a:bodyPr>
          <a:lstStyle/>
          <a:p>
            <a:r>
              <a:rPr lang="en" b="1" i="1">
                <a:latin typeface="Palatino Linotype" pitchFamily="18" charset="0"/>
              </a:rPr>
              <a:t>The quality of individual research " falls " or " pro Iazi", only on the appropriateness of methodology and instruments, but also on whether the appropriate sample selection strategy has been adopted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 altLang="sr-Latn-RS" smtClean="0">
                <a:solidFill>
                  <a:schemeClr val="tx1">
                    <a:lumMod val="75000"/>
                    <a:lumOff val="25000"/>
                  </a:schemeClr>
                </a:solidFill>
              </a:rPr>
              <a:t>Types of sample</a:t>
            </a:r>
          </a:p>
        </p:txBody>
      </p:sp>
      <p:pic>
        <p:nvPicPr>
          <p:cNvPr id="17411" name="Picture 4" descr="IMAGE0042"/>
          <p:cNvPicPr>
            <a:picLocks noChangeAspect="1" noChangeArrowheads="1"/>
          </p:cNvPicPr>
          <p:nvPr/>
        </p:nvPicPr>
        <p:blipFill>
          <a:blip r:embed="rId2" cstate="print"/>
          <a:srcRect/>
          <a:stretch>
            <a:fillRect/>
          </a:stretch>
        </p:blipFill>
        <p:spPr bwMode="auto">
          <a:xfrm>
            <a:off x="1187450" y="1844675"/>
            <a:ext cx="6624638" cy="403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79388" y="188913"/>
            <a:ext cx="8785225" cy="6048375"/>
          </a:xfrm>
        </p:spPr>
        <p:txBody>
          <a:bodyPr/>
          <a:lstStyle/>
          <a:p>
            <a:pPr algn="just"/>
            <a:r>
              <a:rPr lang="en" smtClean="0"/>
              <a:t>In </a:t>
            </a:r>
            <a:r>
              <a:rPr lang="en" b="1" smtClean="0"/>
              <a:t>simple random samples </a:t>
            </a:r>
            <a:r>
              <a:rPr lang="en" smtClean="0"/>
              <a:t>, each member of the population under study has an equal chance of being selected, and the probability that an individual member of the population will be selected is not influenced by the choice of other members of the population, ie each selection is completely independent of the next.</a:t>
            </a:r>
          </a:p>
          <a:p>
            <a:pPr algn="just"/>
            <a:endParaRPr lang="hr-HR" smtClean="0"/>
          </a:p>
          <a:p>
            <a:pPr algn="just"/>
            <a:r>
              <a:rPr lang="en" b="1" smtClean="0"/>
              <a:t>Stratified sample selection </a:t>
            </a:r>
            <a:r>
              <a:rPr lang="en" smtClean="0"/>
              <a:t>involves dividing the population into homogeneous groups, and each group contains subjects with similar characteristics. For example, group A may contain men and group B women.</a:t>
            </a:r>
          </a:p>
          <a:p>
            <a:pPr algn="just"/>
            <a:endParaRPr lang="hr-HR" smtClean="0"/>
          </a:p>
          <a:p>
            <a:pPr algn="just"/>
            <a:r>
              <a:rPr lang="en" b="1" smtClean="0"/>
              <a:t>cluster sample </a:t>
            </a:r>
            <a:r>
              <a:rPr lang="en" smtClean="0"/>
              <a:t>is used when the population is very large and heterogeneous, so the selection of a random sample is based on the selection of (strict) parameters, in order to justify the generalization of conclusions.</a:t>
            </a:r>
          </a:p>
          <a:p>
            <a:pPr algn="just"/>
            <a:endParaRPr lang="hr-HR" smtClean="0"/>
          </a:p>
          <a:p>
            <a:pPr algn="just"/>
            <a:r>
              <a:rPr lang="en" smtClean="0"/>
              <a:t>In the case of an </a:t>
            </a:r>
            <a:r>
              <a:rPr lang="en" b="1" i="1" smtClean="0"/>
              <a:t>interval (system) sample, </a:t>
            </a:r>
            <a:r>
              <a:rPr lang="en" smtClean="0">
                <a:latin typeface="Calibri" pitchFamily="34" charset="0"/>
              </a:rPr>
              <a:t>we form an interval of a certain width, depending on the desired reliability</a:t>
            </a:r>
            <a:r>
              <a:rPr lang="en" smtClean="0"/>
              <a:t> </a:t>
            </a:r>
            <a:r>
              <a:rPr lang="en" smtClean="0">
                <a:latin typeface="Calibri" pitchFamily="34" charset="0"/>
              </a:rPr>
              <a:t>(or trust) estimates - the wider the interval, the more reliable the estimate,</a:t>
            </a:r>
            <a:r>
              <a:rPr lang="en" smtClean="0"/>
              <a:t> i.e., the arithmetic mean </a:t>
            </a:r>
            <a:r>
              <a:rPr lang="en" smtClean="0">
                <a:latin typeface="Calibri" pitchFamily="34" charset="0"/>
              </a:rPr>
              <a:t>of the population is more likely to be found in it </a:t>
            </a:r>
            <a:r>
              <a:rPr lang="en" smtClean="0"/>
              <a:t>.</a:t>
            </a:r>
          </a:p>
          <a:p>
            <a:endParaRPr lang="hr-HR" smtClean="0"/>
          </a:p>
          <a:p>
            <a:endParaRPr lang="hr-HR" smtClean="0"/>
          </a:p>
          <a:p>
            <a:pPr>
              <a:buFont typeface="Calibri" pitchFamily="34" charset="0"/>
              <a:buNone/>
            </a:pPr>
            <a:endParaRPr lang="hr-HR"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79388" y="188913"/>
            <a:ext cx="8713787" cy="5976937"/>
          </a:xfrm>
        </p:spPr>
        <p:txBody>
          <a:bodyPr/>
          <a:lstStyle/>
          <a:p>
            <a:r>
              <a:rPr lang="en" smtClean="0"/>
              <a:t>Selecting </a:t>
            </a:r>
            <a:r>
              <a:rPr lang="en" b="1" smtClean="0"/>
              <a:t>a suitable sample </a:t>
            </a:r>
            <a:r>
              <a:rPr lang="en" smtClean="0"/>
              <a:t>involves selecting the closest individuals as respondents and continuing the process until the required sample size is reached.</a:t>
            </a:r>
          </a:p>
          <a:p>
            <a:endParaRPr lang="hr-HR" smtClean="0"/>
          </a:p>
          <a:p>
            <a:r>
              <a:rPr lang="en" b="1" smtClean="0"/>
              <a:t>Quota sample </a:t>
            </a:r>
            <a:r>
              <a:rPr lang="en" smtClean="0"/>
              <a:t>selection is described as the non-random equivalent of the stratified sample . Like a stratified sample, the quota sample tries to represent significant features (strata) of the wider population; however , _ unlike the stratified sample, the intention of the quota sample is to represent these characteristics in the proportions in which they can be found in the wider population.</a:t>
            </a:r>
          </a:p>
          <a:p>
            <a:endParaRPr lang="pl-PL" smtClean="0"/>
          </a:p>
          <a:p>
            <a:r>
              <a:rPr lang="en" smtClean="0"/>
              <a:t>In the selection </a:t>
            </a:r>
            <a:r>
              <a:rPr lang="en" b="1" smtClean="0"/>
              <a:t>of the chain reaction sample </a:t>
            </a:r>
            <a:r>
              <a:rPr lang="en" smtClean="0"/>
              <a:t>or the so-called type "avalanche" researchers identify a small number of people who have characteristics that interest them. These people are then used as informants in order to identify or put the researchers in contact with others who can be involved, and they in turn identify the next respondents - hence the name "avalanche type sample".</a:t>
            </a:r>
          </a:p>
          <a:p>
            <a:endParaRPr lang="hr-HR" smtClean="0"/>
          </a:p>
          <a:p>
            <a:r>
              <a:rPr lang="en" b="1" smtClean="0"/>
              <a:t>The sample according to the decision of the researcher </a:t>
            </a:r>
            <a:r>
              <a:rPr lang="en" smtClean="0"/>
              <a:t>depends on the knowledge, experience and characteristics of the research being conducted. It can be intentional (undisguised) or accidentally selective and biased.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 altLang="sr-Latn-RS" smtClean="0">
                <a:solidFill>
                  <a:schemeClr val="tx1">
                    <a:lumMod val="75000"/>
                    <a:lumOff val="25000"/>
                  </a:schemeClr>
                </a:solidFill>
              </a:rPr>
              <a:t>Questions (1)</a:t>
            </a:r>
          </a:p>
        </p:txBody>
      </p:sp>
      <p:sp>
        <p:nvSpPr>
          <p:cNvPr id="22531" name="Rectangle 3"/>
          <p:cNvSpPr>
            <a:spLocks noGrp="1" noChangeArrowheads="1"/>
          </p:cNvSpPr>
          <p:nvPr>
            <p:ph idx="1"/>
          </p:nvPr>
        </p:nvSpPr>
        <p:spPr/>
        <p:txBody>
          <a:bodyPr/>
          <a:lstStyle/>
          <a:p>
            <a:pPr marL="571500" indent="-571500" eaLnBrk="1" hangingPunct="1">
              <a:buFont typeface="Wingdings" pitchFamily="2" charset="2"/>
              <a:buAutoNum type="arabicPeriod"/>
            </a:pPr>
            <a:r>
              <a:rPr lang="en" smtClean="0"/>
              <a:t>Is the sampling procedure used in the promotion of films in the context of film announcements ( </a:t>
            </a:r>
            <a:r>
              <a:rPr lang="en" i="1" smtClean="0"/>
              <a:t>trailer </a:t>
            </a:r>
            <a:r>
              <a:rPr lang="en" smtClean="0"/>
              <a:t>)? Is the sample obtained representative?</a:t>
            </a:r>
          </a:p>
          <a:p>
            <a:pPr marL="571500" indent="-571500" eaLnBrk="1" hangingPunct="1">
              <a:buFont typeface="Wingdings" pitchFamily="2" charset="2"/>
              <a:buAutoNum type="arabicPeriod"/>
            </a:pPr>
            <a:r>
              <a:rPr lang="en" smtClean="0"/>
              <a:t>Comment on the following pattern designs:</a:t>
            </a:r>
          </a:p>
          <a:p>
            <a:pPr marL="571500" indent="-571500" eaLnBrk="1" hangingPunct="1">
              <a:buFont typeface="Wingdings" pitchFamily="2" charset="2"/>
              <a:buAutoNum type="alphaLcParenR"/>
            </a:pPr>
            <a:r>
              <a:rPr lang="en" smtClean="0"/>
              <a:t>The civic association is interested in raising public and financial support around the construction of the university campus and is physically sharing a questionnaire. They are waiting for answers by e-mail.</a:t>
            </a:r>
          </a:p>
          <a:p>
            <a:pPr marL="571500" indent="-571500" eaLnBrk="1" hangingPunct="1">
              <a:buFont typeface="Wingdings" pitchFamily="2" charset="2"/>
              <a:buAutoNum type="alphaLcParenR"/>
            </a:pPr>
            <a:endParaRPr lang="hr-HR" smtClean="0"/>
          </a:p>
          <a:p>
            <a:pPr marL="571500" indent="-571500" eaLnBrk="1" hangingPunct="1"/>
            <a:endParaRPr lang="hr-H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 altLang="sr-Latn-RS" smtClean="0">
                <a:solidFill>
                  <a:schemeClr val="tx1">
                    <a:lumMod val="75000"/>
                    <a:lumOff val="25000"/>
                  </a:schemeClr>
                </a:solidFill>
              </a:rPr>
              <a:t>Questions (2)</a:t>
            </a:r>
            <a:endParaRPr lang="en-US" altLang="sr-Latn-RS" smtClean="0">
              <a:solidFill>
                <a:schemeClr val="tx1">
                  <a:lumMod val="75000"/>
                  <a:lumOff val="25000"/>
                </a:schemeClr>
              </a:solidFill>
            </a:endParaRPr>
          </a:p>
        </p:txBody>
      </p:sp>
      <p:sp>
        <p:nvSpPr>
          <p:cNvPr id="23555" name="Rectangle 3"/>
          <p:cNvSpPr>
            <a:spLocks noGrp="1" noChangeArrowheads="1"/>
          </p:cNvSpPr>
          <p:nvPr>
            <p:ph idx="1"/>
          </p:nvPr>
        </p:nvSpPr>
        <p:spPr/>
        <p:txBody>
          <a:bodyPr/>
          <a:lstStyle/>
          <a:p>
            <a:pPr marL="571500" indent="-571500" eaLnBrk="1" hangingPunct="1">
              <a:lnSpc>
                <a:spcPct val="80000"/>
              </a:lnSpc>
              <a:buFont typeface="Wingdings" pitchFamily="2" charset="2"/>
              <a:buAutoNum type="arabicPeriod"/>
            </a:pPr>
            <a:endParaRPr lang="hr-HR" sz="2400" smtClean="0"/>
          </a:p>
          <a:p>
            <a:pPr marL="571500" indent="-571500" eaLnBrk="1" hangingPunct="1">
              <a:lnSpc>
                <a:spcPct val="80000"/>
              </a:lnSpc>
              <a:buFont typeface="Wingdings" pitchFamily="2" charset="2"/>
              <a:buAutoNum type="arabicPeriod" startAt="2"/>
            </a:pPr>
            <a:r>
              <a:rPr lang="en" sz="2400" smtClean="0"/>
              <a:t>Comment on the following pattern designs:</a:t>
            </a:r>
          </a:p>
          <a:p>
            <a:pPr marL="571500" indent="-571500" eaLnBrk="1" hangingPunct="1">
              <a:lnSpc>
                <a:spcPct val="80000"/>
              </a:lnSpc>
              <a:buFont typeface="Wingdings" pitchFamily="2" charset="2"/>
              <a:buAutoNum type="alphaLcParenR" startAt="2"/>
            </a:pPr>
            <a:r>
              <a:rPr lang="en" sz="2400" smtClean="0"/>
              <a:t>The store wants to find out if it is losing or gaining customers with a new product line, so they are conducting research by compiling a sample consisting of every 10th person on its list of customers who use credit cards.</a:t>
            </a:r>
          </a:p>
          <a:p>
            <a:pPr marL="571500" indent="-571500" eaLnBrk="1" hangingPunct="1">
              <a:lnSpc>
                <a:spcPct val="80000"/>
              </a:lnSpc>
              <a:buFont typeface="Wingdings" pitchFamily="2" charset="2"/>
              <a:buAutoNum type="alphaLcParenR" startAt="2"/>
            </a:pPr>
            <a:r>
              <a:rPr lang="en" sz="2400" smtClean="0"/>
              <a:t>The motorcycle manufacturer decides to research the characteristics of motorcycle riders in order to focus on advertising messages, so it sends 100 questionnaires to each of its vendors. Vendors find on the list of buyers those who buy these motorcycles and send them questionnaires.</a:t>
            </a:r>
          </a:p>
          <a:p>
            <a:pPr marL="571500" indent="-571500" eaLnBrk="1" hangingPunct="1">
              <a:lnSpc>
                <a:spcPct val="80000"/>
              </a:lnSpc>
            </a:pPr>
            <a:endParaRPr lang="en-US" sz="24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 altLang="sr-Latn-RS" smtClean="0">
                <a:solidFill>
                  <a:schemeClr val="tx1">
                    <a:lumMod val="75000"/>
                    <a:lumOff val="25000"/>
                  </a:schemeClr>
                </a:solidFill>
              </a:rPr>
              <a:t>Questions (3)</a:t>
            </a:r>
            <a:endParaRPr lang="en-US" altLang="sr-Latn-RS" smtClean="0">
              <a:solidFill>
                <a:schemeClr val="tx1">
                  <a:lumMod val="75000"/>
                  <a:lumOff val="25000"/>
                </a:schemeClr>
              </a:solidFill>
            </a:endParaRPr>
          </a:p>
        </p:txBody>
      </p:sp>
      <p:sp>
        <p:nvSpPr>
          <p:cNvPr id="24579" name="Rectangle 3"/>
          <p:cNvSpPr>
            <a:spLocks noGrp="1" noChangeArrowheads="1"/>
          </p:cNvSpPr>
          <p:nvPr>
            <p:ph idx="1"/>
          </p:nvPr>
        </p:nvSpPr>
        <p:spPr/>
        <p:txBody>
          <a:bodyPr/>
          <a:lstStyle/>
          <a:p>
            <a:pPr marL="571500" indent="-571500" eaLnBrk="1" hangingPunct="1">
              <a:lnSpc>
                <a:spcPct val="70000"/>
              </a:lnSpc>
              <a:buFont typeface="Wingdings" pitchFamily="2" charset="2"/>
              <a:buAutoNum type="arabicPeriod" startAt="2"/>
            </a:pPr>
            <a:r>
              <a:rPr lang="en" sz="2600" smtClean="0"/>
              <a:t>Comment on the following pattern designs:</a:t>
            </a:r>
          </a:p>
          <a:p>
            <a:pPr marL="571500" indent="-571500" eaLnBrk="1" hangingPunct="1">
              <a:lnSpc>
                <a:spcPct val="70000"/>
              </a:lnSpc>
              <a:buFont typeface="Wingdings" pitchFamily="2" charset="2"/>
              <a:buAutoNum type="alphaLcParenR" startAt="4"/>
            </a:pPr>
            <a:r>
              <a:rPr lang="en" sz="2600" smtClean="0"/>
              <a:t>The director of a marketing agency wants to know how effective a particular ad is. In one magazine he rented a page with an ad on half of the page and a short questionnaire on the other half. The prize will be given to the first 1000 people who send a questionnaire.</a:t>
            </a:r>
          </a:p>
          <a:p>
            <a:pPr marL="571500" indent="-571500" eaLnBrk="1" hangingPunct="1">
              <a:lnSpc>
                <a:spcPct val="70000"/>
              </a:lnSpc>
              <a:buFont typeface="Wingdings" pitchFamily="2" charset="2"/>
              <a:buAutoNum type="alphaLcParenR" startAt="4"/>
            </a:pPr>
            <a:r>
              <a:rPr lang="en" sz="2600" smtClean="0"/>
              <a:t>The research agency obtains a sample for the focus group using the resources of organized groups (churches, clubs, schools). They pay a fee to the organizers of the gathering because they provide them with respondents. Respondents are not paid a fee.</a:t>
            </a:r>
            <a:endParaRPr lang="en-US" sz="26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 altLang="sr-Latn-RS" smtClean="0">
                <a:solidFill>
                  <a:schemeClr val="tx1">
                    <a:lumMod val="75000"/>
                    <a:lumOff val="25000"/>
                  </a:schemeClr>
                </a:solidFill>
              </a:rPr>
              <a:t>Questions (4)</a:t>
            </a:r>
            <a:endParaRPr lang="en-US" altLang="sr-Latn-RS" smtClean="0">
              <a:solidFill>
                <a:schemeClr val="tx1">
                  <a:lumMod val="75000"/>
                  <a:lumOff val="25000"/>
                </a:schemeClr>
              </a:solidFill>
            </a:endParaRPr>
          </a:p>
        </p:txBody>
      </p:sp>
      <p:sp>
        <p:nvSpPr>
          <p:cNvPr id="25603" name="Rectangle 3"/>
          <p:cNvSpPr>
            <a:spLocks noGrp="1" noChangeArrowheads="1"/>
          </p:cNvSpPr>
          <p:nvPr>
            <p:ph idx="1"/>
          </p:nvPr>
        </p:nvSpPr>
        <p:spPr/>
        <p:txBody>
          <a:bodyPr/>
          <a:lstStyle/>
          <a:p>
            <a:pPr marL="571500" indent="-571500" eaLnBrk="1" hangingPunct="1">
              <a:buFont typeface="Wingdings" pitchFamily="2" charset="2"/>
              <a:buAutoNum type="arabicPeriod" startAt="2"/>
            </a:pPr>
            <a:r>
              <a:rPr lang="en" sz="2600" smtClean="0"/>
              <a:t>Comment on the following pattern designs:</a:t>
            </a:r>
          </a:p>
          <a:p>
            <a:pPr marL="571500" indent="-571500" eaLnBrk="1" hangingPunct="1">
              <a:buFont typeface="Wingdings" pitchFamily="2" charset="2"/>
              <a:buAutoNum type="alphaLcParenR" startAt="6"/>
            </a:pPr>
            <a:r>
              <a:rPr lang="en" sz="2600" smtClean="0"/>
              <a:t>The researcher proposes that the method of keeping a consumer diary be replaced by a sample of consumers to whom the purchased goods will be optically scanned. The potential problem of people recording a purchase is being replaced by computer data.</a:t>
            </a:r>
          </a:p>
          <a:p>
            <a:pPr marL="571500" indent="-571500" eaLnBrk="1" hangingPunct="1">
              <a:buFont typeface="Wingdings" pitchFamily="2" charset="2"/>
              <a:buAutoNum type="alphaLcParenR" startAt="6"/>
            </a:pPr>
            <a:r>
              <a:rPr lang="en" sz="2600" smtClean="0"/>
              <a:t>The ad on the business website reads: “Are you a manager in a large company? Solve the survey and earn 200 kn! ” Is this a convenient way to choose a manager?</a:t>
            </a:r>
            <a:endParaRPr lang="en-US" sz="26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 altLang="sr-Latn-RS" dirty="0" smtClean="0">
                <a:solidFill>
                  <a:schemeClr val="tx1">
                    <a:lumMod val="75000"/>
                    <a:lumOff val="25000"/>
                  </a:schemeClr>
                </a:solidFill>
              </a:rPr>
              <a:t>Questions (5)</a:t>
            </a:r>
            <a:endParaRPr lang="en-US" altLang="sr-Latn-RS" dirty="0" smtClean="0">
              <a:solidFill>
                <a:schemeClr val="tx1">
                  <a:lumMod val="75000"/>
                  <a:lumOff val="25000"/>
                </a:schemeClr>
              </a:solidFill>
            </a:endParaRPr>
          </a:p>
        </p:txBody>
      </p:sp>
      <p:sp>
        <p:nvSpPr>
          <p:cNvPr id="26627" name="Rectangle 3"/>
          <p:cNvSpPr>
            <a:spLocks noGrp="1" noChangeArrowheads="1"/>
          </p:cNvSpPr>
          <p:nvPr>
            <p:ph idx="1"/>
          </p:nvPr>
        </p:nvSpPr>
        <p:spPr/>
        <p:txBody>
          <a:bodyPr/>
          <a:lstStyle/>
          <a:p>
            <a:pPr marL="571500" indent="-571500" eaLnBrk="1" hangingPunct="1">
              <a:buFont typeface="Wingdings" pitchFamily="2" charset="2"/>
              <a:buAutoNum type="arabicPeriod" startAt="3"/>
            </a:pPr>
            <a:r>
              <a:rPr lang="en" smtClean="0"/>
              <a:t>In order to ensure a quality working session, the company selected members for the focus group who articulate, did not conduct a random selection. The client who commissioned the survey did not ask about sample selection. Is this a correctly selected sample?</a:t>
            </a: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 altLang="sr-Latn-RS" smtClean="0">
                <a:solidFill>
                  <a:schemeClr val="tx1">
                    <a:lumMod val="75000"/>
                    <a:lumOff val="25000"/>
                  </a:schemeClr>
                </a:solidFill>
              </a:rPr>
              <a:t>SAMPLING (1)</a:t>
            </a:r>
          </a:p>
        </p:txBody>
      </p:sp>
      <p:sp>
        <p:nvSpPr>
          <p:cNvPr id="122883" name="Rectangle 3"/>
          <p:cNvSpPr>
            <a:spLocks noGrp="1" noChangeArrowheads="1"/>
          </p:cNvSpPr>
          <p:nvPr>
            <p:ph idx="1"/>
          </p:nvPr>
        </p:nvSpPr>
        <p:spPr>
          <a:xfrm>
            <a:off x="250825" y="1846263"/>
            <a:ext cx="8642350" cy="4391025"/>
          </a:xfrm>
        </p:spPr>
        <p:txBody>
          <a:bodyPr/>
          <a:lstStyle/>
          <a:p>
            <a:pPr eaLnBrk="1" hangingPunct="1"/>
            <a:r>
              <a:rPr lang="en" smtClean="0"/>
              <a:t>Part of our everyday life… we estimate an unknown characteristic of the population !!!</a:t>
            </a:r>
          </a:p>
          <a:p>
            <a:pPr eaLnBrk="1" hangingPunct="1"/>
            <a:r>
              <a:rPr lang="en" smtClean="0"/>
              <a:t>Why do we choose a sample on which to conduct research?</a:t>
            </a:r>
          </a:p>
          <a:p>
            <a:pPr lvl="1" eaLnBrk="1" hangingPunct="1"/>
            <a:r>
              <a:rPr lang="en" smtClean="0"/>
              <a:t>Pragmatic reasons (budget, time)</a:t>
            </a:r>
          </a:p>
          <a:p>
            <a:pPr lvl="1" eaLnBrk="1" hangingPunct="1"/>
            <a:r>
              <a:rPr lang="en" smtClean="0"/>
              <a:t>Accurate and reliable results</a:t>
            </a:r>
          </a:p>
          <a:p>
            <a:pPr lvl="1" eaLnBrk="1" hangingPunct="1"/>
            <a:r>
              <a:rPr lang="en" smtClean="0"/>
              <a:t>Breaking down units of observation</a:t>
            </a:r>
          </a:p>
          <a:p>
            <a:pPr lvl="1" eaLnBrk="1" hangingPunct="1">
              <a:buFont typeface="Calibri" pitchFamily="34" charset="0"/>
              <a:buNone/>
            </a:pPr>
            <a:endParaRPr lang="hr-HR" smtClean="0"/>
          </a:p>
          <a:p>
            <a:pPr>
              <a:lnSpc>
                <a:spcPct val="100000"/>
              </a:lnSpc>
              <a:spcBef>
                <a:spcPct val="0"/>
              </a:spcBef>
              <a:spcAft>
                <a:spcPct val="0"/>
              </a:spcAft>
            </a:pPr>
            <a:r>
              <a:rPr lang="en" sz="1800" smtClean="0"/>
              <a:t>The sample is used to estimate the characteristics of the basic set, and the statistical method determines the reliability and accuracy of that assessment - all these procedures make up a method called </a:t>
            </a:r>
            <a:r>
              <a:rPr lang="en" sz="1800" b="1" i="1" smtClean="0"/>
              <a:t>the sample method !!!</a:t>
            </a:r>
          </a:p>
          <a:p>
            <a:pPr>
              <a:lnSpc>
                <a:spcPct val="100000"/>
              </a:lnSpc>
              <a:spcBef>
                <a:spcPct val="0"/>
              </a:spcBef>
              <a:spcAft>
                <a:spcPct val="0"/>
              </a:spcAft>
            </a:pPr>
            <a:endParaRPr lang="hr-HR" sz="1800" b="1" i="1" smtClean="0"/>
          </a:p>
          <a:p>
            <a:pPr>
              <a:lnSpc>
                <a:spcPct val="100000"/>
              </a:lnSpc>
              <a:spcBef>
                <a:spcPct val="0"/>
              </a:spcBef>
              <a:spcAft>
                <a:spcPct val="0"/>
              </a:spcAft>
            </a:pPr>
            <a:r>
              <a:rPr lang="en" sz="1800" smtClean="0"/>
              <a:t>We use the sampling method to:</a:t>
            </a:r>
          </a:p>
          <a:p>
            <a:pPr>
              <a:lnSpc>
                <a:spcPct val="100000"/>
              </a:lnSpc>
              <a:spcBef>
                <a:spcPct val="0"/>
              </a:spcBef>
              <a:spcAft>
                <a:spcPct val="0"/>
              </a:spcAft>
            </a:pPr>
            <a:r>
              <a:rPr lang="en" sz="1800" smtClean="0"/>
              <a:t>(1) assessment of population characteristics,</a:t>
            </a:r>
          </a:p>
          <a:p>
            <a:pPr>
              <a:lnSpc>
                <a:spcPct val="100000"/>
              </a:lnSpc>
              <a:spcBef>
                <a:spcPct val="0"/>
              </a:spcBef>
              <a:spcAft>
                <a:spcPct val="0"/>
              </a:spcAft>
            </a:pPr>
            <a:r>
              <a:rPr lang="en" sz="1800" smtClean="0"/>
              <a:t>(2) deciding whether to accept or reject a particular assumption (hypothesis) relating to a population characteristic</a:t>
            </a:r>
          </a:p>
          <a:p>
            <a:pPr lvl="1" eaLnBrk="1" hangingPunct="1">
              <a:buFont typeface="Calibri" pitchFamily="34" charset="0"/>
              <a:buNone/>
            </a:pPr>
            <a:endParaRPr lang="hr-HR" smtClean="0"/>
          </a:p>
          <a:p>
            <a:pPr lvl="1" eaLnBrk="1" hangingPunct="1">
              <a:buFont typeface="Calibri" pitchFamily="34" charset="0"/>
              <a:buNone/>
            </a:pPr>
            <a:endParaRPr lang="hr-HR" smtClean="0"/>
          </a:p>
          <a:p>
            <a:pPr lvl="1" eaLnBrk="1" hangingPunct="1">
              <a:buFont typeface="Calibri" pitchFamily="34" charset="0"/>
              <a:buNone/>
            </a:pPr>
            <a:endParaRPr lang="hr-HR" smtClean="0"/>
          </a:p>
          <a:p>
            <a:pPr eaLnBrk="1" hangingPunct="1"/>
            <a:endParaRPr lang="hr-H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883">
                                            <p:txEl>
                                              <p:pRg st="2" end="2"/>
                                            </p:txEl>
                                          </p:spTgt>
                                        </p:tgtEl>
                                        <p:attrNameLst>
                                          <p:attrName>style.visibility</p:attrName>
                                        </p:attrNameLst>
                                      </p:cBhvr>
                                      <p:to>
                                        <p:strVal val="visible"/>
                                      </p:to>
                                    </p:set>
                                    <p:animEffect transition="in" filter="blinds(horizontal)">
                                      <p:cBhvr>
                                        <p:cTn id="7" dur="500"/>
                                        <p:tgtEl>
                                          <p:spTgt spid="12288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2883">
                                            <p:txEl>
                                              <p:pRg st="3" end="3"/>
                                            </p:txEl>
                                          </p:spTgt>
                                        </p:tgtEl>
                                        <p:attrNameLst>
                                          <p:attrName>style.visibility</p:attrName>
                                        </p:attrNameLst>
                                      </p:cBhvr>
                                      <p:to>
                                        <p:strVal val="visible"/>
                                      </p:to>
                                    </p:set>
                                    <p:animEffect transition="in" filter="blinds(horizontal)">
                                      <p:cBhvr>
                                        <p:cTn id="10" dur="500"/>
                                        <p:tgtEl>
                                          <p:spTgt spid="12288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2883">
                                            <p:txEl>
                                              <p:pRg st="4" end="4"/>
                                            </p:txEl>
                                          </p:spTgt>
                                        </p:tgtEl>
                                        <p:attrNameLst>
                                          <p:attrName>style.visibility</p:attrName>
                                        </p:attrNameLst>
                                      </p:cBhvr>
                                      <p:to>
                                        <p:strVal val="visible"/>
                                      </p:to>
                                    </p:set>
                                    <p:animEffect transition="in" filter="blinds(horizontal)">
                                      <p:cBhvr>
                                        <p:cTn id="13" dur="500"/>
                                        <p:tgtEl>
                                          <p:spTgt spid="12288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2883">
                                            <p:txEl>
                                              <p:pRg st="6" end="6"/>
                                            </p:txEl>
                                          </p:spTgt>
                                        </p:tgtEl>
                                        <p:attrNameLst>
                                          <p:attrName>style.visibility</p:attrName>
                                        </p:attrNameLst>
                                      </p:cBhvr>
                                      <p:to>
                                        <p:strVal val="visible"/>
                                      </p:to>
                                    </p:set>
                                    <p:animEffect transition="in" filter="blinds(horizontal)">
                                      <p:cBhvr>
                                        <p:cTn id="16" dur="500"/>
                                        <p:tgtEl>
                                          <p:spTgt spid="12288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2883">
                                            <p:txEl>
                                              <p:pRg st="8" end="8"/>
                                            </p:txEl>
                                          </p:spTgt>
                                        </p:tgtEl>
                                        <p:attrNameLst>
                                          <p:attrName>style.visibility</p:attrName>
                                        </p:attrNameLst>
                                      </p:cBhvr>
                                      <p:to>
                                        <p:strVal val="visible"/>
                                      </p:to>
                                    </p:set>
                                    <p:animEffect transition="in" filter="blinds(horizontal)">
                                      <p:cBhvr>
                                        <p:cTn id="19" dur="500"/>
                                        <p:tgtEl>
                                          <p:spTgt spid="122883">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2883">
                                            <p:txEl>
                                              <p:pRg st="9" end="9"/>
                                            </p:txEl>
                                          </p:spTgt>
                                        </p:tgtEl>
                                        <p:attrNameLst>
                                          <p:attrName>style.visibility</p:attrName>
                                        </p:attrNameLst>
                                      </p:cBhvr>
                                      <p:to>
                                        <p:strVal val="visible"/>
                                      </p:to>
                                    </p:set>
                                    <p:animEffect transition="in" filter="blinds(horizontal)">
                                      <p:cBhvr>
                                        <p:cTn id="22" dur="500"/>
                                        <p:tgtEl>
                                          <p:spTgt spid="122883">
                                            <p:txEl>
                                              <p:pRg st="9" end="9"/>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2883">
                                            <p:txEl>
                                              <p:pRg st="10" end="10"/>
                                            </p:txEl>
                                          </p:spTgt>
                                        </p:tgtEl>
                                        <p:attrNameLst>
                                          <p:attrName>style.visibility</p:attrName>
                                        </p:attrNameLst>
                                      </p:cBhvr>
                                      <p:to>
                                        <p:strVal val="visible"/>
                                      </p:to>
                                    </p:set>
                                    <p:animEffect transition="in" filter="blinds(horizontal)">
                                      <p:cBhvr>
                                        <p:cTn id="25" dur="500"/>
                                        <p:tgtEl>
                                          <p:spTgt spid="1228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 altLang="sr-Latn-RS" dirty="0" smtClean="0">
                <a:solidFill>
                  <a:schemeClr val="tx1">
                    <a:lumMod val="75000"/>
                    <a:lumOff val="25000"/>
                  </a:schemeClr>
                </a:solidFill>
              </a:rPr>
              <a:t>SAMPLING (2)</a:t>
            </a:r>
          </a:p>
        </p:txBody>
      </p:sp>
      <p:sp>
        <p:nvSpPr>
          <p:cNvPr id="10243" name="Rectangle 3"/>
          <p:cNvSpPr>
            <a:spLocks noGrp="1" noChangeArrowheads="1"/>
          </p:cNvSpPr>
          <p:nvPr>
            <p:ph idx="1"/>
          </p:nvPr>
        </p:nvSpPr>
        <p:spPr>
          <a:xfrm>
            <a:off x="539750" y="1846263"/>
            <a:ext cx="8208963" cy="4022725"/>
          </a:xfrm>
        </p:spPr>
        <p:txBody>
          <a:bodyPr/>
          <a:lstStyle/>
          <a:p>
            <a:pPr algn="just" eaLnBrk="1" hangingPunct="1"/>
            <a:r>
              <a:rPr lang="en" b="1" i="1" smtClean="0">
                <a:solidFill>
                  <a:srgbClr val="FF0000"/>
                </a:solidFill>
              </a:rPr>
              <a:t>Population </a:t>
            </a:r>
            <a:r>
              <a:rPr lang="en" smtClean="0"/>
              <a:t>- a basic set that includes all respondents who have some common characteristics</a:t>
            </a:r>
          </a:p>
          <a:p>
            <a:pPr algn="just" eaLnBrk="1" hangingPunct="1"/>
            <a:endParaRPr lang="hr-HR" smtClean="0"/>
          </a:p>
          <a:p>
            <a:pPr algn="just" eaLnBrk="1" hangingPunct="1"/>
            <a:r>
              <a:rPr lang="en" b="1" i="1" smtClean="0">
                <a:solidFill>
                  <a:srgbClr val="FF0000"/>
                </a:solidFill>
              </a:rPr>
              <a:t>Sample </a:t>
            </a:r>
            <a:r>
              <a:rPr lang="en" smtClean="0"/>
              <a:t>- that part of the population that representatively represents the population in all its characteristics</a:t>
            </a:r>
          </a:p>
          <a:p>
            <a:pPr algn="just" eaLnBrk="1" hangingPunct="1"/>
            <a:endParaRPr lang="hr-HR" smtClean="0"/>
          </a:p>
          <a:p>
            <a:pPr algn="just" eaLnBrk="1" hangingPunct="1"/>
            <a:r>
              <a:rPr lang="en" b="1" i="1" smtClean="0">
                <a:solidFill>
                  <a:srgbClr val="FF0000"/>
                </a:solidFill>
              </a:rPr>
              <a:t>Sampling </a:t>
            </a:r>
            <a:r>
              <a:rPr lang="en" smtClean="0"/>
              <a:t>- the process of selecting a part of a population that representatively represents the entire population. A sample is representative if it resembles a population in its basic characteristics, because then it becomes a reduced image of the basic set, ie the population.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4"/>
          <p:cNvPicPr>
            <a:picLocks noChangeAspect="1" noChangeArrowheads="1"/>
          </p:cNvPicPr>
          <p:nvPr/>
        </p:nvPicPr>
        <p:blipFill>
          <a:blip r:embed="rId2" cstate="print"/>
          <a:srcRect/>
          <a:stretch>
            <a:fillRect/>
          </a:stretch>
        </p:blipFill>
        <p:spPr bwMode="auto">
          <a:xfrm>
            <a:off x="107950" y="1700213"/>
            <a:ext cx="2170113" cy="3068637"/>
          </a:xfrm>
          <a:prstGeom prst="rect">
            <a:avLst/>
          </a:prstGeom>
          <a:noFill/>
          <a:ln w="9525">
            <a:noFill/>
            <a:miter lim="800000"/>
            <a:headEnd/>
            <a:tailEnd/>
          </a:ln>
        </p:spPr>
      </p:pic>
      <p:pic>
        <p:nvPicPr>
          <p:cNvPr id="121861" name="Picture 5"/>
          <p:cNvPicPr>
            <a:picLocks noChangeAspect="1" noChangeArrowheads="1"/>
          </p:cNvPicPr>
          <p:nvPr/>
        </p:nvPicPr>
        <p:blipFill>
          <a:blip r:embed="rId3" cstate="print"/>
          <a:srcRect/>
          <a:stretch>
            <a:fillRect/>
          </a:stretch>
        </p:blipFill>
        <p:spPr bwMode="auto">
          <a:xfrm>
            <a:off x="2236788" y="1700213"/>
            <a:ext cx="2201862" cy="3078162"/>
          </a:xfrm>
          <a:prstGeom prst="rect">
            <a:avLst/>
          </a:prstGeom>
          <a:noFill/>
          <a:ln w="9525">
            <a:noFill/>
            <a:miter lim="800000"/>
            <a:headEnd/>
            <a:tailEnd/>
          </a:ln>
        </p:spPr>
      </p:pic>
      <p:pic>
        <p:nvPicPr>
          <p:cNvPr id="121862" name="Picture 6"/>
          <p:cNvPicPr>
            <a:picLocks noChangeAspect="1" noChangeArrowheads="1"/>
          </p:cNvPicPr>
          <p:nvPr/>
        </p:nvPicPr>
        <p:blipFill>
          <a:blip r:embed="rId4" cstate="print"/>
          <a:srcRect/>
          <a:stretch>
            <a:fillRect/>
          </a:stretch>
        </p:blipFill>
        <p:spPr bwMode="auto">
          <a:xfrm>
            <a:off x="4500563" y="1700213"/>
            <a:ext cx="2171700" cy="3095625"/>
          </a:xfrm>
          <a:prstGeom prst="rect">
            <a:avLst/>
          </a:prstGeom>
          <a:noFill/>
          <a:ln w="9525">
            <a:noFill/>
            <a:miter lim="800000"/>
            <a:headEnd/>
            <a:tailEnd/>
          </a:ln>
        </p:spPr>
      </p:pic>
      <p:pic>
        <p:nvPicPr>
          <p:cNvPr id="121863" name="Picture 7"/>
          <p:cNvPicPr>
            <a:picLocks noChangeAspect="1" noChangeArrowheads="1"/>
          </p:cNvPicPr>
          <p:nvPr/>
        </p:nvPicPr>
        <p:blipFill>
          <a:blip r:embed="rId5" cstate="print"/>
          <a:srcRect/>
          <a:stretch>
            <a:fillRect/>
          </a:stretch>
        </p:blipFill>
        <p:spPr bwMode="auto">
          <a:xfrm>
            <a:off x="6732588" y="1700213"/>
            <a:ext cx="2201862" cy="3122612"/>
          </a:xfrm>
          <a:prstGeom prst="rect">
            <a:avLst/>
          </a:prstGeom>
          <a:noFill/>
          <a:ln w="9525">
            <a:noFill/>
            <a:miter lim="800000"/>
            <a:headEnd/>
            <a:tailEnd/>
          </a:ln>
        </p:spPr>
      </p:pic>
      <p:sp>
        <p:nvSpPr>
          <p:cNvPr id="11270" name="TextBox 1"/>
          <p:cNvSpPr txBox="1">
            <a:spLocks noChangeArrowheads="1"/>
          </p:cNvSpPr>
          <p:nvPr/>
        </p:nvSpPr>
        <p:spPr bwMode="auto">
          <a:xfrm>
            <a:off x="107950" y="6453188"/>
            <a:ext cx="9072563" cy="261937"/>
          </a:xfrm>
          <a:prstGeom prst="rect">
            <a:avLst/>
          </a:prstGeom>
          <a:noFill/>
          <a:ln w="9525">
            <a:noFill/>
            <a:miter lim="800000"/>
            <a:headEnd/>
            <a:tailEnd/>
          </a:ln>
        </p:spPr>
        <p:txBody>
          <a:bodyPr>
            <a:spAutoFit/>
          </a:bodyPr>
          <a:lstStyle/>
          <a:p>
            <a:r>
              <a:rPr lang="en" altLang="en-US" sz="1100"/>
              <a:t>1st photo, 2nd photo (2000 points), 3rd photo (1000 points), 4th photo (250 points)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blinds(horizontal)">
                                      <p:cBhvr>
                                        <p:cTn id="7" dur="500"/>
                                        <p:tgtEl>
                                          <p:spTgt spid="121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1861"/>
                                        </p:tgtEl>
                                        <p:attrNameLst>
                                          <p:attrName>style.visibility</p:attrName>
                                        </p:attrNameLst>
                                      </p:cBhvr>
                                      <p:to>
                                        <p:strVal val="visible"/>
                                      </p:to>
                                    </p:set>
                                    <p:animEffect transition="in" filter="blinds(horizontal)">
                                      <p:cBhvr>
                                        <p:cTn id="12" dur="500"/>
                                        <p:tgtEl>
                                          <p:spTgt spid="1218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1862"/>
                                        </p:tgtEl>
                                        <p:attrNameLst>
                                          <p:attrName>style.visibility</p:attrName>
                                        </p:attrNameLst>
                                      </p:cBhvr>
                                      <p:to>
                                        <p:strVal val="visible"/>
                                      </p:to>
                                    </p:set>
                                    <p:animEffect transition="in" filter="blinds(horizontal)">
                                      <p:cBhvr>
                                        <p:cTn id="17" dur="500"/>
                                        <p:tgtEl>
                                          <p:spTgt spid="1218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1863"/>
                                        </p:tgtEl>
                                        <p:attrNameLst>
                                          <p:attrName>style.visibility</p:attrName>
                                        </p:attrNameLst>
                                      </p:cBhvr>
                                      <p:to>
                                        <p:strVal val="visible"/>
                                      </p:to>
                                    </p:set>
                                    <p:animEffect transition="in" filter="blinds(horizontal)">
                                      <p:cBhvr>
                                        <p:cTn id="22" dur="500"/>
                                        <p:tgtEl>
                                          <p:spTgt spid="121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 altLang="sr-Latn-RS" dirty="0" smtClean="0">
                <a:solidFill>
                  <a:schemeClr val="tx1">
                    <a:lumMod val="75000"/>
                    <a:lumOff val="25000"/>
                  </a:schemeClr>
                </a:solidFill>
              </a:rPr>
              <a:t>SAMPLING (3)</a:t>
            </a:r>
          </a:p>
        </p:txBody>
      </p:sp>
      <p:sp>
        <p:nvSpPr>
          <p:cNvPr id="12291" name="Rectangle 3"/>
          <p:cNvSpPr>
            <a:spLocks noGrp="1" noChangeArrowheads="1"/>
          </p:cNvSpPr>
          <p:nvPr>
            <p:ph idx="1"/>
          </p:nvPr>
        </p:nvSpPr>
        <p:spPr/>
        <p:txBody>
          <a:bodyPr/>
          <a:lstStyle/>
          <a:p>
            <a:pPr marL="571500" indent="-571500" eaLnBrk="1" hangingPunct="1">
              <a:buFont typeface="Calibri" pitchFamily="34" charset="0"/>
              <a:buNone/>
            </a:pPr>
            <a:r>
              <a:rPr lang="en" b="1" smtClean="0"/>
              <a:t>Four key factors in sample selection:</a:t>
            </a:r>
          </a:p>
          <a:p>
            <a:pPr marL="571500" indent="-571500" eaLnBrk="1" hangingPunct="1"/>
            <a:endParaRPr lang="hr-HR" smtClean="0"/>
          </a:p>
          <a:p>
            <a:pPr marL="839788" lvl="1" indent="-495300" eaLnBrk="1" hangingPunct="1">
              <a:buFont typeface="Wingdings" pitchFamily="2" charset="2"/>
              <a:buAutoNum type="arabicPeriod"/>
            </a:pPr>
            <a:r>
              <a:rPr lang="en" smtClean="0"/>
              <a:t>Sample size</a:t>
            </a:r>
          </a:p>
          <a:p>
            <a:pPr marL="1090613" lvl="2" indent="-419100" eaLnBrk="1" hangingPunct="1"/>
            <a:r>
              <a:rPr lang="en" smtClean="0"/>
              <a:t>Population nature (size and heterogeneity)</a:t>
            </a:r>
          </a:p>
          <a:p>
            <a:pPr marL="1090613" lvl="2" indent="-419100" eaLnBrk="1" hangingPunct="1"/>
            <a:r>
              <a:rPr lang="en" smtClean="0"/>
              <a:t>Type and purpose of research</a:t>
            </a:r>
          </a:p>
          <a:p>
            <a:pPr marL="1090613" lvl="2" indent="-419100" eaLnBrk="1" hangingPunct="1"/>
            <a:r>
              <a:rPr lang="en" smtClean="0"/>
              <a:t>Number of variables and statistical tests</a:t>
            </a:r>
          </a:p>
          <a:p>
            <a:pPr marL="1090613" lvl="2" indent="-419100" eaLnBrk="1" hangingPunct="1">
              <a:buFont typeface="Calibri" pitchFamily="34" charset="0"/>
              <a:buNone/>
            </a:pPr>
            <a:endParaRPr lang="hr-HR" smtClean="0"/>
          </a:p>
          <a:p>
            <a:pPr marL="839788" lvl="1" indent="-495300" eaLnBrk="1" hangingPunct="1">
              <a:buFont typeface="Wingdings" pitchFamily="2" charset="2"/>
              <a:buAutoNum type="arabicPeriod"/>
            </a:pPr>
            <a:r>
              <a:rPr lang="en" smtClean="0"/>
              <a:t>Representativeness and basic parameters of the sample</a:t>
            </a:r>
          </a:p>
          <a:p>
            <a:pPr marL="839788" lvl="1" indent="-495300" eaLnBrk="1" hangingPunct="1">
              <a:buFont typeface="Wingdings" pitchFamily="2" charset="2"/>
              <a:buAutoNum type="arabicPeriod"/>
            </a:pPr>
            <a:endParaRPr lang="hr-HR" smtClean="0"/>
          </a:p>
          <a:p>
            <a:pPr marL="839788" lvl="1" indent="-495300" eaLnBrk="1" hangingPunct="1">
              <a:buFont typeface="Wingdings" pitchFamily="2" charset="2"/>
              <a:buAutoNum type="arabicPeriod"/>
            </a:pPr>
            <a:r>
              <a:rPr lang="en" smtClean="0"/>
              <a:t>Sample access</a:t>
            </a:r>
          </a:p>
          <a:p>
            <a:pPr marL="839788" lvl="1" indent="-495300" eaLnBrk="1" hangingPunct="1">
              <a:buFont typeface="Wingdings" pitchFamily="2" charset="2"/>
              <a:buAutoNum type="arabicPeriod"/>
            </a:pPr>
            <a:endParaRPr lang="hr-HR" smtClean="0"/>
          </a:p>
          <a:p>
            <a:pPr marL="839788" lvl="1" indent="-495300" eaLnBrk="1" hangingPunct="1">
              <a:buFont typeface="Wingdings" pitchFamily="2" charset="2"/>
              <a:buAutoNum type="arabicPeriod"/>
            </a:pPr>
            <a:r>
              <a:rPr lang="en" smtClean="0"/>
              <a:t>Sample selection strategy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287338"/>
            <a:ext cx="8042275" cy="981075"/>
          </a:xfrm>
        </p:spPr>
        <p:txBody>
          <a:bodyPr/>
          <a:lstStyle/>
          <a:p>
            <a:pPr eaLnBrk="1" fontAlgn="auto" hangingPunct="1">
              <a:spcAft>
                <a:spcPts val="0"/>
              </a:spcAft>
              <a:defRPr/>
            </a:pPr>
            <a:r>
              <a:rPr lang="en" altLang="sr-Latn-RS" sz="3000" dirty="0" smtClean="0">
                <a:solidFill>
                  <a:schemeClr val="tx1">
                    <a:lumMod val="75000"/>
                    <a:lumOff val="25000"/>
                  </a:schemeClr>
                </a:solidFill>
              </a:rPr>
              <a:t>Ad 1. Sample size - no clear answer!</a:t>
            </a:r>
          </a:p>
        </p:txBody>
      </p:sp>
      <p:pic>
        <p:nvPicPr>
          <p:cNvPr id="114692" name="Picture 4" descr="IMAGE0038"/>
          <p:cNvPicPr>
            <a:picLocks noChangeAspect="1" noChangeArrowheads="1"/>
          </p:cNvPicPr>
          <p:nvPr/>
        </p:nvPicPr>
        <p:blipFill>
          <a:blip r:embed="rId2" cstate="print"/>
          <a:srcRect/>
          <a:stretch>
            <a:fillRect/>
          </a:stretch>
        </p:blipFill>
        <p:spPr bwMode="auto">
          <a:xfrm>
            <a:off x="179388" y="1484313"/>
            <a:ext cx="2371725" cy="4706937"/>
          </a:xfrm>
          <a:prstGeom prst="rect">
            <a:avLst/>
          </a:prstGeom>
          <a:noFill/>
          <a:ln w="9525">
            <a:noFill/>
            <a:miter lim="800000"/>
            <a:headEnd/>
            <a:tailEnd/>
          </a:ln>
        </p:spPr>
      </p:pic>
      <p:pic>
        <p:nvPicPr>
          <p:cNvPr id="114693" name="Picture 5" descr="IMAGE0039"/>
          <p:cNvPicPr>
            <a:picLocks noChangeAspect="1" noChangeArrowheads="1"/>
          </p:cNvPicPr>
          <p:nvPr/>
        </p:nvPicPr>
        <p:blipFill>
          <a:blip r:embed="rId3" cstate="print"/>
          <a:srcRect/>
          <a:stretch>
            <a:fillRect/>
          </a:stretch>
        </p:blipFill>
        <p:spPr bwMode="auto">
          <a:xfrm>
            <a:off x="2987675" y="1844675"/>
            <a:ext cx="5795963" cy="2862263"/>
          </a:xfrm>
          <a:prstGeom prst="rect">
            <a:avLst/>
          </a:prstGeom>
          <a:noFill/>
          <a:ln w="9525">
            <a:noFill/>
            <a:miter lim="800000"/>
            <a:headEnd/>
            <a:tailEnd/>
          </a:ln>
        </p:spPr>
      </p:pic>
      <p:sp>
        <p:nvSpPr>
          <p:cNvPr id="13317" name="Rectangle 4"/>
          <p:cNvSpPr>
            <a:spLocks noChangeArrowheads="1"/>
          </p:cNvSpPr>
          <p:nvPr/>
        </p:nvSpPr>
        <p:spPr bwMode="auto">
          <a:xfrm>
            <a:off x="2843213" y="4724400"/>
            <a:ext cx="6121400" cy="1477963"/>
          </a:xfrm>
          <a:prstGeom prst="rect">
            <a:avLst/>
          </a:prstGeom>
          <a:noFill/>
          <a:ln w="9525">
            <a:noFill/>
            <a:miter lim="800000"/>
            <a:headEnd/>
            <a:tailEnd/>
          </a:ln>
        </p:spPr>
        <p:txBody>
          <a:bodyPr>
            <a:spAutoFit/>
          </a:bodyPr>
          <a:lstStyle/>
          <a:p>
            <a:pPr algn="just"/>
            <a:r>
              <a:rPr lang="en"/>
              <a:t>The smaller the number of cases in the wider total population, the greater the proportion of that population should be represented in the sample. The opposite is also true: the greater the number of cases in the wider, total population, the smaller the proportion of that population should be represented in the sample.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blinds(horizontal)">
                                      <p:cBhvr>
                                        <p:cTn id="7" dur="500"/>
                                        <p:tgtEl>
                                          <p:spTgt spid="114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4693"/>
                                        </p:tgtEl>
                                        <p:attrNameLst>
                                          <p:attrName>style.visibility</p:attrName>
                                        </p:attrNameLst>
                                      </p:cBhvr>
                                      <p:to>
                                        <p:strVal val="visible"/>
                                      </p:to>
                                    </p:set>
                                    <p:animEffect transition="in" filter="blinds(horizontal)">
                                      <p:cBhvr>
                                        <p:cTn id="12"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50825" y="1412875"/>
            <a:ext cx="8569325" cy="4464050"/>
          </a:xfrm>
        </p:spPr>
        <p:txBody>
          <a:bodyPr/>
          <a:lstStyle/>
          <a:p>
            <a:r>
              <a:rPr lang="en" smtClean="0"/>
              <a:t>Borg and GalI (1979) say that in general the sample must be large when:</a:t>
            </a:r>
          </a:p>
          <a:p>
            <a:r>
              <a:rPr lang="en" smtClean="0"/>
              <a:t>1. There are a lot of variables</a:t>
            </a:r>
          </a:p>
          <a:p>
            <a:r>
              <a:rPr lang="en" smtClean="0"/>
              <a:t>2. only small differences or small connections are expected or predicted</a:t>
            </a:r>
          </a:p>
          <a:p>
            <a:r>
              <a:rPr lang="en" smtClean="0"/>
              <a:t>3. the sample will be divided into subgroups</a:t>
            </a:r>
          </a:p>
          <a:p>
            <a:r>
              <a:rPr lang="en" smtClean="0"/>
              <a:t>4. the sample is heterogeneous in terms of the variables being studied</a:t>
            </a:r>
          </a:p>
          <a:p>
            <a:r>
              <a:rPr lang="en" smtClean="0"/>
              <a:t>5. reliable measures of the dependent variable are not available</a:t>
            </a:r>
          </a:p>
          <a:p>
            <a:endParaRPr lang="hr-HR" smtClean="0"/>
          </a:p>
          <a:p>
            <a:r>
              <a:rPr lang="en" b="1" smtClean="0"/>
              <a:t>Qualitative data </a:t>
            </a:r>
            <a:r>
              <a:rPr lang="en" smtClean="0"/>
              <a:t>(researcher experience can determine sample size) and</a:t>
            </a:r>
          </a:p>
          <a:p>
            <a:r>
              <a:rPr lang="en" smtClean="0"/>
              <a:t>         </a:t>
            </a:r>
            <a:r>
              <a:rPr lang="en" b="1" smtClean="0"/>
              <a:t>quantitative data </a:t>
            </a:r>
            <a:r>
              <a:rPr lang="en" smtClean="0"/>
              <a:t>(precise sample size can be calculated).</a:t>
            </a:r>
            <a:endParaRPr lang="da-DK"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 altLang="sr-Latn-RS" smtClean="0">
                <a:solidFill>
                  <a:schemeClr val="tx1">
                    <a:lumMod val="75000"/>
                    <a:lumOff val="25000"/>
                  </a:schemeClr>
                </a:solidFill>
              </a:rPr>
              <a:t>Error selecting sample</a:t>
            </a:r>
          </a:p>
        </p:txBody>
      </p:sp>
      <p:sp>
        <p:nvSpPr>
          <p:cNvPr id="15363" name="Rectangle 3"/>
          <p:cNvSpPr>
            <a:spLocks noGrp="1" noChangeArrowheads="1"/>
          </p:cNvSpPr>
          <p:nvPr>
            <p:ph idx="1"/>
          </p:nvPr>
        </p:nvSpPr>
        <p:spPr>
          <a:xfrm>
            <a:off x="395288" y="1700213"/>
            <a:ext cx="7970837" cy="4168775"/>
          </a:xfrm>
        </p:spPr>
        <p:txBody>
          <a:bodyPr/>
          <a:lstStyle/>
          <a:p>
            <a:pPr eaLnBrk="1" hangingPunct="1"/>
            <a:r>
              <a:rPr lang="en" smtClean="0"/>
              <a:t>The difference between the arithmetic mean of the sample and the arithmetic mean of the population</a:t>
            </a:r>
          </a:p>
        </p:txBody>
      </p:sp>
      <p:pic>
        <p:nvPicPr>
          <p:cNvPr id="15364" name="Picture 4" descr="IMAGE0040"/>
          <p:cNvPicPr>
            <a:picLocks noChangeAspect="1" noChangeArrowheads="1"/>
          </p:cNvPicPr>
          <p:nvPr/>
        </p:nvPicPr>
        <p:blipFill>
          <a:blip r:embed="rId2" cstate="print"/>
          <a:srcRect/>
          <a:stretch>
            <a:fillRect/>
          </a:stretch>
        </p:blipFill>
        <p:spPr bwMode="auto">
          <a:xfrm>
            <a:off x="2771775" y="1989138"/>
            <a:ext cx="3240088" cy="3192462"/>
          </a:xfrm>
          <a:prstGeom prst="rect">
            <a:avLst/>
          </a:prstGeom>
          <a:noFill/>
          <a:ln w="9525">
            <a:noFill/>
            <a:miter lim="800000"/>
            <a:headEnd/>
            <a:tailEnd/>
          </a:ln>
        </p:spPr>
      </p:pic>
      <p:sp>
        <p:nvSpPr>
          <p:cNvPr id="15365" name="TextBox 4"/>
          <p:cNvSpPr txBox="1">
            <a:spLocks noChangeArrowheads="1"/>
          </p:cNvSpPr>
          <p:nvPr/>
        </p:nvSpPr>
        <p:spPr bwMode="auto">
          <a:xfrm>
            <a:off x="323850" y="5229225"/>
            <a:ext cx="8569325" cy="830263"/>
          </a:xfrm>
          <a:prstGeom prst="rect">
            <a:avLst/>
          </a:prstGeom>
          <a:noFill/>
          <a:ln w="9525">
            <a:noFill/>
            <a:miter lim="800000"/>
            <a:headEnd/>
            <a:tailEnd/>
          </a:ln>
        </p:spPr>
        <p:txBody>
          <a:bodyPr>
            <a:spAutoFit/>
          </a:bodyPr>
          <a:lstStyle/>
          <a:p>
            <a:pPr algn="just"/>
            <a:r>
              <a:rPr lang="en" sz="1600"/>
              <a:t>For example, if we take a large number of samples from a population and measure the average value of each sample, the arithmetic means of these samples will not be the same . Some will be relatively high, some relatively low, and many will be grouped around the average or arithmetic mean of the samples.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 altLang="sr-Latn-RS" smtClean="0">
                <a:solidFill>
                  <a:schemeClr val="tx1">
                    <a:lumMod val="75000"/>
                    <a:lumOff val="25000"/>
                  </a:schemeClr>
                </a:solidFill>
              </a:rPr>
              <a:t>Other factors</a:t>
            </a:r>
          </a:p>
        </p:txBody>
      </p:sp>
      <p:sp>
        <p:nvSpPr>
          <p:cNvPr id="16387" name="Rectangle 3"/>
          <p:cNvSpPr>
            <a:spLocks noGrp="1" noChangeArrowheads="1"/>
          </p:cNvSpPr>
          <p:nvPr>
            <p:ph idx="1"/>
          </p:nvPr>
        </p:nvSpPr>
        <p:spPr/>
        <p:txBody>
          <a:bodyPr/>
          <a:lstStyle/>
          <a:p>
            <a:pPr marL="839788" lvl="1" indent="-495300" eaLnBrk="1" hangingPunct="1">
              <a:buFont typeface="Wingdings" pitchFamily="2" charset="2"/>
              <a:buAutoNum type="arabicPeriod" startAt="2"/>
            </a:pPr>
            <a:r>
              <a:rPr lang="en" smtClean="0"/>
              <a:t>Representativeness and basic parameters of the sample</a:t>
            </a:r>
          </a:p>
          <a:p>
            <a:pPr marL="839788" lvl="1" indent="-495300" eaLnBrk="1" hangingPunct="1">
              <a:buFont typeface="Wingdings" pitchFamily="2" charset="2"/>
              <a:buAutoNum type="arabicPeriod" startAt="2"/>
            </a:pPr>
            <a:r>
              <a:rPr lang="en" smtClean="0"/>
              <a:t>Sample access (possible and practical)</a:t>
            </a:r>
          </a:p>
          <a:p>
            <a:pPr marL="839788" lvl="1" indent="-495300" eaLnBrk="1" hangingPunct="1">
              <a:buFont typeface="Wingdings" pitchFamily="2" charset="2"/>
              <a:buAutoNum type="arabicPeriod" startAt="2"/>
            </a:pPr>
            <a:r>
              <a:rPr lang="en" smtClean="0"/>
              <a:t>Sample selection strategy</a:t>
            </a:r>
          </a:p>
          <a:p>
            <a:pPr marL="571500" indent="-571500" eaLnBrk="1" hangingPunct="1"/>
            <a:endParaRPr lang="hr-HR" smtClean="0"/>
          </a:p>
        </p:txBody>
      </p:sp>
      <p:pic>
        <p:nvPicPr>
          <p:cNvPr id="16388" name="Picture 4" descr="IMAGE0041"/>
          <p:cNvPicPr>
            <a:picLocks noChangeAspect="1" noChangeArrowheads="1"/>
          </p:cNvPicPr>
          <p:nvPr/>
        </p:nvPicPr>
        <p:blipFill>
          <a:blip r:embed="rId2" cstate="print"/>
          <a:srcRect/>
          <a:stretch>
            <a:fillRect/>
          </a:stretch>
        </p:blipFill>
        <p:spPr bwMode="auto">
          <a:xfrm>
            <a:off x="1979613" y="2924175"/>
            <a:ext cx="4687887" cy="341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844</TotalTime>
  <Words>1374</Words>
  <Application>Microsoft Office PowerPoint</Application>
  <PresentationFormat>On-screen Show (4:3)</PresentationFormat>
  <Paragraphs>89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SAMPLING</vt:lpstr>
      <vt:lpstr>SAMPLING (1)</vt:lpstr>
      <vt:lpstr>SAMPLING (2)</vt:lpstr>
      <vt:lpstr>Slide 4</vt:lpstr>
      <vt:lpstr>SAMPLING (3)</vt:lpstr>
      <vt:lpstr>Ad 1. Sample size - no clear answer!</vt:lpstr>
      <vt:lpstr>Slide 7</vt:lpstr>
      <vt:lpstr>Error selecting sample</vt:lpstr>
      <vt:lpstr>Other factors</vt:lpstr>
      <vt:lpstr>Types of sample</vt:lpstr>
      <vt:lpstr>Slide 11</vt:lpstr>
      <vt:lpstr>Slide 12</vt:lpstr>
      <vt:lpstr>Questions (1)</vt:lpstr>
      <vt:lpstr>Questions (2)</vt:lpstr>
      <vt:lpstr>Questions (3)</vt:lpstr>
      <vt:lpstr>Questions (4)</vt:lpstr>
      <vt:lpstr>Questions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Ciljevi učenja  - Znanost, znanstveni pristup  - Temeljna načela znanosti, ciljevi    - Konstitutivni elementi znanosti</dc:title>
  <dc:creator>Dalibor Grzinic</dc:creator>
  <cp:lastModifiedBy>tomic</cp:lastModifiedBy>
  <cp:revision>46</cp:revision>
  <dcterms:created xsi:type="dcterms:W3CDTF">2007-11-01T20:13:05Z</dcterms:created>
  <dcterms:modified xsi:type="dcterms:W3CDTF">2022-04-09T17:58:29Z</dcterms:modified>
</cp:coreProperties>
</file>