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75" r:id="rId2"/>
    <p:sldId id="280" r:id="rId3"/>
    <p:sldId id="282" r:id="rId4"/>
    <p:sldId id="283" r:id="rId5"/>
    <p:sldId id="284" r:id="rId6"/>
    <p:sldId id="286" r:id="rId7"/>
    <p:sldId id="285" r:id="rId8"/>
    <p:sldId id="287" r:id="rId9"/>
    <p:sldId id="256" r:id="rId10"/>
    <p:sldId id="257" r:id="rId11"/>
    <p:sldId id="258" r:id="rId12"/>
    <p:sldId id="259" r:id="rId13"/>
    <p:sldId id="260" r:id="rId14"/>
    <p:sldId id="261" r:id="rId15"/>
    <p:sldId id="262" r:id="rId16"/>
    <p:sldId id="263" r:id="rId17"/>
    <p:sldId id="266" r:id="rId18"/>
    <p:sldId id="264" r:id="rId19"/>
    <p:sldId id="265" r:id="rId20"/>
    <p:sldId id="279" r:id="rId21"/>
    <p:sldId id="267" r:id="rId22"/>
    <p:sldId id="277" r:id="rId23"/>
    <p:sldId id="276" r:id="rId24"/>
    <p:sldId id="278" r:id="rId25"/>
    <p:sldId id="272" r:id="rId26"/>
    <p:sldId id="274" r:id="rId27"/>
    <p:sldId id="269" r:id="rId28"/>
    <p:sldId id="268" r:id="rId29"/>
    <p:sldId id="273" r:id="rId30"/>
  </p:sldIdLst>
  <p:sldSz cx="12192000" cy="6858000"/>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792" autoAdjust="0"/>
  </p:normalViewPr>
  <p:slideViewPr>
    <p:cSldViewPr snapToGrid="0">
      <p:cViewPr varScale="1">
        <p:scale>
          <a:sx n="102" d="100"/>
          <a:sy n="102" d="100"/>
        </p:scale>
        <p:origin x="-870"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E1C36-5554-4B40-A1BE-DD3630C9728D}" type="datetimeFigureOut">
              <a:rPr lang="en-US" smtClean="0"/>
              <a:pPr/>
              <a:t>4/9/2022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 smtClean="0"/>
              <a:t>Click to edit Master text styles</a:t>
            </a:r>
          </a:p>
          <a:p>
            <a:pPr lvl="1"/>
            <a:r>
              <a:rPr lang="en" smtClean="0"/>
              <a:t>Second level</a:t>
            </a:r>
          </a:p>
          <a:p>
            <a:pPr lvl="2"/>
            <a:r>
              <a:rPr lang="en" smtClean="0"/>
              <a:t>Third level</a:t>
            </a:r>
          </a:p>
          <a:p>
            <a:pPr lvl="3"/>
            <a:r>
              <a:rPr lang="en" smtClean="0"/>
              <a:t>Fourth level</a:t>
            </a:r>
          </a:p>
          <a:p>
            <a:pPr lvl="4"/>
            <a:r>
              <a:rPr lang="en"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62EE18-F480-4784-BF40-3AADFBF16011}" type="slidenum">
              <a:rPr lang="en-US" smtClean="0"/>
              <a:pPr/>
              <a:t>‹#›</a:t>
            </a:fld>
            <a:endParaRPr lang="en-US"/>
          </a:p>
        </p:txBody>
      </p:sp>
    </p:spTree>
    <p:extLst>
      <p:ext uri="{BB962C8B-B14F-4D97-AF65-F5344CB8AC3E}">
        <p14:creationId xmlns="" xmlns:p14="http://schemas.microsoft.com/office/powerpoint/2010/main" val="1997981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355859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1036342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2287554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1947445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2937672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2641459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18100243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134114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134924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5D85B-19C4-476D-89EA-31EAD8FB10EE}"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243706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5D85B-19C4-476D-89EA-31EAD8FB10EE}" type="datetimeFigureOut">
              <a:rPr lang="en-US" smtClean="0"/>
              <a:pPr/>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295184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5D85B-19C4-476D-89EA-31EAD8FB10EE}" type="datetimeFigureOut">
              <a:rPr lang="en-US" smtClean="0"/>
              <a:pPr/>
              <a:t>4/9/2022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2038218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5D85B-19C4-476D-89EA-31EAD8FB10EE}" type="datetimeFigureOut">
              <a:rPr lang="en-US" smtClean="0"/>
              <a:pPr/>
              <a:t>4/9/2022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3708185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5D85B-19C4-476D-89EA-31EAD8FB10EE}" type="datetimeFigureOut">
              <a:rPr lang="en-US" smtClean="0"/>
              <a:pPr/>
              <a:t>4/9/2022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3910311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C5D85B-19C4-476D-89EA-31EAD8FB10EE}" type="datetimeFigureOut">
              <a:rPr lang="en-US" smtClean="0"/>
              <a:pPr/>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3464169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5D85B-19C4-476D-89EA-31EAD8FB10EE}" type="datetimeFigureOut">
              <a:rPr lang="en-US" smtClean="0"/>
              <a:pPr/>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2298529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
              <a:t>Click to edit Master text styles</a:t>
            </a:r>
          </a:p>
          <a:p>
            <a:pPr lvl="1"/>
            <a:r>
              <a:rPr lang="en"/>
              <a:t>Second level</a:t>
            </a:r>
          </a:p>
          <a:p>
            <a:pPr lvl="2"/>
            <a:r>
              <a:rPr lang="en"/>
              <a:t>Third level</a:t>
            </a:r>
          </a:p>
          <a:p>
            <a:pPr lvl="3"/>
            <a:r>
              <a:rPr lang="en"/>
              <a:t>Fourth level</a:t>
            </a:r>
          </a:p>
          <a:p>
            <a:pPr lvl="4"/>
            <a:r>
              <a:rPr lang="en"/>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5D85B-19C4-476D-89EA-31EAD8FB10EE}" type="datetimeFigureOut">
              <a:rPr lang="en-US" smtClean="0"/>
              <a:pPr/>
              <a:t>4/9/2022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CFE7133-2B11-48CD-B958-154E40645DD9}" type="slidenum">
              <a:rPr lang="en-US" smtClean="0"/>
              <a:pPr/>
              <a:t>‹#›</a:t>
            </a:fld>
            <a:endParaRPr lang="en-US"/>
          </a:p>
        </p:txBody>
      </p:sp>
    </p:spTree>
    <p:extLst>
      <p:ext uri="{BB962C8B-B14F-4D97-AF65-F5344CB8AC3E}">
        <p14:creationId xmlns="" xmlns:p14="http://schemas.microsoft.com/office/powerpoint/2010/main" val="2269564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s://fet.unipu.hr/_download/repository/studosi-dokumenti/Naputak_o_seminarskom_radu.pdf" TargetMode="External"/><Relationship Id="rId3" Type="http://schemas.openxmlformats.org/officeDocument/2006/relationships/hyperlink" Target="https://www.unipu.hr/dokumenti" TargetMode="External"/><Relationship Id="rId7" Type="http://schemas.openxmlformats.org/officeDocument/2006/relationships/hyperlink" Target="https://www.unipu.hr/_download/repository/Zavrsetak/Pravilnik_o_izmjenama_i_dopunama_Pravilnika_o_zavrsnom_radu_i_koncertu_na_preddiplomskim_i_diplomskim_sveucilisnim_i_strucnim_studijima_10.5.2016.pdf" TargetMode="External"/><Relationship Id="rId2" Type="http://schemas.openxmlformats.org/officeDocument/2006/relationships/hyperlink" Target="https://fet.unipu.hr/fet/za_studente/dokumenti" TargetMode="External"/><Relationship Id="rId1" Type="http://schemas.openxmlformats.org/officeDocument/2006/relationships/slideLayout" Target="../slideLayouts/slideLayout2.xml"/><Relationship Id="rId6" Type="http://schemas.openxmlformats.org/officeDocument/2006/relationships/hyperlink" Target="https://www.unipu.hr/_download/repository/Zavrsetak/Pravilnik_o_izmjenama_i_dopunama_Pravilnika_o_zavrsnom_radu_koncertu_19.2.2016.pdf" TargetMode="External"/><Relationship Id="rId5" Type="http://schemas.openxmlformats.org/officeDocument/2006/relationships/hyperlink" Target="https://www.unipu.hr/_download/repository/Zavrsetak/Pravilnik_o_zavrsnom_radu-zavrsnom_koncertu_7.7.2015.pdf" TargetMode="External"/><Relationship Id="rId4" Type="http://schemas.openxmlformats.org/officeDocument/2006/relationships/hyperlink" Target="https://www.unipu.hr/_download/repository/2019-09-30-Pravilnik_o_zavrsnom_radu-zavrsnom_koncertu-procisceni_tekst.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citethisforme.com/harvard-referencing" TargetMode="External"/><Relationship Id="rId2" Type="http://schemas.openxmlformats.org/officeDocument/2006/relationships/hyperlink" Target="http://www.chicagomanualofstyle.org/tools_citationguide.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13.emf"/></Relationships>
</file>

<file path=ppt/slides/_rels/slide2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Microsoft_Office_Excel_97-2003_Worksheet1.xls"/><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 dirty="0" smtClean="0"/>
              <a:t>So far we have learned…</a:t>
            </a:r>
            <a:endParaRPr lang="en-US" dirty="0"/>
          </a:p>
        </p:txBody>
      </p:sp>
      <p:sp>
        <p:nvSpPr>
          <p:cNvPr id="3" name="Content Placeholder 2"/>
          <p:cNvSpPr>
            <a:spLocks noGrp="1"/>
          </p:cNvSpPr>
          <p:nvPr>
            <p:ph idx="1"/>
          </p:nvPr>
        </p:nvSpPr>
        <p:spPr>
          <a:xfrm>
            <a:off x="677334" y="2400300"/>
            <a:ext cx="8596668" cy="3641062"/>
          </a:xfrm>
        </p:spPr>
        <p:txBody>
          <a:bodyPr/>
          <a:lstStyle/>
          <a:p>
            <a:r>
              <a:rPr lang="en" dirty="0" smtClean="0"/>
              <a:t>Basic concepts from methodology</a:t>
            </a:r>
          </a:p>
          <a:p>
            <a:r>
              <a:rPr lang="en" dirty="0" smtClean="0"/>
              <a:t>Methodological approach in economics</a:t>
            </a:r>
          </a:p>
          <a:p>
            <a:r>
              <a:rPr lang="en" dirty="0" smtClean="0"/>
              <a:t>On the historical development of methodological approaches</a:t>
            </a:r>
          </a:p>
          <a:p>
            <a:r>
              <a:rPr lang="en" dirty="0" smtClean="0"/>
              <a:t>On the selection of research areas and topics</a:t>
            </a:r>
          </a:p>
          <a:p>
            <a:r>
              <a:rPr lang="en" dirty="0" smtClean="0"/>
              <a:t>On the formulation of research goals and hypotheses</a:t>
            </a:r>
          </a:p>
          <a:p>
            <a:r>
              <a:rPr lang="en" dirty="0" smtClean="0"/>
              <a:t>On the construction of theory and selection of variables for research</a:t>
            </a:r>
            <a:endParaRPr lang="hr-HR" dirty="0"/>
          </a:p>
        </p:txBody>
      </p:sp>
    </p:spTree>
    <p:extLst>
      <p:ext uri="{BB962C8B-B14F-4D97-AF65-F5344CB8AC3E}">
        <p14:creationId xmlns="" xmlns:p14="http://schemas.microsoft.com/office/powerpoint/2010/main" val="79637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Where to find important documents?</a:t>
            </a:r>
            <a:endParaRPr lang="en-US" dirty="0"/>
          </a:p>
        </p:txBody>
      </p:sp>
      <p:sp>
        <p:nvSpPr>
          <p:cNvPr id="3" name="Content Placeholder 2"/>
          <p:cNvSpPr>
            <a:spLocks noGrp="1"/>
          </p:cNvSpPr>
          <p:nvPr>
            <p:ph idx="1"/>
          </p:nvPr>
        </p:nvSpPr>
        <p:spPr/>
        <p:txBody>
          <a:bodyPr>
            <a:normAutofit fontScale="77500" lnSpcReduction="20000"/>
          </a:bodyPr>
          <a:lstStyle/>
          <a:p>
            <a:r>
              <a:rPr lang="en" dirty="0">
                <a:hlinkClick r:id="rId2"/>
              </a:rPr>
              <a:t>https://fet.unipu.hr/fet/za_studente/dokumenti</a:t>
            </a:r>
            <a:endParaRPr lang="hr-HR" dirty="0"/>
          </a:p>
          <a:p>
            <a:r>
              <a:rPr lang="en" dirty="0">
                <a:hlinkClick r:id="rId3"/>
              </a:rPr>
              <a:t>https://www.unipu.hr/dokumenti</a:t>
            </a:r>
            <a:r>
              <a:rPr lang="en" dirty="0"/>
              <a:t> </a:t>
            </a:r>
          </a:p>
          <a:p>
            <a:endParaRPr lang="hr-HR" dirty="0"/>
          </a:p>
          <a:p>
            <a:endParaRPr lang="hr-HR" dirty="0"/>
          </a:p>
          <a:p>
            <a:r>
              <a:rPr lang="en" dirty="0"/>
              <a:t>Final thesis:</a:t>
            </a:r>
          </a:p>
          <a:p>
            <a:pPr lvl="1"/>
            <a:r>
              <a:rPr lang="en" dirty="0">
                <a:hlinkClick r:id="rId4"/>
              </a:rPr>
              <a:t>https://www.unipu.hr/_download/repository/2019-09-30-Pravilnik_o_zavrsnom_radu-zavrsnom_koncertu-procisceni_tekst.pdf</a:t>
            </a:r>
            <a:endParaRPr lang="hr-HR" dirty="0"/>
          </a:p>
          <a:p>
            <a:pPr lvl="1"/>
            <a:r>
              <a:rPr lang="en" dirty="0">
                <a:hlinkClick r:id="rId5"/>
              </a:rPr>
              <a:t>https://www.unipu.hr/_download/repository/Zavrsetak/Pravilnik_o_zavrsnom_radu-zavrsnom_koncertu_7.7.2015.pdf</a:t>
            </a:r>
            <a:r>
              <a:rPr lang="en" dirty="0"/>
              <a:t> </a:t>
            </a:r>
          </a:p>
          <a:p>
            <a:pPr lvl="1"/>
            <a:r>
              <a:rPr lang="en" dirty="0">
                <a:hlinkClick r:id="rId6"/>
              </a:rPr>
              <a:t>https://www.unipu.hr/_download/repository/Zavrsetak/Pravilnik_o_izmjenama_i_dopunama_Pravilnika_o_zavrsnom_radu_koncertu_19.2.2016.pdf</a:t>
            </a:r>
            <a:r>
              <a:rPr lang="en" dirty="0"/>
              <a:t> </a:t>
            </a:r>
          </a:p>
          <a:p>
            <a:pPr lvl="1"/>
            <a:r>
              <a:rPr lang="en" dirty="0">
                <a:hlinkClick r:id="rId7"/>
              </a:rPr>
              <a:t>https://www.unipu.hr/_download/repository/Zavrsetak/Pravilnik_o_izmjenama_i_dopunama_Pravilnika_o_zavrsnom_radu_i_koncertu_na_preddiplomskim_i_diplomskim_sveucilisnim_i_strucnim_studijima </a:t>
            </a:r>
            <a:r>
              <a:rPr lang="en" dirty="0"/>
              <a:t>!</a:t>
            </a:r>
          </a:p>
          <a:p>
            <a:r>
              <a:rPr lang="en" dirty="0"/>
              <a:t>Seminar paper:</a:t>
            </a:r>
          </a:p>
          <a:p>
            <a:pPr lvl="1"/>
            <a:r>
              <a:rPr lang="en" dirty="0">
                <a:hlinkClick r:id="rId8"/>
              </a:rPr>
              <a:t>https://fet.unipu.hr/_download/repository/studosi-dokumenti/Naputak_o_seminarskom_radu.pdf</a:t>
            </a:r>
            <a:r>
              <a:rPr lang="en" dirty="0"/>
              <a:t> </a:t>
            </a:r>
          </a:p>
          <a:p>
            <a:pPr marL="457200" lvl="1" indent="0">
              <a:buNone/>
            </a:pPr>
            <a:endParaRPr lang="hr-HR" dirty="0"/>
          </a:p>
        </p:txBody>
      </p:sp>
    </p:spTree>
    <p:extLst>
      <p:ext uri="{BB962C8B-B14F-4D97-AF65-F5344CB8AC3E}">
        <p14:creationId xmlns="" xmlns:p14="http://schemas.microsoft.com/office/powerpoint/2010/main" val="1651105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73123"/>
            <a:ext cx="8596668" cy="1320800"/>
          </a:xfrm>
        </p:spPr>
        <p:txBody>
          <a:bodyPr>
            <a:normAutofit fontScale="90000"/>
          </a:bodyPr>
          <a:lstStyle/>
          <a:p>
            <a:r>
              <a:rPr lang="en" dirty="0"/>
              <a:t>Ordinance on the final work and the final concert at the undergraduate university and professional studies (1)</a:t>
            </a:r>
            <a:endParaRPr lang="en-US" dirty="0"/>
          </a:p>
        </p:txBody>
      </p:sp>
      <p:sp>
        <p:nvSpPr>
          <p:cNvPr id="3" name="Content Placeholder 2"/>
          <p:cNvSpPr>
            <a:spLocks noGrp="1"/>
          </p:cNvSpPr>
          <p:nvPr>
            <p:ph idx="1"/>
          </p:nvPr>
        </p:nvSpPr>
        <p:spPr>
          <a:xfrm>
            <a:off x="677334" y="2160589"/>
            <a:ext cx="8596668" cy="4426823"/>
          </a:xfrm>
        </p:spPr>
        <p:txBody>
          <a:bodyPr>
            <a:normAutofit/>
          </a:bodyPr>
          <a:lstStyle/>
          <a:p>
            <a:r>
              <a:rPr lang="en" dirty="0"/>
              <a:t>The final paper consists of:</a:t>
            </a:r>
          </a:p>
          <a:p>
            <a:pPr lvl="1"/>
            <a:r>
              <a:rPr lang="en" dirty="0"/>
              <a:t>Front pages (external and internal </a:t>
            </a:r>
            <a:r>
              <a:rPr lang="en" dirty="0" smtClean="0"/>
              <a:t>)</a:t>
            </a:r>
            <a:endParaRPr lang="hr-HR" dirty="0"/>
          </a:p>
          <a:p>
            <a:pPr lvl="1"/>
            <a:r>
              <a:rPr lang="en" dirty="0"/>
              <a:t>Statements (academic integrity, use of copyrighted work </a:t>
            </a:r>
            <a:r>
              <a:rPr lang="en" dirty="0" smtClean="0"/>
              <a:t>)</a:t>
            </a:r>
          </a:p>
          <a:p>
            <a:pPr lvl="1"/>
            <a:r>
              <a:rPr lang="en" dirty="0" smtClean="0"/>
              <a:t>Thanks</a:t>
            </a:r>
            <a:endParaRPr lang="hr-HR" dirty="0"/>
          </a:p>
          <a:p>
            <a:pPr lvl="1"/>
            <a:r>
              <a:rPr lang="en" dirty="0"/>
              <a:t>Content</a:t>
            </a:r>
          </a:p>
          <a:p>
            <a:pPr lvl="1"/>
            <a:r>
              <a:rPr lang="en" dirty="0"/>
              <a:t>Introduction</a:t>
            </a:r>
          </a:p>
          <a:p>
            <a:pPr lvl="1"/>
            <a:r>
              <a:rPr lang="en" dirty="0"/>
              <a:t>Topic processing</a:t>
            </a:r>
          </a:p>
          <a:p>
            <a:pPr lvl="1"/>
            <a:r>
              <a:rPr lang="en" dirty="0"/>
              <a:t>Conclusion</a:t>
            </a:r>
          </a:p>
          <a:p>
            <a:pPr lvl="1"/>
            <a:r>
              <a:rPr lang="en" dirty="0"/>
              <a:t>Literature</a:t>
            </a:r>
          </a:p>
          <a:p>
            <a:pPr lvl="1"/>
            <a:r>
              <a:rPr lang="en" dirty="0"/>
              <a:t>Attachments (if any)</a:t>
            </a:r>
          </a:p>
          <a:p>
            <a:pPr lvl="1"/>
            <a:r>
              <a:rPr lang="en" dirty="0"/>
              <a:t>Abstracts (Croatian and English)</a:t>
            </a:r>
          </a:p>
          <a:p>
            <a:pPr lvl="1"/>
            <a:endParaRPr lang="en-US" dirty="0"/>
          </a:p>
        </p:txBody>
      </p:sp>
    </p:spTree>
    <p:extLst>
      <p:ext uri="{BB962C8B-B14F-4D97-AF65-F5344CB8AC3E}">
        <p14:creationId xmlns="" xmlns:p14="http://schemas.microsoft.com/office/powerpoint/2010/main" val="3149107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 dirty="0"/>
              <a:t>Ordinance on the final work and the final concert at the undergraduate university and professional studies (1)</a:t>
            </a:r>
            <a:endParaRPr lang="en-US" dirty="0"/>
          </a:p>
        </p:txBody>
      </p:sp>
      <p:sp>
        <p:nvSpPr>
          <p:cNvPr id="3" name="Content Placeholder 2"/>
          <p:cNvSpPr>
            <a:spLocks noGrp="1"/>
          </p:cNvSpPr>
          <p:nvPr>
            <p:ph idx="1"/>
          </p:nvPr>
        </p:nvSpPr>
        <p:spPr>
          <a:xfrm>
            <a:off x="677334" y="2400300"/>
            <a:ext cx="8596668" cy="3641062"/>
          </a:xfrm>
        </p:spPr>
        <p:txBody>
          <a:bodyPr/>
          <a:lstStyle/>
          <a:p>
            <a:r>
              <a:rPr lang="en" dirty="0"/>
              <a:t>Appearance of work</a:t>
            </a:r>
          </a:p>
          <a:p>
            <a:r>
              <a:rPr lang="en" dirty="0"/>
              <a:t>Until 15.4. last year </a:t>
            </a:r>
            <a:r>
              <a:rPr lang="en" dirty="0" smtClean="0"/>
              <a:t>of study</a:t>
            </a:r>
            <a:endParaRPr lang="hr-HR" dirty="0"/>
          </a:p>
          <a:p>
            <a:r>
              <a:rPr lang="en" dirty="0"/>
              <a:t>Deadline: </a:t>
            </a:r>
            <a:r>
              <a:rPr lang="en" dirty="0" err="1"/>
              <a:t>max </a:t>
            </a:r>
            <a:r>
              <a:rPr lang="en" dirty="0"/>
              <a:t>. a month</a:t>
            </a:r>
          </a:p>
          <a:p>
            <a:r>
              <a:rPr lang="en" dirty="0"/>
              <a:t>Defense</a:t>
            </a:r>
            <a:endParaRPr lang="en-US" dirty="0"/>
          </a:p>
        </p:txBody>
      </p:sp>
      <p:pic>
        <p:nvPicPr>
          <p:cNvPr id="4" name="Picture 3"/>
          <p:cNvPicPr>
            <a:picLocks noChangeAspect="1"/>
          </p:cNvPicPr>
          <p:nvPr/>
        </p:nvPicPr>
        <p:blipFill>
          <a:blip r:embed="rId2" cstate="print"/>
          <a:stretch>
            <a:fillRect/>
          </a:stretch>
        </p:blipFill>
        <p:spPr>
          <a:xfrm>
            <a:off x="6355477" y="1670442"/>
            <a:ext cx="4422061" cy="5187558"/>
          </a:xfrm>
          <a:prstGeom prst="rect">
            <a:avLst/>
          </a:prstGeom>
        </p:spPr>
      </p:pic>
    </p:spTree>
    <p:extLst>
      <p:ext uri="{BB962C8B-B14F-4D97-AF65-F5344CB8AC3E}">
        <p14:creationId xmlns="" xmlns:p14="http://schemas.microsoft.com/office/powerpoint/2010/main" val="500026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stretch>
            <a:fillRect/>
          </a:stretch>
        </p:blipFill>
        <p:spPr>
          <a:xfrm>
            <a:off x="-1" y="0"/>
            <a:ext cx="5677469" cy="6858000"/>
          </a:xfrm>
          <a:prstGeom prst="rect">
            <a:avLst/>
          </a:prstGeom>
        </p:spPr>
      </p:pic>
      <p:pic>
        <p:nvPicPr>
          <p:cNvPr id="7" name="Picture 6"/>
          <p:cNvPicPr>
            <a:picLocks noChangeAspect="1"/>
          </p:cNvPicPr>
          <p:nvPr/>
        </p:nvPicPr>
        <p:blipFill>
          <a:blip r:embed="rId3" cstate="print"/>
          <a:stretch>
            <a:fillRect/>
          </a:stretch>
        </p:blipFill>
        <p:spPr>
          <a:xfrm>
            <a:off x="4626513" y="0"/>
            <a:ext cx="5682610" cy="6858000"/>
          </a:xfrm>
          <a:prstGeom prst="rect">
            <a:avLst/>
          </a:prstGeom>
        </p:spPr>
      </p:pic>
    </p:spTree>
    <p:extLst>
      <p:ext uri="{BB962C8B-B14F-4D97-AF65-F5344CB8AC3E}">
        <p14:creationId xmlns="" xmlns:p14="http://schemas.microsoft.com/office/powerpoint/2010/main" val="3029319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2152730" y="1028757"/>
            <a:ext cx="4877869" cy="4535016"/>
          </a:xfrm>
          <a:prstGeom prst="rect">
            <a:avLst/>
          </a:prstGeom>
        </p:spPr>
      </p:pic>
    </p:spTree>
    <p:extLst>
      <p:ext uri="{BB962C8B-B14F-4D97-AF65-F5344CB8AC3E}">
        <p14:creationId xmlns="" xmlns:p14="http://schemas.microsoft.com/office/powerpoint/2010/main" val="1112560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Introduction</a:t>
            </a:r>
            <a:endParaRPr lang="en-US" dirty="0"/>
          </a:p>
        </p:txBody>
      </p:sp>
      <p:sp>
        <p:nvSpPr>
          <p:cNvPr id="3" name="Content Placeholder 2"/>
          <p:cNvSpPr>
            <a:spLocks noGrp="1"/>
          </p:cNvSpPr>
          <p:nvPr>
            <p:ph idx="1"/>
          </p:nvPr>
        </p:nvSpPr>
        <p:spPr/>
        <p:txBody>
          <a:bodyPr/>
          <a:lstStyle/>
          <a:p>
            <a:r>
              <a:rPr lang="en" dirty="0"/>
              <a:t>Numbering</a:t>
            </a:r>
          </a:p>
          <a:p>
            <a:r>
              <a:rPr lang="en" dirty="0"/>
              <a:t>Research problem</a:t>
            </a:r>
          </a:p>
          <a:p>
            <a:r>
              <a:rPr lang="en" dirty="0"/>
              <a:t>Subject of research</a:t>
            </a:r>
          </a:p>
          <a:p>
            <a:r>
              <a:rPr lang="en" dirty="0"/>
              <a:t>The goal of the research</a:t>
            </a:r>
          </a:p>
          <a:p>
            <a:r>
              <a:rPr lang="en" dirty="0"/>
              <a:t>Work structure</a:t>
            </a:r>
          </a:p>
          <a:p>
            <a:r>
              <a:rPr lang="en" dirty="0"/>
              <a:t>Methods used</a:t>
            </a:r>
            <a:endParaRPr lang="en-US" dirty="0"/>
          </a:p>
        </p:txBody>
      </p:sp>
    </p:spTree>
    <p:extLst>
      <p:ext uri="{BB962C8B-B14F-4D97-AF65-F5344CB8AC3E}">
        <p14:creationId xmlns="" xmlns:p14="http://schemas.microsoft.com/office/powerpoint/2010/main" val="199881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Elaboration </a:t>
            </a:r>
            <a:r>
              <a:rPr lang="en" dirty="0"/>
              <a:t>of the topic</a:t>
            </a:r>
            <a:endParaRPr lang="en-US" dirty="0"/>
          </a:p>
        </p:txBody>
      </p:sp>
      <p:sp>
        <p:nvSpPr>
          <p:cNvPr id="3" name="Content Placeholder 2"/>
          <p:cNvSpPr>
            <a:spLocks noGrp="1"/>
          </p:cNvSpPr>
          <p:nvPr>
            <p:ph idx="1"/>
          </p:nvPr>
        </p:nvSpPr>
        <p:spPr/>
        <p:txBody>
          <a:bodyPr/>
          <a:lstStyle/>
          <a:p>
            <a:r>
              <a:rPr lang="en" dirty="0"/>
              <a:t>Numbering of chapters and </a:t>
            </a:r>
            <a:r>
              <a:rPr lang="en" dirty="0" err="1"/>
              <a:t>subchapters</a:t>
            </a:r>
            <a:endParaRPr lang="hr-HR" dirty="0"/>
          </a:p>
          <a:p>
            <a:r>
              <a:rPr lang="en" dirty="0"/>
              <a:t>Paragraph layout (American and European type)</a:t>
            </a:r>
          </a:p>
          <a:p>
            <a:pPr marL="0" indent="0">
              <a:buNone/>
            </a:pPr>
            <a:endParaRPr lang="en-US" dirty="0"/>
          </a:p>
        </p:txBody>
      </p:sp>
    </p:spTree>
    <p:extLst>
      <p:ext uri="{BB962C8B-B14F-4D97-AF65-F5344CB8AC3E}">
        <p14:creationId xmlns="" xmlns:p14="http://schemas.microsoft.com/office/powerpoint/2010/main" val="3774993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Writing</a:t>
            </a:r>
            <a:endParaRPr lang="en-US" dirty="0"/>
          </a:p>
        </p:txBody>
      </p:sp>
      <p:sp>
        <p:nvSpPr>
          <p:cNvPr id="3" name="Content Placeholder 2"/>
          <p:cNvSpPr>
            <a:spLocks noGrp="1"/>
          </p:cNvSpPr>
          <p:nvPr>
            <p:ph idx="1"/>
          </p:nvPr>
        </p:nvSpPr>
        <p:spPr/>
        <p:txBody>
          <a:bodyPr/>
          <a:lstStyle/>
          <a:p>
            <a:r>
              <a:rPr lang="en" dirty="0"/>
              <a:t>Neutral address, passive form</a:t>
            </a:r>
          </a:p>
          <a:p>
            <a:r>
              <a:rPr lang="en" dirty="0"/>
              <a:t>Tables, graphs, pictures, diagrams, photos,…</a:t>
            </a:r>
          </a:p>
          <a:p>
            <a:r>
              <a:rPr lang="en" dirty="0"/>
              <a:t>Footnotes</a:t>
            </a:r>
          </a:p>
          <a:p>
            <a:endParaRPr lang="en-US" dirty="0"/>
          </a:p>
        </p:txBody>
      </p:sp>
      <p:pic>
        <p:nvPicPr>
          <p:cNvPr id="4" name="Picture 3"/>
          <p:cNvPicPr>
            <a:picLocks noChangeAspect="1"/>
          </p:cNvPicPr>
          <p:nvPr/>
        </p:nvPicPr>
        <p:blipFill>
          <a:blip r:embed="rId2" cstate="print"/>
          <a:stretch>
            <a:fillRect/>
          </a:stretch>
        </p:blipFill>
        <p:spPr>
          <a:xfrm>
            <a:off x="2979175" y="3817281"/>
            <a:ext cx="4874302" cy="2132565"/>
          </a:xfrm>
          <a:prstGeom prst="rect">
            <a:avLst/>
          </a:prstGeom>
        </p:spPr>
      </p:pic>
    </p:spTree>
    <p:extLst>
      <p:ext uri="{BB962C8B-B14F-4D97-AF65-F5344CB8AC3E}">
        <p14:creationId xmlns="" xmlns:p14="http://schemas.microsoft.com/office/powerpoint/2010/main" val="421605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Conclusion</a:t>
            </a:r>
            <a:endParaRPr lang="en-US" dirty="0"/>
          </a:p>
        </p:txBody>
      </p:sp>
      <p:sp>
        <p:nvSpPr>
          <p:cNvPr id="3" name="Content Placeholder 2"/>
          <p:cNvSpPr>
            <a:spLocks noGrp="1"/>
          </p:cNvSpPr>
          <p:nvPr>
            <p:ph idx="1"/>
          </p:nvPr>
        </p:nvSpPr>
        <p:spPr>
          <a:xfrm>
            <a:off x="677334" y="2453951"/>
            <a:ext cx="8596668" cy="3587411"/>
          </a:xfrm>
        </p:spPr>
        <p:txBody>
          <a:bodyPr/>
          <a:lstStyle/>
          <a:p>
            <a:r>
              <a:rPr lang="en" dirty="0" smtClean="0"/>
              <a:t>Numbering</a:t>
            </a:r>
            <a:endParaRPr lang="en-US" dirty="0" smtClean="0"/>
          </a:p>
          <a:p>
            <a:r>
              <a:rPr lang="en" dirty="0" smtClean="0"/>
              <a:t>Summary</a:t>
            </a:r>
            <a:endParaRPr lang="hr-HR" dirty="0"/>
          </a:p>
          <a:p>
            <a:r>
              <a:rPr lang="en" dirty="0" smtClean="0"/>
              <a:t>Review</a:t>
            </a:r>
          </a:p>
          <a:p>
            <a:r>
              <a:rPr lang="en" dirty="0" smtClean="0"/>
              <a:t>Work restrictions</a:t>
            </a:r>
          </a:p>
          <a:p>
            <a:r>
              <a:rPr lang="en" dirty="0" smtClean="0"/>
              <a:t>Suggestions for other (or future research)</a:t>
            </a:r>
          </a:p>
          <a:p>
            <a:r>
              <a:rPr lang="en" dirty="0" smtClean="0"/>
              <a:t>Concluding remarks</a:t>
            </a:r>
            <a:endParaRPr lang="hr-HR" dirty="0"/>
          </a:p>
        </p:txBody>
      </p:sp>
    </p:spTree>
    <p:extLst>
      <p:ext uri="{BB962C8B-B14F-4D97-AF65-F5344CB8AC3E}">
        <p14:creationId xmlns="" xmlns:p14="http://schemas.microsoft.com/office/powerpoint/2010/main" val="1719841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Literature</a:t>
            </a:r>
            <a:endParaRPr lang="en-US" dirty="0"/>
          </a:p>
        </p:txBody>
      </p:sp>
      <p:sp>
        <p:nvSpPr>
          <p:cNvPr id="3" name="Content Placeholder 2"/>
          <p:cNvSpPr>
            <a:spLocks noGrp="1"/>
          </p:cNvSpPr>
          <p:nvPr>
            <p:ph idx="1"/>
          </p:nvPr>
        </p:nvSpPr>
        <p:spPr/>
        <p:txBody>
          <a:bodyPr/>
          <a:lstStyle/>
          <a:p>
            <a:r>
              <a:rPr lang="en" dirty="0"/>
              <a:t>It is not numbered</a:t>
            </a:r>
          </a:p>
          <a:p>
            <a:r>
              <a:rPr lang="en" dirty="0"/>
              <a:t>Bibliographic sources</a:t>
            </a:r>
          </a:p>
          <a:p>
            <a:r>
              <a:rPr lang="en" dirty="0"/>
              <a:t>Categories</a:t>
            </a:r>
          </a:p>
          <a:p>
            <a:r>
              <a:rPr lang="en" dirty="0"/>
              <a:t>Alphabetical order by </a:t>
            </a:r>
            <a:r>
              <a:rPr lang="en" dirty="0" smtClean="0"/>
              <a:t>author 's surname</a:t>
            </a:r>
          </a:p>
          <a:p>
            <a:endParaRPr lang="hr-HR" dirty="0"/>
          </a:p>
          <a:p>
            <a:endParaRPr lang="hr-HR" dirty="0" smtClean="0"/>
          </a:p>
          <a:p>
            <a:pPr marL="0" indent="0">
              <a:buNone/>
            </a:pPr>
            <a:endParaRPr lang="hr-HR" dirty="0"/>
          </a:p>
          <a:p>
            <a:pPr marL="0" indent="0">
              <a:buNone/>
            </a:pPr>
            <a:endParaRPr lang="en-US" dirty="0"/>
          </a:p>
        </p:txBody>
      </p:sp>
    </p:spTree>
    <p:extLst>
      <p:ext uri="{BB962C8B-B14F-4D97-AF65-F5344CB8AC3E}">
        <p14:creationId xmlns="" xmlns:p14="http://schemas.microsoft.com/office/powerpoint/2010/main" val="3139009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Preparation of writing (student) papers</a:t>
            </a:r>
            <a:endParaRPr lang="hr-HR" dirty="0"/>
          </a:p>
        </p:txBody>
      </p:sp>
      <p:sp>
        <p:nvSpPr>
          <p:cNvPr id="3" name="Content Placeholder 2"/>
          <p:cNvSpPr>
            <a:spLocks noGrp="1"/>
          </p:cNvSpPr>
          <p:nvPr>
            <p:ph idx="1"/>
          </p:nvPr>
        </p:nvSpPr>
        <p:spPr>
          <a:xfrm>
            <a:off x="677334" y="1278294"/>
            <a:ext cx="8596668" cy="5299787"/>
          </a:xfrm>
        </p:spPr>
        <p:txBody>
          <a:bodyPr>
            <a:normAutofit fontScale="92500" lnSpcReduction="10000"/>
          </a:bodyPr>
          <a:lstStyle/>
          <a:p>
            <a:r>
              <a:rPr lang="en" sz="1900" b="1" dirty="0" smtClean="0"/>
              <a:t>Organizing</a:t>
            </a:r>
          </a:p>
          <a:p>
            <a:endParaRPr lang="hr-HR" sz="1900" b="1" dirty="0" smtClean="0"/>
          </a:p>
          <a:p>
            <a:r>
              <a:rPr lang="en" sz="1900" b="1" dirty="0" smtClean="0"/>
              <a:t>Preparing to write</a:t>
            </a:r>
          </a:p>
          <a:p>
            <a:endParaRPr lang="hr-HR" sz="1900" b="1" dirty="0" smtClean="0"/>
          </a:p>
          <a:p>
            <a:r>
              <a:rPr lang="en" sz="1900" b="1" dirty="0" smtClean="0"/>
              <a:t>Deciding on style and form</a:t>
            </a:r>
          </a:p>
          <a:p>
            <a:endParaRPr lang="hr-HR" dirty="0" smtClean="0"/>
          </a:p>
          <a:p>
            <a:endParaRPr lang="hr-HR" dirty="0" smtClean="0"/>
          </a:p>
          <a:p>
            <a:pPr>
              <a:buNone/>
            </a:pPr>
            <a:r>
              <a:rPr lang="en" dirty="0" smtClean="0"/>
              <a:t>Other important aspects of reporting:</a:t>
            </a:r>
          </a:p>
          <a:p>
            <a:pPr>
              <a:lnSpc>
                <a:spcPct val="180000"/>
              </a:lnSpc>
            </a:pPr>
            <a:r>
              <a:rPr lang="en" dirty="0" smtClean="0"/>
              <a:t>style and language of reporting</a:t>
            </a:r>
          </a:p>
          <a:p>
            <a:pPr>
              <a:lnSpc>
                <a:spcPct val="180000"/>
              </a:lnSpc>
            </a:pPr>
            <a:r>
              <a:rPr lang="en" dirty="0" smtClean="0"/>
              <a:t>describing the context of the research</a:t>
            </a:r>
          </a:p>
          <a:p>
            <a:pPr>
              <a:lnSpc>
                <a:spcPct val="180000"/>
              </a:lnSpc>
            </a:pPr>
            <a:r>
              <a:rPr lang="en" dirty="0" smtClean="0"/>
              <a:t>integrating qualitative and quantitative findings</a:t>
            </a:r>
          </a:p>
          <a:p>
            <a:pPr>
              <a:lnSpc>
                <a:spcPct val="180000"/>
              </a:lnSpc>
            </a:pPr>
            <a:r>
              <a:rPr lang="en" dirty="0" smtClean="0"/>
              <a:t>lenght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Types of citations</a:t>
            </a:r>
            <a:endParaRPr lang="en-US" dirty="0"/>
          </a:p>
        </p:txBody>
      </p:sp>
      <p:sp>
        <p:nvSpPr>
          <p:cNvPr id="3" name="Content Placeholder 2"/>
          <p:cNvSpPr>
            <a:spLocks noGrp="1"/>
          </p:cNvSpPr>
          <p:nvPr>
            <p:ph idx="1"/>
          </p:nvPr>
        </p:nvSpPr>
        <p:spPr/>
        <p:txBody>
          <a:bodyPr/>
          <a:lstStyle/>
          <a:p>
            <a:r>
              <a:rPr lang="en" dirty="0" smtClean="0"/>
              <a:t>In the text</a:t>
            </a:r>
          </a:p>
          <a:p>
            <a:r>
              <a:rPr lang="en" dirty="0" smtClean="0"/>
              <a:t>Footnotes</a:t>
            </a:r>
          </a:p>
          <a:p>
            <a:r>
              <a:rPr lang="en" dirty="0" smtClean="0"/>
              <a:t>Endnotes - </a:t>
            </a:r>
            <a:r>
              <a:rPr lang="en" dirty="0" err="1" smtClean="0"/>
              <a:t>at the </a:t>
            </a:r>
            <a:r>
              <a:rPr lang="en" i="1" dirty="0" err="1" smtClean="0"/>
              <a:t>end </a:t>
            </a:r>
            <a:r>
              <a:rPr lang="en" dirty="0" smtClean="0"/>
              <a:t>of the chapter or at the end of the paper</a:t>
            </a:r>
          </a:p>
          <a:p>
            <a:r>
              <a:rPr lang="en" dirty="0" smtClean="0"/>
              <a:t>Numerical-alphabetical</a:t>
            </a:r>
            <a:endParaRPr lang="en-US" dirty="0"/>
          </a:p>
        </p:txBody>
      </p:sp>
    </p:spTree>
    <p:extLst>
      <p:ext uri="{BB962C8B-B14F-4D97-AF65-F5344CB8AC3E}">
        <p14:creationId xmlns="" xmlns:p14="http://schemas.microsoft.com/office/powerpoint/2010/main" val="683109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Citing literature</a:t>
            </a:r>
            <a:endParaRPr lang="en-US" dirty="0"/>
          </a:p>
        </p:txBody>
      </p:sp>
      <p:sp>
        <p:nvSpPr>
          <p:cNvPr id="3" name="Content Placeholder 2"/>
          <p:cNvSpPr>
            <a:spLocks noGrp="1"/>
          </p:cNvSpPr>
          <p:nvPr>
            <p:ph idx="1"/>
          </p:nvPr>
        </p:nvSpPr>
        <p:spPr/>
        <p:txBody>
          <a:bodyPr/>
          <a:lstStyle/>
          <a:p>
            <a:r>
              <a:rPr lang="en" dirty="0"/>
              <a:t>CHICAGO</a:t>
            </a:r>
          </a:p>
          <a:p>
            <a:pPr lvl="1"/>
            <a:r>
              <a:rPr lang="en" dirty="0"/>
              <a:t>Footnotes</a:t>
            </a:r>
          </a:p>
          <a:p>
            <a:pPr lvl="1"/>
            <a:r>
              <a:rPr lang="en" dirty="0">
                <a:hlinkClick r:id="rId2"/>
              </a:rPr>
              <a:t>http://www.chicagomanualofstyle.org/tools_citationguide.html</a:t>
            </a:r>
            <a:r>
              <a:rPr lang="en" dirty="0"/>
              <a:t> </a:t>
            </a:r>
          </a:p>
          <a:p>
            <a:pPr lvl="1"/>
            <a:r>
              <a:rPr lang="en" dirty="0" err="1"/>
              <a:t>Loc.cit </a:t>
            </a:r>
            <a:r>
              <a:rPr lang="en" dirty="0"/>
              <a:t>./ ibidem / op.cit.</a:t>
            </a:r>
          </a:p>
          <a:p>
            <a:endParaRPr lang="hr-HR" dirty="0"/>
          </a:p>
          <a:p>
            <a:endParaRPr lang="hr-HR" dirty="0"/>
          </a:p>
          <a:p>
            <a:r>
              <a:rPr lang="en" dirty="0"/>
              <a:t>HARVARD</a:t>
            </a:r>
          </a:p>
          <a:p>
            <a:pPr lvl="1"/>
            <a:r>
              <a:rPr lang="en" dirty="0"/>
              <a:t>References in the text</a:t>
            </a:r>
          </a:p>
          <a:p>
            <a:pPr lvl="1"/>
            <a:r>
              <a:rPr lang="en" dirty="0">
                <a:hlinkClick r:id="rId3"/>
              </a:rPr>
              <a:t>http://www.citethisforme.com/harvard-referencing</a:t>
            </a:r>
            <a:r>
              <a:rPr lang="en" dirty="0"/>
              <a:t> </a:t>
            </a:r>
          </a:p>
        </p:txBody>
      </p:sp>
    </p:spTree>
    <p:extLst>
      <p:ext uri="{BB962C8B-B14F-4D97-AF65-F5344CB8AC3E}">
        <p14:creationId xmlns="" xmlns:p14="http://schemas.microsoft.com/office/powerpoint/2010/main" val="3640206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Example of referencing - Chicago style</a:t>
            </a:r>
            <a:endParaRPr lang="en-US" dirty="0"/>
          </a:p>
        </p:txBody>
      </p:sp>
      <p:sp>
        <p:nvSpPr>
          <p:cNvPr id="3" name="Content Placeholder 2"/>
          <p:cNvSpPr>
            <a:spLocks noGrp="1"/>
          </p:cNvSpPr>
          <p:nvPr>
            <p:ph idx="1"/>
          </p:nvPr>
        </p:nvSpPr>
        <p:spPr>
          <a:xfrm>
            <a:off x="2820458" y="6092371"/>
            <a:ext cx="4909079" cy="765629"/>
          </a:xfrm>
        </p:spPr>
        <p:txBody>
          <a:bodyPr>
            <a:normAutofit fontScale="77500" lnSpcReduction="20000"/>
          </a:bodyPr>
          <a:lstStyle/>
          <a:p>
            <a:pPr marL="0" indent="0">
              <a:buNone/>
            </a:pPr>
            <a:r>
              <a:rPr lang="en" dirty="0" smtClean="0"/>
              <a:t>Excerpt from the book Zelenika, R., Methodology and technology of scientific and professional work, 4th edition, Faculty of Economics in Rijeka, Rijeka, 2000, p. 113.</a:t>
            </a:r>
            <a:endParaRPr lang="en-US" dirty="0"/>
          </a:p>
        </p:txBody>
      </p:sp>
      <p:pic>
        <p:nvPicPr>
          <p:cNvPr id="5" name="Picture 4"/>
          <p:cNvPicPr>
            <a:picLocks noChangeAspect="1"/>
          </p:cNvPicPr>
          <p:nvPr/>
        </p:nvPicPr>
        <p:blipFill>
          <a:blip r:embed="rId2" cstate="print"/>
          <a:stretch>
            <a:fillRect/>
          </a:stretch>
        </p:blipFill>
        <p:spPr>
          <a:xfrm>
            <a:off x="2491846" y="1144133"/>
            <a:ext cx="5566304" cy="4570867"/>
          </a:xfrm>
          <a:prstGeom prst="rect">
            <a:avLst/>
          </a:prstGeom>
        </p:spPr>
      </p:pic>
    </p:spTree>
    <p:extLst>
      <p:ext uri="{BB962C8B-B14F-4D97-AF65-F5344CB8AC3E}">
        <p14:creationId xmlns="" xmlns:p14="http://schemas.microsoft.com/office/powerpoint/2010/main" val="878268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Example of referencing - </a:t>
            </a:r>
            <a:r>
              <a:rPr lang="en" dirty="0" err="1" smtClean="0"/>
              <a:t>Harvard </a:t>
            </a:r>
            <a:r>
              <a:rPr lang="en" dirty="0" smtClean="0"/>
              <a:t>style</a:t>
            </a:r>
            <a:endParaRPr lang="en-US" dirty="0"/>
          </a:p>
        </p:txBody>
      </p:sp>
      <p:sp>
        <p:nvSpPr>
          <p:cNvPr id="3" name="Content Placeholder 2"/>
          <p:cNvSpPr>
            <a:spLocks noGrp="1"/>
          </p:cNvSpPr>
          <p:nvPr>
            <p:ph idx="1"/>
          </p:nvPr>
        </p:nvSpPr>
        <p:spPr>
          <a:xfrm>
            <a:off x="223062" y="4561334"/>
            <a:ext cx="6377763" cy="1167954"/>
          </a:xfrm>
        </p:spPr>
        <p:txBody>
          <a:bodyPr>
            <a:normAutofit fontScale="85000" lnSpcReduction="10000"/>
          </a:bodyPr>
          <a:lstStyle/>
          <a:p>
            <a:pPr marL="0" indent="0">
              <a:buNone/>
            </a:pPr>
            <a:r>
              <a:rPr lang="en" dirty="0" smtClean="0"/>
              <a:t>Excerpt from the article </a:t>
            </a:r>
            <a:r>
              <a:rPr lang="en" dirty="0" err="1" smtClean="0"/>
              <a:t>Krivačić </a:t>
            </a:r>
            <a:r>
              <a:rPr lang="en" dirty="0" smtClean="0"/>
              <a:t>, D., Janković, S., “Factors</a:t>
            </a:r>
          </a:p>
          <a:p>
            <a:pPr marL="0" indent="0">
              <a:buNone/>
            </a:pPr>
            <a:r>
              <a:rPr lang="en" dirty="0" smtClean="0"/>
              <a:t>Environmental Reporting ”, Economic Review, Vol. 71, No. 4, 2020,</a:t>
            </a:r>
          </a:p>
          <a:p>
            <a:pPr marL="0" indent="0">
              <a:buNone/>
            </a:pPr>
            <a:r>
              <a:rPr lang="en" dirty="0" smtClean="0"/>
              <a:t>P. 384.</a:t>
            </a:r>
            <a:endParaRPr lang="en-US" dirty="0"/>
          </a:p>
        </p:txBody>
      </p:sp>
      <p:pic>
        <p:nvPicPr>
          <p:cNvPr id="4" name="Picture 3"/>
          <p:cNvPicPr>
            <a:picLocks noChangeAspect="1"/>
          </p:cNvPicPr>
          <p:nvPr/>
        </p:nvPicPr>
        <p:blipFill>
          <a:blip r:embed="rId2" cstate="print"/>
          <a:stretch>
            <a:fillRect/>
          </a:stretch>
        </p:blipFill>
        <p:spPr>
          <a:xfrm>
            <a:off x="169201" y="1650762"/>
            <a:ext cx="6485483" cy="2910572"/>
          </a:xfrm>
          <a:prstGeom prst="rect">
            <a:avLst/>
          </a:prstGeom>
        </p:spPr>
      </p:pic>
      <p:pic>
        <p:nvPicPr>
          <p:cNvPr id="5" name="Picture 4"/>
          <p:cNvPicPr>
            <a:picLocks noChangeAspect="1"/>
          </p:cNvPicPr>
          <p:nvPr/>
        </p:nvPicPr>
        <p:blipFill>
          <a:blip r:embed="rId3" cstate="print"/>
          <a:stretch>
            <a:fillRect/>
          </a:stretch>
        </p:blipFill>
        <p:spPr>
          <a:xfrm>
            <a:off x="8003723" y="1557992"/>
            <a:ext cx="2540557" cy="685969"/>
          </a:xfrm>
          <a:prstGeom prst="rect">
            <a:avLst/>
          </a:prstGeom>
        </p:spPr>
      </p:pic>
      <p:pic>
        <p:nvPicPr>
          <p:cNvPr id="6" name="Picture 5"/>
          <p:cNvPicPr>
            <a:picLocks noChangeAspect="1"/>
          </p:cNvPicPr>
          <p:nvPr/>
        </p:nvPicPr>
        <p:blipFill>
          <a:blip r:embed="rId4" cstate="print"/>
          <a:stretch>
            <a:fillRect/>
          </a:stretch>
        </p:blipFill>
        <p:spPr>
          <a:xfrm>
            <a:off x="6835600" y="2280345"/>
            <a:ext cx="5356399" cy="825703"/>
          </a:xfrm>
          <a:prstGeom prst="rect">
            <a:avLst/>
          </a:prstGeom>
        </p:spPr>
      </p:pic>
      <p:pic>
        <p:nvPicPr>
          <p:cNvPr id="7" name="Picture 6"/>
          <p:cNvPicPr>
            <a:picLocks noChangeAspect="1"/>
          </p:cNvPicPr>
          <p:nvPr/>
        </p:nvPicPr>
        <p:blipFill>
          <a:blip r:embed="rId5" cstate="print"/>
          <a:stretch>
            <a:fillRect/>
          </a:stretch>
        </p:blipFill>
        <p:spPr>
          <a:xfrm>
            <a:off x="6835600" y="3285123"/>
            <a:ext cx="5356399" cy="774891"/>
          </a:xfrm>
          <a:prstGeom prst="rect">
            <a:avLst/>
          </a:prstGeom>
        </p:spPr>
      </p:pic>
    </p:spTree>
    <p:extLst>
      <p:ext uri="{BB962C8B-B14F-4D97-AF65-F5344CB8AC3E}">
        <p14:creationId xmlns="" xmlns:p14="http://schemas.microsoft.com/office/powerpoint/2010/main" val="2405117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European Invoice Note System</a:t>
            </a:r>
            <a:endParaRPr lang="en-US" dirty="0"/>
          </a:p>
        </p:txBody>
      </p:sp>
      <p:pic>
        <p:nvPicPr>
          <p:cNvPr id="4" name="Picture 3"/>
          <p:cNvPicPr>
            <a:picLocks noChangeAspect="1"/>
          </p:cNvPicPr>
          <p:nvPr/>
        </p:nvPicPr>
        <p:blipFill>
          <a:blip r:embed="rId2" cstate="print"/>
          <a:stretch>
            <a:fillRect/>
          </a:stretch>
        </p:blipFill>
        <p:spPr>
          <a:xfrm>
            <a:off x="1186987" y="1642598"/>
            <a:ext cx="5686118" cy="5086815"/>
          </a:xfrm>
          <a:prstGeom prst="rect">
            <a:avLst/>
          </a:prstGeom>
        </p:spPr>
      </p:pic>
      <p:sp>
        <p:nvSpPr>
          <p:cNvPr id="5" name="Content Placeholder 2"/>
          <p:cNvSpPr>
            <a:spLocks noGrp="1"/>
          </p:cNvSpPr>
          <p:nvPr>
            <p:ph idx="1"/>
          </p:nvPr>
        </p:nvSpPr>
        <p:spPr>
          <a:xfrm>
            <a:off x="7006696" y="6092371"/>
            <a:ext cx="4909079" cy="765629"/>
          </a:xfrm>
        </p:spPr>
        <p:txBody>
          <a:bodyPr>
            <a:normAutofit fontScale="77500" lnSpcReduction="20000"/>
          </a:bodyPr>
          <a:lstStyle/>
          <a:p>
            <a:pPr marL="0" indent="0">
              <a:buNone/>
            </a:pPr>
            <a:r>
              <a:rPr lang="en" dirty="0" smtClean="0"/>
              <a:t>Excerpt from the book Zelenika, R., Methodology and technology of scientific and professional work, 4th edition, Faculty of Economics in Rijeka, Rijeka, 2000, p. 459.</a:t>
            </a:r>
            <a:endParaRPr lang="en-US" dirty="0"/>
          </a:p>
        </p:txBody>
      </p:sp>
    </p:spTree>
    <p:extLst>
      <p:ext uri="{BB962C8B-B14F-4D97-AF65-F5344CB8AC3E}">
        <p14:creationId xmlns="" xmlns:p14="http://schemas.microsoft.com/office/powerpoint/2010/main" val="371091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Citation and paraphrasing</a:t>
            </a:r>
            <a:endParaRPr lang="en-US" dirty="0"/>
          </a:p>
        </p:txBody>
      </p:sp>
      <p:sp>
        <p:nvSpPr>
          <p:cNvPr id="5" name="Content Placeholder 4"/>
          <p:cNvSpPr>
            <a:spLocks noGrp="1"/>
          </p:cNvSpPr>
          <p:nvPr>
            <p:ph idx="1"/>
          </p:nvPr>
        </p:nvSpPr>
        <p:spPr/>
        <p:txBody>
          <a:bodyPr/>
          <a:lstStyle/>
          <a:p>
            <a:r>
              <a:rPr lang="en" dirty="0" smtClean="0"/>
              <a:t>CITATION</a:t>
            </a:r>
          </a:p>
          <a:p>
            <a:pPr lvl="1"/>
            <a:r>
              <a:rPr lang="en" dirty="0" smtClean="0"/>
              <a:t>Download text from word to word</a:t>
            </a:r>
          </a:p>
          <a:p>
            <a:pPr lvl="1"/>
            <a:r>
              <a:rPr lang="en" dirty="0" smtClean="0"/>
              <a:t>Use quotes</a:t>
            </a:r>
          </a:p>
          <a:p>
            <a:pPr lvl="1"/>
            <a:r>
              <a:rPr lang="en" dirty="0" smtClean="0"/>
              <a:t>It is MANDATORY to state the source - author, publication, number of pages</a:t>
            </a:r>
            <a:endParaRPr lang="hr-HR" dirty="0"/>
          </a:p>
          <a:p>
            <a:endParaRPr lang="hr-HR" dirty="0" smtClean="0"/>
          </a:p>
          <a:p>
            <a:r>
              <a:rPr lang="en" dirty="0" smtClean="0"/>
              <a:t>PARAPHRASING</a:t>
            </a:r>
          </a:p>
          <a:p>
            <a:pPr lvl="1"/>
            <a:r>
              <a:rPr lang="en" dirty="0" smtClean="0"/>
              <a:t>Other people's ideas are explained in their own language, in a </a:t>
            </a:r>
            <a:r>
              <a:rPr lang="en" u="sng" dirty="0" smtClean="0"/>
              <a:t>different </a:t>
            </a:r>
            <a:r>
              <a:rPr lang="en" dirty="0" smtClean="0"/>
              <a:t>way</a:t>
            </a:r>
          </a:p>
          <a:p>
            <a:pPr lvl="1"/>
            <a:r>
              <a:rPr lang="en" dirty="0" smtClean="0"/>
              <a:t>Someone’s word-for-word text is not downloaded</a:t>
            </a:r>
          </a:p>
          <a:p>
            <a:pPr lvl="1"/>
            <a:r>
              <a:rPr lang="en" dirty="0" smtClean="0"/>
              <a:t>No quotes are needed</a:t>
            </a:r>
          </a:p>
          <a:p>
            <a:pPr lvl="1"/>
            <a:r>
              <a:rPr lang="en" dirty="0" smtClean="0"/>
              <a:t>It is advisable to cite the source</a:t>
            </a:r>
          </a:p>
          <a:p>
            <a:pPr marL="457200" lvl="1" indent="0">
              <a:buNone/>
            </a:pPr>
            <a:endParaRPr lang="en-US" dirty="0"/>
          </a:p>
        </p:txBody>
      </p:sp>
    </p:spTree>
    <p:extLst>
      <p:ext uri="{BB962C8B-B14F-4D97-AF65-F5344CB8AC3E}">
        <p14:creationId xmlns="" xmlns:p14="http://schemas.microsoft.com/office/powerpoint/2010/main" val="34949831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 sz="1600" dirty="0" smtClean="0"/>
              <a:t>Example of citation and reference</a:t>
            </a:r>
            <a:r>
              <a:rPr lang="hr-HR" sz="1600" dirty="0" smtClean="0"/>
              <a:t/>
            </a:r>
            <a:br>
              <a:rPr lang="hr-HR" sz="1600" dirty="0" smtClean="0"/>
            </a:br>
            <a:r>
              <a:rPr lang="en" sz="1600" dirty="0" smtClean="0"/>
              <a:t> </a:t>
            </a:r>
            <a:r>
              <a:rPr lang="hr-HR" sz="1600" dirty="0" smtClean="0"/>
              <a:t/>
            </a:r>
            <a:br>
              <a:rPr lang="hr-HR" sz="1600" dirty="0" smtClean="0"/>
            </a:br>
            <a:r>
              <a:rPr lang="en" sz="1600" dirty="0" smtClean="0"/>
              <a:t>Pavić, F., How STEM Killed the </a:t>
            </a:r>
            <a:r>
              <a:rPr lang="en" sz="1600" dirty="0" err="1" smtClean="0"/>
              <a:t>Humanities </a:t>
            </a:r>
            <a:r>
              <a:rPr lang="en" sz="1600" dirty="0" smtClean="0"/>
              <a:t>: Who Cares about Hegel! Everyone wants to be like </a:t>
            </a:r>
            <a:r>
              <a:rPr lang="en" sz="1600" dirty="0" err="1" smtClean="0"/>
              <a:t>Musk </a:t>
            </a:r>
            <a:r>
              <a:rPr lang="en" sz="1600" dirty="0" smtClean="0"/>
              <a:t>!, available at </a:t>
            </a:r>
            <a:r>
              <a:rPr lang="en" sz="1600" dirty="0"/>
              <a:t>https://www.jutarnji.hr/globus/politika/kako-je-stem-ubio-humanistiku-koga-briga-za-hegela-svi-hoce-biti-kao-musk -15001826 </a:t>
            </a:r>
            <a:r>
              <a:rPr lang="en-US" sz="1600" dirty="0"/>
              <a:t/>
            </a:r>
            <a:br>
              <a:rPr lang="en-US" sz="1600" dirty="0"/>
            </a:br>
            <a:r>
              <a:rPr lang="en" sz="1600" dirty="0" smtClean="0"/>
              <a:t>( </a:t>
            </a:r>
            <a:r>
              <a:rPr lang="en" sz="1600" dirty="0" err="1" smtClean="0"/>
              <a:t>accessed </a:t>
            </a:r>
            <a:r>
              <a:rPr lang="en" sz="1600" dirty="0" smtClean="0"/>
              <a:t>11/14/2020)</a:t>
            </a:r>
            <a:endParaRPr lang="en-US" sz="1600" dirty="0"/>
          </a:p>
        </p:txBody>
      </p:sp>
      <p:sp>
        <p:nvSpPr>
          <p:cNvPr id="3" name="Content Placeholder 2"/>
          <p:cNvSpPr>
            <a:spLocks noGrp="1"/>
          </p:cNvSpPr>
          <p:nvPr>
            <p:ph idx="1"/>
          </p:nvPr>
        </p:nvSpPr>
        <p:spPr>
          <a:xfrm>
            <a:off x="326571" y="2230015"/>
            <a:ext cx="9303203" cy="4442247"/>
          </a:xfrm>
        </p:spPr>
        <p:txBody>
          <a:bodyPr>
            <a:normAutofit/>
          </a:bodyPr>
          <a:lstStyle/>
          <a:p>
            <a:pPr marL="0" indent="0" algn="just">
              <a:buNone/>
            </a:pPr>
            <a:r>
              <a:rPr lang="en" dirty="0" smtClean="0">
                <a:latin typeface="Palatino Linotype" pitchFamily="18" charset="0"/>
              </a:rPr>
              <a:t>The higher education system in Croatia is undergoing changes that are also a reflection of changes in the economy, labor market and the interests of young people. There are more and more young people who want to develop in the STEM field and their interest can be seen in the choice of faculty. </a:t>
            </a:r>
            <a:r>
              <a:rPr lang="en" i="1" dirty="0" smtClean="0">
                <a:latin typeface="Palatino Linotype" pitchFamily="18" charset="0"/>
              </a:rPr>
              <a:t>(…) In 2010, the first choice for the majority was the study of Business Economics at the Faculty of Economics in Zagreb (969), then Law (934), and then FER, Faculty of Electrical Engineering and Computing (906). Ten years later, this summer, the situation was somewhat different. The first place did not change, Business Economics remained (1244), and the second place went to FER (919), while the third place went to the study of Law with halved applications (534). Significantly, the Faculty of Mechanical Engineering and Naval Architecture came out in fourth place (452), and ten years ago it was in a distant twelfth place. ” </a:t>
            </a:r>
            <a:r>
              <a:rPr lang="en" dirty="0" smtClean="0">
                <a:latin typeface="Palatino Linotype" pitchFamily="18" charset="0"/>
              </a:rPr>
              <a:t>(Pavić).</a:t>
            </a:r>
          </a:p>
          <a:p>
            <a:pPr marL="0" indent="0" algn="just">
              <a:buNone/>
            </a:pPr>
            <a:r>
              <a:rPr lang="en" dirty="0" smtClean="0">
                <a:latin typeface="Palatino Linotype" pitchFamily="18" charset="0"/>
              </a:rPr>
              <a:t>The discussion on the attractiveness of certain faculties and enrollment quotas is in the public interest every year, so the public often critically looks at the overproduction of economists and their questionable quality, but also employability in the backward economy. (Par. </a:t>
            </a:r>
            <a:r>
              <a:rPr lang="en" dirty="0" err="1" smtClean="0">
                <a:latin typeface="Palatino Linotype" pitchFamily="18" charset="0"/>
              </a:rPr>
              <a:t>Pastuović </a:t>
            </a:r>
            <a:r>
              <a:rPr lang="en" dirty="0" smtClean="0">
                <a:latin typeface="Palatino Linotype" pitchFamily="18" charset="0"/>
              </a:rPr>
              <a:t>. In: Pavić).</a:t>
            </a:r>
          </a:p>
          <a:p>
            <a:pPr marL="0" indent="0" algn="just">
              <a:buNone/>
            </a:pPr>
            <a:endParaRPr lang="en-US" dirty="0"/>
          </a:p>
        </p:txBody>
      </p:sp>
    </p:spTree>
    <p:extLst>
      <p:ext uri="{BB962C8B-B14F-4D97-AF65-F5344CB8AC3E}">
        <p14:creationId xmlns="" xmlns:p14="http://schemas.microsoft.com/office/powerpoint/2010/main" val="3920029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Code </a:t>
            </a:r>
            <a:r>
              <a:rPr lang="en" dirty="0" smtClean="0"/>
              <a:t>of Ethics of the University of Juraj Dobrila in Pula</a:t>
            </a:r>
            <a:endParaRPr lang="en-US" dirty="0"/>
          </a:p>
        </p:txBody>
      </p:sp>
      <p:sp>
        <p:nvSpPr>
          <p:cNvPr id="3" name="Content Placeholder 2"/>
          <p:cNvSpPr>
            <a:spLocks noGrp="1"/>
          </p:cNvSpPr>
          <p:nvPr>
            <p:ph idx="1"/>
          </p:nvPr>
        </p:nvSpPr>
        <p:spPr>
          <a:xfrm>
            <a:off x="677334" y="2160589"/>
            <a:ext cx="8596668" cy="4483099"/>
          </a:xfrm>
        </p:spPr>
        <p:txBody>
          <a:bodyPr>
            <a:normAutofit/>
          </a:bodyPr>
          <a:lstStyle/>
          <a:p>
            <a:r>
              <a:rPr lang="en" dirty="0"/>
              <a:t>The University Code of Ethics is a set of principles in the field of morals and professional ethics as a guideline for the professional work and public action of all members of the university community </a:t>
            </a:r>
            <a:r>
              <a:rPr lang="en" dirty="0" smtClean="0"/>
              <a:t>.</a:t>
            </a:r>
          </a:p>
          <a:p>
            <a:r>
              <a:rPr lang="en" dirty="0" smtClean="0"/>
              <a:t>Standards of conduct</a:t>
            </a:r>
          </a:p>
          <a:p>
            <a:r>
              <a:rPr lang="en" dirty="0" smtClean="0"/>
              <a:t>Honest, honest and impartial behavior</a:t>
            </a:r>
          </a:p>
          <a:p>
            <a:r>
              <a:rPr lang="en" dirty="0" smtClean="0"/>
              <a:t>Principles of objectivity, conscientiousness, correctness, dialogue, kindness and prudence</a:t>
            </a:r>
          </a:p>
          <a:p>
            <a:r>
              <a:rPr lang="en" dirty="0" smtClean="0"/>
              <a:t>Any form of discrimination and any kind of harassment is unethical</a:t>
            </a:r>
          </a:p>
          <a:p>
            <a:r>
              <a:rPr lang="en" dirty="0" smtClean="0"/>
              <a:t>Professional rights and responsibilities of teachers</a:t>
            </a:r>
          </a:p>
          <a:p>
            <a:r>
              <a:rPr lang="en" dirty="0"/>
              <a:t>Any fabrication, falsification and transcription of data, results and interpretations of scientific research </a:t>
            </a:r>
            <a:r>
              <a:rPr lang="en" dirty="0" smtClean="0"/>
              <a:t>work </a:t>
            </a:r>
            <a:r>
              <a:rPr lang="en" dirty="0"/>
              <a:t>is </a:t>
            </a:r>
            <a:r>
              <a:rPr lang="en" dirty="0" smtClean="0"/>
              <a:t>unacceptable . (…) </a:t>
            </a:r>
            <a:r>
              <a:rPr lang="en" dirty="0"/>
              <a:t>Any plagiarism, appropriation and transcription of works and ideas, texts, data, experiments, projects in any scope, from any source is completely unethical</a:t>
            </a:r>
            <a:endParaRPr lang="hr-HR" dirty="0" smtClean="0"/>
          </a:p>
          <a:p>
            <a:pPr marL="0" indent="0">
              <a:buNone/>
            </a:pPr>
            <a:endParaRPr lang="en-US" dirty="0"/>
          </a:p>
          <a:p>
            <a:pPr marL="0" indent="0">
              <a:buNone/>
            </a:pPr>
            <a:endParaRPr lang="en-US" dirty="0"/>
          </a:p>
        </p:txBody>
      </p:sp>
    </p:spTree>
    <p:extLst>
      <p:ext uri="{BB962C8B-B14F-4D97-AF65-F5344CB8AC3E}">
        <p14:creationId xmlns="" xmlns:p14="http://schemas.microsoft.com/office/powerpoint/2010/main" val="2704611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Rulebook on student disciplinary responsibility</a:t>
            </a:r>
            <a:endParaRPr lang="en-US" dirty="0"/>
          </a:p>
        </p:txBody>
      </p:sp>
      <p:sp>
        <p:nvSpPr>
          <p:cNvPr id="3" name="Content Placeholder 2"/>
          <p:cNvSpPr>
            <a:spLocks noGrp="1"/>
          </p:cNvSpPr>
          <p:nvPr>
            <p:ph idx="1"/>
          </p:nvPr>
        </p:nvSpPr>
        <p:spPr/>
        <p:txBody>
          <a:bodyPr/>
          <a:lstStyle/>
          <a:p>
            <a:r>
              <a:rPr lang="en" dirty="0"/>
              <a:t>Easier and heavier disciplinary acts</a:t>
            </a:r>
          </a:p>
          <a:p>
            <a:r>
              <a:rPr lang="en" dirty="0"/>
              <a:t>Disciplinary Committee (5 + Deputies) and Appeals Disciplinary Committee (3)</a:t>
            </a:r>
          </a:p>
          <a:p>
            <a:r>
              <a:rPr lang="en" dirty="0"/>
              <a:t>Max. 6 months from the date of knowledge of the act</a:t>
            </a:r>
          </a:p>
          <a:p>
            <a:r>
              <a:rPr lang="en" dirty="0"/>
              <a:t>Oral discussion</a:t>
            </a:r>
          </a:p>
          <a:p>
            <a:r>
              <a:rPr lang="en" dirty="0"/>
              <a:t>Disciplinary measures:</a:t>
            </a:r>
          </a:p>
          <a:p>
            <a:pPr lvl="1"/>
            <a:r>
              <a:rPr lang="en" dirty="0"/>
              <a:t>Warning</a:t>
            </a:r>
          </a:p>
          <a:p>
            <a:pPr lvl="1"/>
            <a:r>
              <a:rPr lang="en" dirty="0"/>
              <a:t>Temporary ban on taking</a:t>
            </a:r>
          </a:p>
          <a:p>
            <a:pPr lvl="1"/>
            <a:r>
              <a:rPr lang="en" dirty="0"/>
              <a:t>Temporary ban on attending classes</a:t>
            </a:r>
          </a:p>
          <a:p>
            <a:pPr lvl="1"/>
            <a:r>
              <a:rPr lang="en" dirty="0"/>
              <a:t>Temporary exclusion from studies</a:t>
            </a:r>
          </a:p>
          <a:p>
            <a:pPr lvl="1"/>
            <a:r>
              <a:rPr lang="en" dirty="0"/>
              <a:t>Permanent exclusion from studies</a:t>
            </a:r>
          </a:p>
          <a:p>
            <a:endParaRPr lang="en-US" dirty="0"/>
          </a:p>
        </p:txBody>
      </p:sp>
    </p:spTree>
    <p:extLst>
      <p:ext uri="{BB962C8B-B14F-4D97-AF65-F5344CB8AC3E}">
        <p14:creationId xmlns="" xmlns:p14="http://schemas.microsoft.com/office/powerpoint/2010/main" val="36553765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Homework</a:t>
            </a:r>
            <a:endParaRPr lang="en-US" dirty="0"/>
          </a:p>
        </p:txBody>
      </p:sp>
      <p:sp>
        <p:nvSpPr>
          <p:cNvPr id="3" name="Content Placeholder 2"/>
          <p:cNvSpPr>
            <a:spLocks noGrp="1"/>
          </p:cNvSpPr>
          <p:nvPr>
            <p:ph idx="1"/>
          </p:nvPr>
        </p:nvSpPr>
        <p:spPr/>
        <p:txBody>
          <a:bodyPr/>
          <a:lstStyle/>
          <a:p>
            <a:r>
              <a:rPr lang="en" dirty="0" smtClean="0"/>
              <a:t>Read the article</a:t>
            </a:r>
          </a:p>
          <a:p>
            <a:r>
              <a:rPr lang="en" dirty="0" smtClean="0"/>
              <a:t>Write a short review with examples of quoting and paraphrasing + citing </a:t>
            </a:r>
            <a:r>
              <a:rPr lang="en" dirty="0" err="1" smtClean="0"/>
              <a:t>Harvard </a:t>
            </a:r>
            <a:r>
              <a:rPr lang="en" dirty="0" smtClean="0"/>
              <a:t>or Chicago style literature</a:t>
            </a:r>
            <a:endParaRPr lang="en-US" dirty="0"/>
          </a:p>
        </p:txBody>
      </p:sp>
    </p:spTree>
    <p:extLst>
      <p:ext uri="{BB962C8B-B14F-4D97-AF65-F5344CB8AC3E}">
        <p14:creationId xmlns="" xmlns:p14="http://schemas.microsoft.com/office/powerpoint/2010/main" val="2203862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Written Vs. oral presentation</a:t>
            </a:r>
            <a:endParaRPr lang="hr-HR" dirty="0"/>
          </a:p>
        </p:txBody>
      </p:sp>
      <p:sp>
        <p:nvSpPr>
          <p:cNvPr id="3" name="Content Placeholder 2"/>
          <p:cNvSpPr>
            <a:spLocks noGrp="1"/>
          </p:cNvSpPr>
          <p:nvPr>
            <p:ph idx="1"/>
          </p:nvPr>
        </p:nvSpPr>
        <p:spPr>
          <a:xfrm>
            <a:off x="677334" y="1726163"/>
            <a:ext cx="8596668" cy="4721290"/>
          </a:xfrm>
        </p:spPr>
        <p:txBody>
          <a:bodyPr>
            <a:normAutofit lnSpcReduction="10000"/>
          </a:bodyPr>
          <a:lstStyle/>
          <a:p>
            <a:pPr>
              <a:buFont typeface="Wingdings 2" pitchFamily="18" charset="2"/>
              <a:buNone/>
            </a:pPr>
            <a:r>
              <a:rPr lang="en" dirty="0" smtClean="0"/>
              <a:t>The key to the success of an oral presentation is to strike a balance between:</a:t>
            </a:r>
          </a:p>
          <a:p>
            <a:pPr lvl="1"/>
            <a:r>
              <a:rPr lang="en" dirty="0" smtClean="0"/>
              <a:t>providing a full set of research-related information and</a:t>
            </a:r>
          </a:p>
          <a:p>
            <a:pPr lvl="1"/>
            <a:r>
              <a:rPr lang="en" dirty="0" smtClean="0"/>
              <a:t>superficiality.</a:t>
            </a:r>
          </a:p>
          <a:p>
            <a:pPr>
              <a:buNone/>
            </a:pPr>
            <a:endParaRPr lang="hr-HR" dirty="0" smtClean="0"/>
          </a:p>
          <a:p>
            <a:pPr>
              <a:buFont typeface="Wingdings 2" pitchFamily="18" charset="2"/>
              <a:buNone/>
            </a:pPr>
            <a:r>
              <a:rPr lang="en" dirty="0" smtClean="0"/>
              <a:t>The basic methodology needs to be stated, but emphasis should be placed on the results.</a:t>
            </a:r>
          </a:p>
          <a:p>
            <a:pPr>
              <a:buFont typeface="Wingdings 2" pitchFamily="18" charset="2"/>
              <a:buNone/>
            </a:pPr>
            <a:endParaRPr lang="hr-HR" dirty="0" smtClean="0"/>
          </a:p>
          <a:p>
            <a:pPr>
              <a:buFont typeface="Wingdings 2" pitchFamily="18" charset="2"/>
              <a:buNone/>
            </a:pPr>
            <a:r>
              <a:rPr lang="en" dirty="0" smtClean="0"/>
              <a:t>Presentation length:</a:t>
            </a:r>
          </a:p>
          <a:p>
            <a:pPr>
              <a:buFont typeface="Wingdings 2" pitchFamily="18" charset="2"/>
              <a:buNone/>
            </a:pPr>
            <a:r>
              <a:rPr lang="en" dirty="0" smtClean="0"/>
              <a:t>- maximum 60 min.,</a:t>
            </a:r>
          </a:p>
          <a:p>
            <a:pPr>
              <a:buFont typeface="Wingdings 2" pitchFamily="18" charset="2"/>
              <a:buNone/>
            </a:pPr>
            <a:r>
              <a:rPr lang="en" dirty="0" smtClean="0"/>
              <a:t>- 30-45 optimal,</a:t>
            </a:r>
          </a:p>
          <a:p>
            <a:pPr>
              <a:buFont typeface="Wingdings 2" pitchFamily="18" charset="2"/>
              <a:buNone/>
            </a:pPr>
            <a:r>
              <a:rPr lang="en" dirty="0" smtClean="0"/>
              <a:t>- usually 15 minutes in practice.</a:t>
            </a:r>
          </a:p>
          <a:p>
            <a:pPr>
              <a:buFont typeface="Wingdings 2" pitchFamily="18" charset="2"/>
              <a:buNone/>
            </a:pPr>
            <a:endParaRPr lang="hr-HR" dirty="0" smtClean="0"/>
          </a:p>
          <a:p>
            <a:pPr>
              <a:buFont typeface="Wingdings 2" pitchFamily="18" charset="2"/>
              <a:buNone/>
            </a:pPr>
            <a:r>
              <a:rPr lang="en" dirty="0" smtClean="0"/>
              <a:t>We want to avoid a dry enumeration of facts!</a:t>
            </a:r>
          </a:p>
          <a:p>
            <a:pPr>
              <a:buNone/>
            </a:pPr>
            <a:endParaRPr lang="hr-HR" dirty="0"/>
          </a:p>
        </p:txBody>
      </p:sp>
      <p:sp>
        <p:nvSpPr>
          <p:cNvPr id="4" name="AutoShape 4"/>
          <p:cNvSpPr>
            <a:spLocks noChangeArrowheads="1"/>
          </p:cNvSpPr>
          <p:nvPr/>
        </p:nvSpPr>
        <p:spPr bwMode="auto">
          <a:xfrm>
            <a:off x="1681649" y="6014909"/>
            <a:ext cx="647700" cy="504825"/>
          </a:xfrm>
          <a:prstGeom prst="rightArrow">
            <a:avLst>
              <a:gd name="adj1" fmla="val 50000"/>
              <a:gd name="adj2" fmla="val 32075"/>
            </a:avLst>
          </a:prstGeom>
          <a:gradFill rotWithShape="1">
            <a:gsLst>
              <a:gs pos="0">
                <a:srgbClr val="DDDDDD">
                  <a:alpha val="49001"/>
                </a:srgbClr>
              </a:gs>
              <a:gs pos="100000">
                <a:schemeClr val="accent1"/>
              </a:gs>
            </a:gsLst>
            <a:lin ang="0" scaled="1"/>
          </a:gradFill>
          <a:ln w="9525">
            <a:solidFill>
              <a:schemeClr val="tx1"/>
            </a:solidFill>
            <a:miter lim="800000"/>
            <a:headEnd/>
            <a:tailEnd/>
          </a:ln>
        </p:spPr>
        <p:txBody>
          <a:bodyPr wrap="none" anchor="ctr"/>
          <a:lstStyle/>
          <a:p>
            <a:endParaRPr lang="hr-H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For this purpose it is necessary:</a:t>
            </a:r>
            <a:endParaRPr lang="hr-HR" dirty="0"/>
          </a:p>
        </p:txBody>
      </p:sp>
      <p:sp>
        <p:nvSpPr>
          <p:cNvPr id="3" name="Content Placeholder 2"/>
          <p:cNvSpPr>
            <a:spLocks noGrp="1"/>
          </p:cNvSpPr>
          <p:nvPr>
            <p:ph idx="1"/>
          </p:nvPr>
        </p:nvSpPr>
        <p:spPr/>
        <p:txBody>
          <a:bodyPr>
            <a:normAutofit fontScale="92500" lnSpcReduction="20000"/>
          </a:bodyPr>
          <a:lstStyle/>
          <a:p>
            <a:r>
              <a:rPr lang="en" sz="2400" dirty="0" smtClean="0"/>
              <a:t>Adapt to the audience (experts vs. lay people, </a:t>
            </a:r>
            <a:r>
              <a:rPr lang="en" sz="2400" dirty="0" err="1" smtClean="0"/>
              <a:t>etc. </a:t>
            </a:r>
            <a:r>
              <a:rPr lang="en" sz="2400" dirty="0" smtClean="0"/>
              <a:t>)</a:t>
            </a:r>
          </a:p>
          <a:p>
            <a:pPr>
              <a:buFont typeface="Wingdings 2" pitchFamily="18" charset="2"/>
              <a:buNone/>
            </a:pPr>
            <a:endParaRPr lang="hr-HR" sz="2400" dirty="0" smtClean="0"/>
          </a:p>
          <a:p>
            <a:r>
              <a:rPr lang="en" sz="2400" dirty="0" err="1" smtClean="0"/>
              <a:t>Maximize </a:t>
            </a:r>
            <a:r>
              <a:rPr lang="en" sz="2400" dirty="0" smtClean="0"/>
              <a:t>the message / noise ratio</a:t>
            </a:r>
          </a:p>
          <a:p>
            <a:pPr>
              <a:buFont typeface="Wingdings 2" pitchFamily="18" charset="2"/>
              <a:buNone/>
            </a:pPr>
            <a:r>
              <a:rPr lang="en" sz="2400" dirty="0" smtClean="0"/>
              <a:t>(Emphasize the essential, an uninformed person faced with multiple facts cannot discern the essential from the irrelevant!)</a:t>
            </a:r>
          </a:p>
          <a:p>
            <a:pPr>
              <a:buFont typeface="Wingdings 2" pitchFamily="18" charset="2"/>
              <a:buNone/>
            </a:pPr>
            <a:endParaRPr lang="hr-HR" sz="2400" dirty="0" smtClean="0"/>
          </a:p>
          <a:p>
            <a:r>
              <a:rPr lang="en" sz="2400" dirty="0" smtClean="0"/>
              <a:t>Use both channels of communication</a:t>
            </a:r>
          </a:p>
          <a:p>
            <a:pPr lvl="3"/>
            <a:r>
              <a:rPr lang="en" sz="2400" dirty="0" smtClean="0"/>
              <a:t>Vote</a:t>
            </a:r>
          </a:p>
          <a:p>
            <a:pPr lvl="3"/>
            <a:r>
              <a:rPr lang="en" sz="2400" dirty="0" smtClean="0"/>
              <a:t>Slides</a:t>
            </a:r>
          </a:p>
          <a:p>
            <a:pPr marL="342900" lvl="1" indent="-342900">
              <a:buNone/>
            </a:pPr>
            <a:r>
              <a:rPr lang="en" sz="2200" dirty="0" smtClean="0"/>
              <a:t>         </a:t>
            </a:r>
            <a:r>
              <a:rPr lang="en" sz="2600" b="1" dirty="0" smtClean="0"/>
              <a:t>Let the deaf see it, and the blind hear!</a:t>
            </a:r>
          </a:p>
          <a:p>
            <a:endParaRPr lang="hr-H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The most common mistakes</a:t>
            </a:r>
            <a:endParaRPr lang="hr-HR" dirty="0"/>
          </a:p>
        </p:txBody>
      </p:sp>
      <p:sp>
        <p:nvSpPr>
          <p:cNvPr id="3" name="Content Placeholder 2"/>
          <p:cNvSpPr>
            <a:spLocks noGrp="1"/>
          </p:cNvSpPr>
          <p:nvPr>
            <p:ph idx="1"/>
          </p:nvPr>
        </p:nvSpPr>
        <p:spPr>
          <a:xfrm>
            <a:off x="677334" y="1912777"/>
            <a:ext cx="8596668" cy="4516016"/>
          </a:xfrm>
        </p:spPr>
        <p:txBody>
          <a:bodyPr>
            <a:normAutofit/>
          </a:bodyPr>
          <a:lstStyle/>
          <a:p>
            <a:pPr lvl="1"/>
            <a:r>
              <a:rPr lang="en" sz="1800" dirty="0" smtClean="0"/>
              <a:t>Too much text on </a:t>
            </a:r>
            <a:r>
              <a:rPr lang="en" sz="1800" dirty="0" err="1" smtClean="0"/>
              <a:t>slides </a:t>
            </a:r>
            <a:r>
              <a:rPr lang="en" sz="1800" dirty="0" smtClean="0"/>
              <a:t>(word document - </a:t>
            </a:r>
            <a:r>
              <a:rPr lang="en" sz="1800" dirty="0" err="1" smtClean="0"/>
              <a:t>full</a:t>
            </a:r>
            <a:r>
              <a:rPr lang="en" sz="1800" dirty="0" smtClean="0"/>
              <a:t> </a:t>
            </a:r>
            <a:r>
              <a:rPr lang="en" sz="1800" dirty="0" err="1" smtClean="0"/>
              <a:t>screen </a:t>
            </a:r>
            <a:r>
              <a:rPr lang="en" sz="1800" dirty="0" smtClean="0"/>
              <a:t>?!)</a:t>
            </a:r>
          </a:p>
          <a:p>
            <a:pPr lvl="1">
              <a:buFont typeface="Verdana" pitchFamily="34" charset="0"/>
              <a:buNone/>
            </a:pPr>
            <a:r>
              <a:rPr lang="en" sz="1800" dirty="0" smtClean="0"/>
              <a:t>Reading your own work or book aloud is not an exposition, it is better for everyone to read for themselves !!!</a:t>
            </a:r>
          </a:p>
          <a:p>
            <a:pPr lvl="1"/>
            <a:endParaRPr lang="hr-HR" sz="1800" dirty="0" smtClean="0"/>
          </a:p>
          <a:p>
            <a:pPr lvl="1"/>
            <a:r>
              <a:rPr lang="en" sz="1800" dirty="0" smtClean="0"/>
              <a:t>Slides as reports</a:t>
            </a:r>
          </a:p>
          <a:p>
            <a:pPr lvl="1"/>
            <a:endParaRPr lang="hr-HR" sz="1800" dirty="0" smtClean="0"/>
          </a:p>
          <a:p>
            <a:pPr lvl="1"/>
            <a:r>
              <a:rPr lang="en" sz="1800" dirty="0" smtClean="0"/>
              <a:t>Slides made at speed</a:t>
            </a:r>
          </a:p>
          <a:p>
            <a:pPr lvl="2"/>
            <a:r>
              <a:rPr lang="en" sz="1800" dirty="0" smtClean="0"/>
              <a:t>complicated tables and charts are inserted</a:t>
            </a:r>
          </a:p>
          <a:p>
            <a:pPr lvl="2"/>
            <a:r>
              <a:rPr lang="en" sz="1800" dirty="0" smtClean="0"/>
              <a:t>better nothing or drawing by hand</a:t>
            </a:r>
          </a:p>
          <a:p>
            <a:endParaRPr lang="hr-H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39012"/>
            <a:ext cx="8596668" cy="976604"/>
          </a:xfrm>
        </p:spPr>
        <p:txBody>
          <a:bodyPr/>
          <a:lstStyle/>
          <a:p>
            <a:r>
              <a:rPr lang="en" dirty="0" smtClean="0"/>
              <a:t>Bad:</a:t>
            </a:r>
            <a:endParaRPr lang="hr-HR" dirty="0"/>
          </a:p>
        </p:txBody>
      </p:sp>
      <p:pic>
        <p:nvPicPr>
          <p:cNvPr id="4" name="Picture 10"/>
          <p:cNvPicPr>
            <a:picLocks noChangeAspect="1" noChangeArrowheads="1"/>
          </p:cNvPicPr>
          <p:nvPr/>
        </p:nvPicPr>
        <p:blipFill>
          <a:blip r:embed="rId3" cstate="print"/>
          <a:srcRect/>
          <a:stretch>
            <a:fillRect/>
          </a:stretch>
        </p:blipFill>
        <p:spPr bwMode="auto">
          <a:xfrm>
            <a:off x="223935" y="1330195"/>
            <a:ext cx="5677645" cy="2364727"/>
          </a:xfrm>
          <a:prstGeom prst="rect">
            <a:avLst/>
          </a:prstGeom>
          <a:noFill/>
          <a:ln w="9525" algn="ctr">
            <a:noFill/>
            <a:miter lim="800000"/>
            <a:headEnd/>
            <a:tailEnd/>
          </a:ln>
        </p:spPr>
      </p:pic>
      <p:pic>
        <p:nvPicPr>
          <p:cNvPr id="5" name="Picture 3"/>
          <p:cNvPicPr preferRelativeResize="0">
            <a:picLocks noChangeAspect="1" noChangeArrowheads="1"/>
          </p:cNvPicPr>
          <p:nvPr/>
        </p:nvPicPr>
        <p:blipFill>
          <a:blip r:embed="rId4" cstate="print"/>
          <a:srcRect/>
          <a:stretch>
            <a:fillRect/>
          </a:stretch>
        </p:blipFill>
        <p:spPr bwMode="auto">
          <a:xfrm>
            <a:off x="0" y="3603658"/>
            <a:ext cx="5130087" cy="3254342"/>
          </a:xfrm>
          <a:prstGeom prst="rect">
            <a:avLst/>
          </a:prstGeom>
          <a:noFill/>
          <a:ln w="9525" algn="ctr">
            <a:noFill/>
            <a:miter lim="800000"/>
            <a:headEnd/>
            <a:tailEnd/>
          </a:ln>
        </p:spPr>
      </p:pic>
      <p:graphicFrame>
        <p:nvGraphicFramePr>
          <p:cNvPr id="2050" name="Object 3"/>
          <p:cNvGraphicFramePr>
            <a:graphicFrameLocks noChangeAspect="1"/>
          </p:cNvGraphicFramePr>
          <p:nvPr/>
        </p:nvGraphicFramePr>
        <p:xfrm>
          <a:off x="6662059" y="3462403"/>
          <a:ext cx="4984588" cy="3227646"/>
        </p:xfrm>
        <a:graphic>
          <a:graphicData uri="http://schemas.openxmlformats.org/presentationml/2006/ole">
            <p:oleObj spid="_x0000_s2050" name="Grafikon" r:id="rId5" imgW="8924849" imgH="5486400" progId="Excel.Sheet.8">
              <p:embed/>
            </p:oleObj>
          </a:graphicData>
        </a:graphic>
      </p:graphicFrame>
      <p:pic>
        <p:nvPicPr>
          <p:cNvPr id="7" name="Picture 3"/>
          <p:cNvPicPr preferRelativeResize="0">
            <a:picLocks noChangeAspect="1" noChangeArrowheads="1"/>
          </p:cNvPicPr>
          <p:nvPr/>
        </p:nvPicPr>
        <p:blipFill>
          <a:blip r:embed="rId6" cstate="print"/>
          <a:srcRect/>
          <a:stretch>
            <a:fillRect/>
          </a:stretch>
        </p:blipFill>
        <p:spPr bwMode="auto">
          <a:xfrm>
            <a:off x="7391142" y="811761"/>
            <a:ext cx="3716556" cy="2278517"/>
          </a:xfrm>
          <a:prstGeom prst="rect">
            <a:avLst/>
          </a:prstGeom>
          <a:solidFill>
            <a:srgbClr val="FFFFFF"/>
          </a:solidFill>
          <a:ln w="9525">
            <a:noFill/>
            <a:miter lim="800000"/>
            <a:headEnd/>
            <a:tailEnd/>
          </a:ln>
        </p:spPr>
      </p:pic>
      <p:sp>
        <p:nvSpPr>
          <p:cNvPr id="8" name="Text Box 4"/>
          <p:cNvSpPr txBox="1">
            <a:spLocks noChangeArrowheads="1"/>
          </p:cNvSpPr>
          <p:nvPr/>
        </p:nvSpPr>
        <p:spPr bwMode="auto">
          <a:xfrm>
            <a:off x="9752143" y="973721"/>
            <a:ext cx="1957776" cy="369332"/>
          </a:xfrm>
          <a:prstGeom prst="rect">
            <a:avLst/>
          </a:prstGeom>
          <a:noFill/>
          <a:ln w="9525">
            <a:noFill/>
            <a:miter lim="800000"/>
            <a:headEnd/>
            <a:tailEnd/>
          </a:ln>
        </p:spPr>
        <p:txBody>
          <a:bodyPr wrap="square">
            <a:spAutoFit/>
          </a:bodyPr>
          <a:lstStyle/>
          <a:p>
            <a:pPr>
              <a:spcBef>
                <a:spcPct val="50000"/>
              </a:spcBef>
            </a:pPr>
            <a:r>
              <a:rPr lang="en" dirty="0"/>
              <a:t>Grown ups</a:t>
            </a:r>
          </a:p>
        </p:txBody>
      </p:sp>
      <p:sp>
        <p:nvSpPr>
          <p:cNvPr id="9" name="Text Box 5"/>
          <p:cNvSpPr txBox="1">
            <a:spLocks noChangeArrowheads="1"/>
          </p:cNvSpPr>
          <p:nvPr/>
        </p:nvSpPr>
        <p:spPr bwMode="auto">
          <a:xfrm>
            <a:off x="7540657" y="2109140"/>
            <a:ext cx="1368425" cy="641350"/>
          </a:xfrm>
          <a:prstGeom prst="rect">
            <a:avLst/>
          </a:prstGeom>
          <a:noFill/>
          <a:ln w="9525">
            <a:noFill/>
            <a:miter lim="800000"/>
            <a:headEnd/>
            <a:tailEnd/>
          </a:ln>
        </p:spPr>
        <p:txBody>
          <a:bodyPr>
            <a:spAutoFit/>
          </a:bodyPr>
          <a:lstStyle/>
          <a:p>
            <a:pPr>
              <a:spcBef>
                <a:spcPct val="50000"/>
              </a:spcBef>
            </a:pPr>
            <a:r>
              <a:rPr lang="en" dirty="0"/>
              <a:t>Other groups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Conclusion after the oral presentation</a:t>
            </a:r>
            <a:endParaRPr lang="hr-HR" dirty="0"/>
          </a:p>
        </p:txBody>
      </p:sp>
      <p:sp>
        <p:nvSpPr>
          <p:cNvPr id="3" name="Content Placeholder 2"/>
          <p:cNvSpPr>
            <a:spLocks noGrp="1"/>
          </p:cNvSpPr>
          <p:nvPr>
            <p:ph idx="1"/>
          </p:nvPr>
        </p:nvSpPr>
        <p:spPr/>
        <p:txBody>
          <a:bodyPr/>
          <a:lstStyle/>
          <a:p>
            <a:pPr>
              <a:lnSpc>
                <a:spcPct val="90000"/>
              </a:lnSpc>
            </a:pPr>
            <a:r>
              <a:rPr lang="en" sz="2400" dirty="0" smtClean="0"/>
              <a:t>Presentation structure and practice</a:t>
            </a:r>
          </a:p>
          <a:p>
            <a:pPr lvl="1">
              <a:lnSpc>
                <a:spcPct val="90000"/>
              </a:lnSpc>
              <a:buFontTx/>
              <a:buChar char="-"/>
            </a:pPr>
            <a:r>
              <a:rPr lang="en" sz="1800" dirty="0" smtClean="0"/>
              <a:t>If slides contain simple messages, they contain basic logical thoughts and concepts!</a:t>
            </a:r>
          </a:p>
          <a:p>
            <a:pPr lvl="1">
              <a:lnSpc>
                <a:spcPct val="90000"/>
              </a:lnSpc>
              <a:buFontTx/>
              <a:buChar char="-"/>
            </a:pPr>
            <a:r>
              <a:rPr lang="en" sz="1800" dirty="0" smtClean="0"/>
              <a:t>That is why the presenter should remember the order of the slides, and not memorize the text as preparation for the presentation!</a:t>
            </a:r>
          </a:p>
          <a:p>
            <a:pPr lvl="1">
              <a:lnSpc>
                <a:spcPct val="90000"/>
              </a:lnSpc>
              <a:buFontTx/>
              <a:buNone/>
            </a:pPr>
            <a:r>
              <a:rPr lang="en" sz="1800" dirty="0" smtClean="0"/>
              <a:t> </a:t>
            </a:r>
          </a:p>
          <a:p>
            <a:pPr lvl="1">
              <a:lnSpc>
                <a:spcPct val="90000"/>
              </a:lnSpc>
              <a:buFontTx/>
              <a:buNone/>
            </a:pPr>
            <a:r>
              <a:rPr lang="en" sz="1800" dirty="0" smtClean="0"/>
              <a:t>A successful presenter anticipates the </a:t>
            </a:r>
            <a:r>
              <a:rPr lang="en" sz="1800" dirty="0" err="1" smtClean="0"/>
              <a:t>slides </a:t>
            </a:r>
            <a:r>
              <a:rPr lang="en" sz="1800" dirty="0" smtClean="0"/>
              <a:t>that follow, rather than revealing the </a:t>
            </a:r>
            <a:r>
              <a:rPr lang="en" sz="1800" dirty="0" err="1" smtClean="0"/>
              <a:t>slides </a:t>
            </a:r>
            <a:r>
              <a:rPr lang="en" sz="1800" dirty="0" smtClean="0"/>
              <a:t>along with the audience!</a:t>
            </a:r>
          </a:p>
          <a:p>
            <a:pPr>
              <a:buNone/>
            </a:pPr>
            <a:endParaRPr lang="hr-HR" dirty="0"/>
          </a:p>
        </p:txBody>
      </p:sp>
      <p:sp>
        <p:nvSpPr>
          <p:cNvPr id="4" name="AutoShape 4"/>
          <p:cNvSpPr>
            <a:spLocks noChangeArrowheads="1"/>
          </p:cNvSpPr>
          <p:nvPr/>
        </p:nvSpPr>
        <p:spPr bwMode="auto">
          <a:xfrm>
            <a:off x="671675" y="4304199"/>
            <a:ext cx="647700" cy="377825"/>
          </a:xfrm>
          <a:prstGeom prst="rightArrow">
            <a:avLst>
              <a:gd name="adj1" fmla="val 50000"/>
              <a:gd name="adj2" fmla="val 42857"/>
            </a:avLst>
          </a:prstGeom>
          <a:gradFill rotWithShape="1">
            <a:gsLst>
              <a:gs pos="0">
                <a:srgbClr val="DDDDDD">
                  <a:alpha val="49001"/>
                </a:srgbClr>
              </a:gs>
              <a:gs pos="100000">
                <a:schemeClr val="accent1"/>
              </a:gs>
            </a:gsLst>
            <a:lin ang="0" scaled="1"/>
          </a:gradFill>
          <a:ln w="9525">
            <a:solidFill>
              <a:schemeClr val="tx1"/>
            </a:solidFill>
            <a:miter lim="800000"/>
            <a:headEnd/>
            <a:tailEnd/>
          </a:ln>
        </p:spPr>
        <p:txBody>
          <a:bodyPr wrap="none" anchor="ctr"/>
          <a:lstStyle/>
          <a:p>
            <a:endParaRPr lang="hr-H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smtClean="0"/>
              <a:t>Ranking fears</a:t>
            </a:r>
            <a:endParaRPr lang="hr-HR" dirty="0"/>
          </a:p>
        </p:txBody>
      </p:sp>
      <p:sp>
        <p:nvSpPr>
          <p:cNvPr id="3" name="Content Placeholder 2"/>
          <p:cNvSpPr>
            <a:spLocks noGrp="1"/>
          </p:cNvSpPr>
          <p:nvPr>
            <p:ph idx="1"/>
          </p:nvPr>
        </p:nvSpPr>
        <p:spPr>
          <a:xfrm>
            <a:off x="391886" y="2160589"/>
            <a:ext cx="9787812" cy="4221550"/>
          </a:xfrm>
        </p:spPr>
        <p:txBody>
          <a:bodyPr/>
          <a:lstStyle/>
          <a:p>
            <a:pPr marL="571500" indent="-571500">
              <a:lnSpc>
                <a:spcPct val="80000"/>
              </a:lnSpc>
              <a:buFont typeface="Wingdings" pitchFamily="2" charset="2"/>
              <a:buAutoNum type="arabicPeriod"/>
            </a:pPr>
            <a:r>
              <a:rPr lang="en" dirty="0" smtClean="0"/>
              <a:t>Fear of public speaking (as part of </a:t>
            </a:r>
            <a:r>
              <a:rPr lang="en" dirty="0" err="1" smtClean="0"/>
              <a:t>Social</a:t>
            </a:r>
            <a:r>
              <a:rPr lang="en" dirty="0" smtClean="0"/>
              <a:t> </a:t>
            </a:r>
            <a:r>
              <a:rPr lang="en" dirty="0" err="1" smtClean="0"/>
              <a:t>phobias </a:t>
            </a:r>
            <a:r>
              <a:rPr lang="en" dirty="0" smtClean="0"/>
              <a:t>)</a:t>
            </a:r>
          </a:p>
          <a:p>
            <a:pPr marL="571500" indent="-571500">
              <a:lnSpc>
                <a:spcPct val="80000"/>
              </a:lnSpc>
              <a:buFont typeface="Wingdings" pitchFamily="2" charset="2"/>
              <a:buAutoNum type="arabicPeriod"/>
            </a:pPr>
            <a:r>
              <a:rPr lang="en" dirty="0" smtClean="0"/>
              <a:t>Fear of death</a:t>
            </a:r>
          </a:p>
          <a:p>
            <a:pPr marL="571500" indent="-571500">
              <a:lnSpc>
                <a:spcPct val="80000"/>
              </a:lnSpc>
              <a:buFont typeface="Wingdings" pitchFamily="2" charset="2"/>
              <a:buAutoNum type="arabicPeriod"/>
            </a:pPr>
            <a:r>
              <a:rPr lang="en" dirty="0" smtClean="0"/>
              <a:t>…</a:t>
            </a:r>
          </a:p>
          <a:p>
            <a:pPr marL="571500" indent="-571500">
              <a:lnSpc>
                <a:spcPct val="80000"/>
              </a:lnSpc>
              <a:buFont typeface="Wingdings" pitchFamily="2" charset="2"/>
              <a:buNone/>
            </a:pPr>
            <a:endParaRPr lang="hr-HR" dirty="0" smtClean="0"/>
          </a:p>
          <a:p>
            <a:pPr marL="571500" indent="-571500" algn="just">
              <a:lnSpc>
                <a:spcPct val="80000"/>
              </a:lnSpc>
              <a:buFont typeface="Wingdings 2" pitchFamily="18" charset="2"/>
              <a:buNone/>
            </a:pPr>
            <a:r>
              <a:rPr lang="en" dirty="0" smtClean="0"/>
              <a:t>Nervousness is normal and should be accepted. Numerous courses provide useful tips, strategies and techniques, but practice and experience are essential.</a:t>
            </a:r>
          </a:p>
          <a:p>
            <a:pPr marL="571500" indent="-571500">
              <a:lnSpc>
                <a:spcPct val="80000"/>
              </a:lnSpc>
              <a:buFont typeface="Wingdings 2" pitchFamily="18" charset="2"/>
              <a:buNone/>
            </a:pPr>
            <a:endParaRPr lang="hr-HR" dirty="0" smtClean="0"/>
          </a:p>
          <a:p>
            <a:pPr marL="571500" indent="-571500">
              <a:lnSpc>
                <a:spcPct val="80000"/>
              </a:lnSpc>
              <a:buFont typeface="Wingdings 2" pitchFamily="18" charset="2"/>
              <a:buNone/>
            </a:pPr>
            <a:r>
              <a:rPr lang="en" dirty="0" smtClean="0"/>
              <a:t>Visualize your success!</a:t>
            </a:r>
          </a:p>
          <a:p>
            <a:pPr marL="571500" indent="-571500">
              <a:lnSpc>
                <a:spcPct val="80000"/>
              </a:lnSpc>
              <a:buFont typeface="Wingdings 2" pitchFamily="18" charset="2"/>
              <a:buNone/>
            </a:pPr>
            <a:endParaRPr lang="hr-HR" dirty="0" smtClean="0"/>
          </a:p>
          <a:p>
            <a:pPr marL="571500" indent="-571500">
              <a:lnSpc>
                <a:spcPct val="80000"/>
              </a:lnSpc>
              <a:buFont typeface="Wingdings 2" pitchFamily="18" charset="2"/>
              <a:buNone/>
            </a:pPr>
            <a:r>
              <a:rPr lang="en" dirty="0" smtClean="0"/>
              <a:t>One should concentrate on what is good and not think about the bad.</a:t>
            </a:r>
          </a:p>
          <a:p>
            <a:endParaRPr lang="hr-H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9270" y="1804033"/>
            <a:ext cx="7766936" cy="1646302"/>
          </a:xfrm>
        </p:spPr>
        <p:txBody>
          <a:bodyPr/>
          <a:lstStyle/>
          <a:p>
            <a:pPr algn="ctr"/>
            <a:r>
              <a:rPr lang="en" dirty="0"/>
              <a:t>DOCUMENTS AND REGULATIONS </a:t>
            </a:r>
            <a:r>
              <a:rPr lang="hr-HR" dirty="0"/>
              <a:t/>
            </a:r>
            <a:br>
              <a:rPr lang="hr-HR" dirty="0"/>
            </a:br>
            <a:r>
              <a:rPr lang="en" dirty="0"/>
              <a:t>EFPU.HR/UNIPU.HR</a:t>
            </a:r>
            <a:endParaRPr lang="en-US" dirty="0"/>
          </a:p>
        </p:txBody>
      </p:sp>
      <p:sp>
        <p:nvSpPr>
          <p:cNvPr id="3" name="Subtitle 2"/>
          <p:cNvSpPr>
            <a:spLocks noGrp="1"/>
          </p:cNvSpPr>
          <p:nvPr>
            <p:ph type="subTitle" idx="1"/>
          </p:nvPr>
        </p:nvSpPr>
        <p:spPr>
          <a:xfrm>
            <a:off x="122738" y="4621160"/>
            <a:ext cx="10598136" cy="1368188"/>
          </a:xfrm>
        </p:spPr>
        <p:txBody>
          <a:bodyPr/>
          <a:lstStyle/>
          <a:p>
            <a:pPr algn="ctr"/>
            <a:r>
              <a:rPr lang="en" dirty="0" smtClean="0"/>
              <a:t>How to write a seminar that no FET professor can refuse because of its formal elements?</a:t>
            </a:r>
            <a:endParaRPr lang="en-US" dirty="0"/>
          </a:p>
        </p:txBody>
      </p:sp>
    </p:spTree>
    <p:extLst>
      <p:ext uri="{BB962C8B-B14F-4D97-AF65-F5344CB8AC3E}">
        <p14:creationId xmlns="" xmlns:p14="http://schemas.microsoft.com/office/powerpoint/2010/main" val="4097917912"/>
      </p:ext>
    </p:extLst>
  </p:cSld>
  <p:clrMapOvr>
    <a:masterClrMapping/>
  </p:clrMapOvr>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472</TotalTime>
  <Words>1338</Words>
  <Application>Microsoft Office PowerPoint</Application>
  <PresentationFormat>Custom</PresentationFormat>
  <Paragraphs>189</Paragraphs>
  <Slides>29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Facet</vt:lpstr>
      <vt:lpstr>Grafikon</vt:lpstr>
      <vt:lpstr>So far we have learned…</vt:lpstr>
      <vt:lpstr>Preparation of writing (student) papers</vt:lpstr>
      <vt:lpstr>Written Vs. oral presentation</vt:lpstr>
      <vt:lpstr>For this purpose it is necessary:</vt:lpstr>
      <vt:lpstr>The most common mistakes</vt:lpstr>
      <vt:lpstr>Bad:</vt:lpstr>
      <vt:lpstr>Conclusion after the oral presentation</vt:lpstr>
      <vt:lpstr>Ranking fears</vt:lpstr>
      <vt:lpstr>DOCUMENTS AND REGULATIONS  EFPU.HR/UNIPU.HR</vt:lpstr>
      <vt:lpstr>Where to find important documents?</vt:lpstr>
      <vt:lpstr>Ordinance on the final work and the final concert at the undergraduate university and professional studies (1)</vt:lpstr>
      <vt:lpstr>Ordinance on the final work and the final concert at the undergraduate university and professional studies (1)</vt:lpstr>
      <vt:lpstr>Slide 13</vt:lpstr>
      <vt:lpstr>Slide 14</vt:lpstr>
      <vt:lpstr>Introduction</vt:lpstr>
      <vt:lpstr>Elaboration of the topic</vt:lpstr>
      <vt:lpstr>Writing</vt:lpstr>
      <vt:lpstr>Conclusion</vt:lpstr>
      <vt:lpstr>Literature</vt:lpstr>
      <vt:lpstr>Types of citations</vt:lpstr>
      <vt:lpstr>Citing literature</vt:lpstr>
      <vt:lpstr>Example of referencing - Chicago style</vt:lpstr>
      <vt:lpstr>Example of referencing - Harvard style</vt:lpstr>
      <vt:lpstr>European Invoice Note System</vt:lpstr>
      <vt:lpstr>Citation and paraphrasing</vt:lpstr>
      <vt:lpstr>Example of citation and reference   Pavić, F., How STEM Killed the Humanities : Who Cares about Hegel! Everyone wants to be like Musk !, available at https://www.jutarnji.hr/globus/politika/kako-je-stem-ubio-humanistiku-koga-briga-za-hegela-svi-hoce-biti-kao-musk -15001826  ( accessed 11/14/2020)</vt:lpstr>
      <vt:lpstr>Code of Ethics of the University of Juraj Dobrila in Pula</vt:lpstr>
      <vt:lpstr>Rulebook on student disciplinary responsibility</vt:lpstr>
      <vt:lpstr>Homework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DOKUMENTI I PRAVILNICI  UNIPU.HR</dc:title>
  <dc:creator>Author</dc:creator>
  <cp:lastModifiedBy>tomic</cp:lastModifiedBy>
  <cp:revision>28</cp:revision>
  <dcterms:created xsi:type="dcterms:W3CDTF">2016-10-21T07:00:44Z</dcterms:created>
  <dcterms:modified xsi:type="dcterms:W3CDTF">2022-04-09T17:56:39Z</dcterms:modified>
</cp:coreProperties>
</file>