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94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3BB134-8890-4AA9-B20B-4856C8F40246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17F09F6-72F7-458E-B567-972B9BD820D2}">
      <dgm:prSet/>
      <dgm:spPr/>
      <dgm:t>
        <a:bodyPr/>
        <a:lstStyle/>
        <a:p>
          <a:r>
            <a:rPr lang="hr-HR"/>
            <a:t>Tretiranje poganskih kultova i njihovih sljedbenika za vrijeme Konstantinovih nasljednika </a:t>
          </a:r>
        </a:p>
      </dgm:t>
    </dgm:pt>
    <dgm:pt modelId="{467177A3-1568-43B2-97FD-D218E30D4063}" type="parTrans" cxnId="{70BD179C-1C1A-4951-BA14-2D408671785C}">
      <dgm:prSet/>
      <dgm:spPr/>
      <dgm:t>
        <a:bodyPr/>
        <a:lstStyle/>
        <a:p>
          <a:endParaRPr lang="en-US"/>
        </a:p>
      </dgm:t>
    </dgm:pt>
    <dgm:pt modelId="{A236A76B-A303-40AB-A2DC-1DC3C0214843}" type="sibTrans" cxnId="{70BD179C-1C1A-4951-BA14-2D408671785C}">
      <dgm:prSet/>
      <dgm:spPr/>
      <dgm:t>
        <a:bodyPr/>
        <a:lstStyle/>
        <a:p>
          <a:endParaRPr lang="en-US"/>
        </a:p>
      </dgm:t>
    </dgm:pt>
    <dgm:pt modelId="{44B3389B-E37C-41BD-8F79-2D3BDDE3CEB0}">
      <dgm:prSet/>
      <dgm:spPr/>
      <dgm:t>
        <a:bodyPr/>
        <a:lstStyle/>
        <a:p>
          <a:r>
            <a:rPr lang="hr-HR"/>
            <a:t>Dostupni podataci o razdoblju između Konstantinove smrti 337. i preuzimanja vlasti od strane Julijana Apostate 361. godine.</a:t>
          </a:r>
        </a:p>
      </dgm:t>
    </dgm:pt>
    <dgm:pt modelId="{09BF84B7-3C2C-49C8-A1EB-F93263F54313}" type="parTrans" cxnId="{518F9761-9054-4CB2-BC40-CB5E339798BF}">
      <dgm:prSet/>
      <dgm:spPr/>
      <dgm:t>
        <a:bodyPr/>
        <a:lstStyle/>
        <a:p>
          <a:endParaRPr lang="en-US"/>
        </a:p>
      </dgm:t>
    </dgm:pt>
    <dgm:pt modelId="{EDEADBA9-53F5-41CA-A9C4-5F6664F94515}" type="sibTrans" cxnId="{518F9761-9054-4CB2-BC40-CB5E339798BF}">
      <dgm:prSet/>
      <dgm:spPr/>
      <dgm:t>
        <a:bodyPr/>
        <a:lstStyle/>
        <a:p>
          <a:endParaRPr lang="en-US"/>
        </a:p>
      </dgm:t>
    </dgm:pt>
    <dgm:pt modelId="{736F464A-8774-49C3-946D-69A8BE03CD61}" type="pres">
      <dgm:prSet presAssocID="{A93BB134-8890-4AA9-B20B-4856C8F4024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048E5AE-5F69-4F17-996A-EFB1585B6382}" type="pres">
      <dgm:prSet presAssocID="{917F09F6-72F7-458E-B567-972B9BD820D2}" presName="hierRoot1" presStyleCnt="0"/>
      <dgm:spPr/>
    </dgm:pt>
    <dgm:pt modelId="{36DE5A31-7BF2-48F1-A068-A4848712C9C6}" type="pres">
      <dgm:prSet presAssocID="{917F09F6-72F7-458E-B567-972B9BD820D2}" presName="composite" presStyleCnt="0"/>
      <dgm:spPr/>
    </dgm:pt>
    <dgm:pt modelId="{5E8ABA1F-4DEA-475E-A10B-48D37F765272}" type="pres">
      <dgm:prSet presAssocID="{917F09F6-72F7-458E-B567-972B9BD820D2}" presName="background" presStyleLbl="node0" presStyleIdx="0" presStyleCnt="2"/>
      <dgm:spPr/>
    </dgm:pt>
    <dgm:pt modelId="{366AA353-9901-4993-A739-CB6B07F68D1E}" type="pres">
      <dgm:prSet presAssocID="{917F09F6-72F7-458E-B567-972B9BD820D2}" presName="text" presStyleLbl="fgAcc0" presStyleIdx="0" presStyleCnt="2">
        <dgm:presLayoutVars>
          <dgm:chPref val="3"/>
        </dgm:presLayoutVars>
      </dgm:prSet>
      <dgm:spPr/>
    </dgm:pt>
    <dgm:pt modelId="{6E58CC7E-42C1-4278-AFB0-68B2BC63BAE8}" type="pres">
      <dgm:prSet presAssocID="{917F09F6-72F7-458E-B567-972B9BD820D2}" presName="hierChild2" presStyleCnt="0"/>
      <dgm:spPr/>
    </dgm:pt>
    <dgm:pt modelId="{E34812EB-C70D-42EF-9F84-948EC4690CB0}" type="pres">
      <dgm:prSet presAssocID="{44B3389B-E37C-41BD-8F79-2D3BDDE3CEB0}" presName="hierRoot1" presStyleCnt="0"/>
      <dgm:spPr/>
    </dgm:pt>
    <dgm:pt modelId="{6860ABAE-BFA9-4FB2-8BAB-36C18E819477}" type="pres">
      <dgm:prSet presAssocID="{44B3389B-E37C-41BD-8F79-2D3BDDE3CEB0}" presName="composite" presStyleCnt="0"/>
      <dgm:spPr/>
    </dgm:pt>
    <dgm:pt modelId="{3ACD82CE-77E8-43E7-95F1-8E5234EE32DA}" type="pres">
      <dgm:prSet presAssocID="{44B3389B-E37C-41BD-8F79-2D3BDDE3CEB0}" presName="background" presStyleLbl="node0" presStyleIdx="1" presStyleCnt="2"/>
      <dgm:spPr/>
    </dgm:pt>
    <dgm:pt modelId="{29C2DC6F-6301-46BE-A8B6-65370FD50742}" type="pres">
      <dgm:prSet presAssocID="{44B3389B-E37C-41BD-8F79-2D3BDDE3CEB0}" presName="text" presStyleLbl="fgAcc0" presStyleIdx="1" presStyleCnt="2">
        <dgm:presLayoutVars>
          <dgm:chPref val="3"/>
        </dgm:presLayoutVars>
      </dgm:prSet>
      <dgm:spPr/>
    </dgm:pt>
    <dgm:pt modelId="{92F93F57-5A6F-457D-90A8-E7C69C6FD118}" type="pres">
      <dgm:prSet presAssocID="{44B3389B-E37C-41BD-8F79-2D3BDDE3CEB0}" presName="hierChild2" presStyleCnt="0"/>
      <dgm:spPr/>
    </dgm:pt>
  </dgm:ptLst>
  <dgm:cxnLst>
    <dgm:cxn modelId="{ABA4A506-83B4-4ED1-9113-C4FF89AEA40D}" type="presOf" srcId="{44B3389B-E37C-41BD-8F79-2D3BDDE3CEB0}" destId="{29C2DC6F-6301-46BE-A8B6-65370FD50742}" srcOrd="0" destOrd="0" presId="urn:microsoft.com/office/officeart/2005/8/layout/hierarchy1"/>
    <dgm:cxn modelId="{518F9761-9054-4CB2-BC40-CB5E339798BF}" srcId="{A93BB134-8890-4AA9-B20B-4856C8F40246}" destId="{44B3389B-E37C-41BD-8F79-2D3BDDE3CEB0}" srcOrd="1" destOrd="0" parTransId="{09BF84B7-3C2C-49C8-A1EB-F93263F54313}" sibTransId="{EDEADBA9-53F5-41CA-A9C4-5F6664F94515}"/>
    <dgm:cxn modelId="{2AA33B73-2CC4-480A-B478-9C5AAF788159}" type="presOf" srcId="{A93BB134-8890-4AA9-B20B-4856C8F40246}" destId="{736F464A-8774-49C3-946D-69A8BE03CD61}" srcOrd="0" destOrd="0" presId="urn:microsoft.com/office/officeart/2005/8/layout/hierarchy1"/>
    <dgm:cxn modelId="{70BD179C-1C1A-4951-BA14-2D408671785C}" srcId="{A93BB134-8890-4AA9-B20B-4856C8F40246}" destId="{917F09F6-72F7-458E-B567-972B9BD820D2}" srcOrd="0" destOrd="0" parTransId="{467177A3-1568-43B2-97FD-D218E30D4063}" sibTransId="{A236A76B-A303-40AB-A2DC-1DC3C0214843}"/>
    <dgm:cxn modelId="{B803B7C2-27AA-46BC-AB2C-32DC91258872}" type="presOf" srcId="{917F09F6-72F7-458E-B567-972B9BD820D2}" destId="{366AA353-9901-4993-A739-CB6B07F68D1E}" srcOrd="0" destOrd="0" presId="urn:microsoft.com/office/officeart/2005/8/layout/hierarchy1"/>
    <dgm:cxn modelId="{5F1B60A5-30EE-4358-9D00-BE94F8B95DE8}" type="presParOf" srcId="{736F464A-8774-49C3-946D-69A8BE03CD61}" destId="{1048E5AE-5F69-4F17-996A-EFB1585B6382}" srcOrd="0" destOrd="0" presId="urn:microsoft.com/office/officeart/2005/8/layout/hierarchy1"/>
    <dgm:cxn modelId="{BBE47640-7233-4A21-8A80-A421EDACA36C}" type="presParOf" srcId="{1048E5AE-5F69-4F17-996A-EFB1585B6382}" destId="{36DE5A31-7BF2-48F1-A068-A4848712C9C6}" srcOrd="0" destOrd="0" presId="urn:microsoft.com/office/officeart/2005/8/layout/hierarchy1"/>
    <dgm:cxn modelId="{0C80B0D1-3121-489E-A5C4-2CA3BA7F3171}" type="presParOf" srcId="{36DE5A31-7BF2-48F1-A068-A4848712C9C6}" destId="{5E8ABA1F-4DEA-475E-A10B-48D37F765272}" srcOrd="0" destOrd="0" presId="urn:microsoft.com/office/officeart/2005/8/layout/hierarchy1"/>
    <dgm:cxn modelId="{C6DB59AF-F935-4355-AC60-ECA708347A9C}" type="presParOf" srcId="{36DE5A31-7BF2-48F1-A068-A4848712C9C6}" destId="{366AA353-9901-4993-A739-CB6B07F68D1E}" srcOrd="1" destOrd="0" presId="urn:microsoft.com/office/officeart/2005/8/layout/hierarchy1"/>
    <dgm:cxn modelId="{F469FFD7-A29A-40C3-85A3-7D7C9AD3B6A2}" type="presParOf" srcId="{1048E5AE-5F69-4F17-996A-EFB1585B6382}" destId="{6E58CC7E-42C1-4278-AFB0-68B2BC63BAE8}" srcOrd="1" destOrd="0" presId="urn:microsoft.com/office/officeart/2005/8/layout/hierarchy1"/>
    <dgm:cxn modelId="{FB985044-F342-4995-B4FC-7FE7C7F4B39C}" type="presParOf" srcId="{736F464A-8774-49C3-946D-69A8BE03CD61}" destId="{E34812EB-C70D-42EF-9F84-948EC4690CB0}" srcOrd="1" destOrd="0" presId="urn:microsoft.com/office/officeart/2005/8/layout/hierarchy1"/>
    <dgm:cxn modelId="{D657C000-E3AB-43BE-817A-FF9E7C587C63}" type="presParOf" srcId="{E34812EB-C70D-42EF-9F84-948EC4690CB0}" destId="{6860ABAE-BFA9-4FB2-8BAB-36C18E819477}" srcOrd="0" destOrd="0" presId="urn:microsoft.com/office/officeart/2005/8/layout/hierarchy1"/>
    <dgm:cxn modelId="{3893C201-5F12-462A-8DB2-47C45286AA4A}" type="presParOf" srcId="{6860ABAE-BFA9-4FB2-8BAB-36C18E819477}" destId="{3ACD82CE-77E8-43E7-95F1-8E5234EE32DA}" srcOrd="0" destOrd="0" presId="urn:microsoft.com/office/officeart/2005/8/layout/hierarchy1"/>
    <dgm:cxn modelId="{7B50C14F-2BEF-4D8E-B9C9-618BFE585E2D}" type="presParOf" srcId="{6860ABAE-BFA9-4FB2-8BAB-36C18E819477}" destId="{29C2DC6F-6301-46BE-A8B6-65370FD50742}" srcOrd="1" destOrd="0" presId="urn:microsoft.com/office/officeart/2005/8/layout/hierarchy1"/>
    <dgm:cxn modelId="{E2891165-4E40-41A5-852A-6B33E3FA777E}" type="presParOf" srcId="{E34812EB-C70D-42EF-9F84-948EC4690CB0}" destId="{92F93F57-5A6F-457D-90A8-E7C69C6FD11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8ABA1F-4DEA-475E-A10B-48D37F765272}">
      <dsp:nvSpPr>
        <dsp:cNvPr id="0" name=""/>
        <dsp:cNvSpPr/>
      </dsp:nvSpPr>
      <dsp:spPr>
        <a:xfrm>
          <a:off x="1172" y="138496"/>
          <a:ext cx="4115155" cy="26131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6AA353-9901-4993-A739-CB6B07F68D1E}">
      <dsp:nvSpPr>
        <dsp:cNvPr id="0" name=""/>
        <dsp:cNvSpPr/>
      </dsp:nvSpPr>
      <dsp:spPr>
        <a:xfrm>
          <a:off x="458411" y="572873"/>
          <a:ext cx="4115155" cy="2613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kern="1200"/>
            <a:t>Tretiranje poganskih kultova i njihovih sljedbenika za vrijeme Konstantinovih nasljednika </a:t>
          </a:r>
        </a:p>
      </dsp:txBody>
      <dsp:txXfrm>
        <a:off x="534947" y="649409"/>
        <a:ext cx="3962083" cy="2460051"/>
      </dsp:txXfrm>
    </dsp:sp>
    <dsp:sp modelId="{3ACD82CE-77E8-43E7-95F1-8E5234EE32DA}">
      <dsp:nvSpPr>
        <dsp:cNvPr id="0" name=""/>
        <dsp:cNvSpPr/>
      </dsp:nvSpPr>
      <dsp:spPr>
        <a:xfrm>
          <a:off x="5030807" y="138496"/>
          <a:ext cx="4115155" cy="26131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C2DC6F-6301-46BE-A8B6-65370FD50742}">
      <dsp:nvSpPr>
        <dsp:cNvPr id="0" name=""/>
        <dsp:cNvSpPr/>
      </dsp:nvSpPr>
      <dsp:spPr>
        <a:xfrm>
          <a:off x="5488046" y="572873"/>
          <a:ext cx="4115155" cy="2613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kern="1200"/>
            <a:t>Dostupni podataci o razdoblju između Konstantinove smrti 337. i preuzimanja vlasti od strane Julijana Apostate 361. godine.</a:t>
          </a:r>
        </a:p>
      </dsp:txBody>
      <dsp:txXfrm>
        <a:off x="5564582" y="649409"/>
        <a:ext cx="3962083" cy="24600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1571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609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4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924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6906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286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824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229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71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034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A70F276-1833-4A75-9C1D-A56E2295A68D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225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0F276-1833-4A75-9C1D-A56E2295A68D}" type="datetimeFigureOut">
              <a:rPr lang="en-US" smtClean="0"/>
              <a:pPr/>
              <a:t>12/23/2020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7497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D37873C-9820-475E-86F8-512EE71FC9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50000"/>
          </a:blip>
          <a:srcRect r="-1" b="15728"/>
          <a:stretch/>
        </p:blipFill>
        <p:spPr>
          <a:xfrm>
            <a:off x="305" y="10"/>
            <a:ext cx="12191695" cy="685799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3344508B-C4FD-4CFC-8AEF-8F534E5227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6D05435-2422-4BFB-AE5C-4E638935A1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Vjerski suživot u kasnoj antici: kršćani, pogani i </a:t>
            </a:r>
            <a:r>
              <a:rPr lang="hr-HR" dirty="0" err="1"/>
              <a:t>židovi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1254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FF63F4-895F-4757-A811-49CBDA8FF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0992E71-2956-4684-AAC2-FA65E44D7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Nema pisanih izvora za period između 324. i 353. godine, kada počinjemo pratiti opsežno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Amijanovo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djelo </a:t>
            </a:r>
            <a:r>
              <a:rPr lang="hr-H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</a:t>
            </a:r>
            <a:r>
              <a:rPr lang="hr-H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gestae</a:t>
            </a:r>
            <a:endParaRPr lang="hr-HR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Ammianus</a:t>
            </a:r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Marcellinus</a:t>
            </a:r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(4. st.), Grk iz Antiohije – rimska povijest u 31 knjizi – razdoblje od 96. do 378. g. </a:t>
            </a:r>
          </a:p>
          <a:p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Rufin</a:t>
            </a:r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Tiranije (</a:t>
            </a:r>
            <a:r>
              <a:rPr lang="hr-HR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Tyrannius</a:t>
            </a:r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Rufinus</a:t>
            </a:r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4/5. st. – latinski pisac, okolica Akvileje, redovnik u Egiptu i Palestini</a:t>
            </a:r>
          </a:p>
          <a:p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Priredio na latinskom djela grčkih crkvenih pisaca: Origena, Grgura </a:t>
            </a:r>
            <a:r>
              <a:rPr lang="hr-HR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Nazijanskog</a:t>
            </a:r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Euzebija)</a:t>
            </a:r>
          </a:p>
          <a:p>
            <a:r>
              <a:rPr lang="hr-HR" sz="1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Crkvena povijest – </a:t>
            </a:r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prijevod i prerada </a:t>
            </a:r>
            <a:r>
              <a:rPr lang="hr-HR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Euzebijeva</a:t>
            </a:r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djela i originalna nadopuna za razdoblje 324-395. g. </a:t>
            </a:r>
          </a:p>
          <a:p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Sokrat, </a:t>
            </a:r>
            <a:r>
              <a:rPr lang="hr-HR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Sozomen</a:t>
            </a:r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hr-HR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Teodoret</a:t>
            </a:r>
            <a:endParaRPr lang="hr-HR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r-HR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886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92A0667-C801-4DC4-9AE9-B86A53DE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313536D-FBDF-4738-B639-B5B2CB8BB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napadima lokalnih biskupa doznajemo upravo zbog poganske težnje za osvetom o čemu svjedoči </a:t>
            </a:r>
            <a:r>
              <a:rPr lang="hr-HR" sz="1800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Sozomen</a:t>
            </a:r>
            <a:r>
              <a:rPr lang="hr-HR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 </a:t>
            </a:r>
            <a:r>
              <a:rPr lang="hr-HR" sz="1800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Crkvenoj povijesti.</a:t>
            </a:r>
            <a:r>
              <a:rPr lang="hr-H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Sozomen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govori o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Julijanovoj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politici da prisili one koji su rušili hramove za vrijeme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Konstancija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 ih ponovo izgrade. </a:t>
            </a:r>
          </a:p>
          <a:p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svojim govorima optužuje Konstantinove sinove za rušenje drevnih hramova kako bi na njihovom mjestu gradili crkve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1614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BBCD47D-61A2-4859-AA71-080DB6733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C8610FE-19E0-4A22-845A-7D4F74DE54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Konstantin je prije svoje smrti podijelio Carstvo svojim trima sinovima: 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Konstantinu II. namijenio je Galiju</a:t>
            </a:r>
          </a:p>
          <a:p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Konstanciju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II. Istok 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najmlađem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Konstansu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ostalo je područje Afrike, Italije i Panonije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Oni su 337. preuzeli naslove augusta, ali je Konstantin II. već 340. ubijen pa njegovo područje preuzima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Konstans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347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CB5112-1890-4592-82B3-F5A9B7EB5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8A60AE7-F02D-4AD0-B74D-DBBBC230E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 zakonodavnih mjera pokazuje koliko su oni napustili liniju Konstantinove tolerancije prema pristašama poganstva i prema privatnom vršenju poganskih kultova. </a:t>
            </a:r>
          </a:p>
          <a:p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Konstancije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341. godine donosi edikt prema kojem treba dokinuti praznovjerje i ludost žrtava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Počeli su zahtijevati </a:t>
            </a:r>
            <a:r>
              <a:rPr lang="hr-HR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zatvaranje hramova i uništenje kipova te konfiskaciju imovine.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Naročito su se u tim akcijama istaknuli lokalni biskupi na Istoku, koji su samoinicijativno poticali </a:t>
            </a:r>
            <a:r>
              <a:rPr lang="hr-HR" sz="1800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oskrvnjivanje</a:t>
            </a:r>
            <a:r>
              <a:rPr lang="hr-HR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poganskih svetišta</a:t>
            </a:r>
          </a:p>
          <a:p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Konstancijeva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  naklonjenost kršćanstvu jasno očituje i u odabiru visokih državnih službenika poput konzula i pretorijanskih prefekta iz kršćanskih redova.  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8374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7CA519-DEC1-41E4-AE08-5D636D4E3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BA5EC3C-882F-47C1-95DC-5AF280FEC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Zapadu je car </a:t>
            </a:r>
            <a:r>
              <a:rPr lang="hr-HR" sz="1800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Konstans</a:t>
            </a:r>
            <a:r>
              <a:rPr lang="hr-HR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341. godine zabranio poganske žrtve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ali je već  slijedeće godine naredio da se </a:t>
            </a:r>
            <a:r>
              <a:rPr lang="hr-HR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zaštite poganski hramovi izvan gradova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kako bi nastavili biti centrima natjecanja i igara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Visoke državničke službe dodjeljivao je radije poganima jer su pripadnici zapadne, naročito talijanske, aristokracije bili pogani, a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Konstansu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je suradnja s rimskim senatom bila još uvijek potrebna. 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Rimski senator i astrolog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Firmicus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Maternus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 svom djelu  </a:t>
            </a:r>
            <a:r>
              <a:rPr lang="hr-H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</a:t>
            </a:r>
            <a:r>
              <a:rPr lang="hr-H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errore</a:t>
            </a:r>
            <a:r>
              <a:rPr lang="hr-H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profanarum</a:t>
            </a:r>
            <a:r>
              <a:rPr lang="hr-H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religionum</a:t>
            </a:r>
            <a:r>
              <a:rPr lang="hr-H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(O pogrešnosti poganskih vjera) 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savjetuje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Konstansa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 potisne poganski kult iz javnoga vjerskoga života, i da pritom upotrijebi moć koja mu je dana od samoga Boga.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5892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CB791B-C2A3-451B-A55D-F7BA8B9A2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 Julijan i pokušaj poganske restauracije</a:t>
            </a:r>
            <a:b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874D779-282F-4903-A96D-DE0FC880B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Nakon Konstantinove konverzije jedino je car Julijan pokušao ponovno uspostaviti poganstvo kao državnu religiju i time je suprotstaviti kršćanstvu. 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Iako je vladao kratko, svega devetnaest mjeseci, od 361. do 363. godine, svojim je pokušajem da obnovi poganstvo ušao u historiografiju kao </a:t>
            </a:r>
            <a:r>
              <a:rPr lang="hr-H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Apostata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zbog neoprostive pogreške. 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Odgojen kao kršćanin, odbacio je kasnije svoju religiju i konačno prihvatio poganske bogove Grčke i Rima. 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Veliki je utjecaj na njegovo pogansko filozofsko uvjerenje izvršio jedan od najvećih poganskih retora 4.st. –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Libanije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iz Antiohije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03753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4793BB-B5BA-4DB8-BBD5-E2374B92C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841D1E1-010D-4F9F-BD31-24D4134FF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razdoblju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Julijanove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vladavine saznajemo iz više suvremenih izvora: </a:t>
            </a:r>
          </a:p>
          <a:p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Libanije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koji je ujedno i njegov učitelj za vrijeme njegova boravka u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Nikomediji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zatim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Amijan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Marcelin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te Grgur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Nazijanski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Kasnije je i sv. Augustin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ocjenio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Julijana kao otpadnika, «čiju je izuzetnu nadarenost prevarila bogohulna i odvratna znatiželja radi ljubavi za vladavinom; </a:t>
            </a:r>
            <a:r>
              <a:rPr lang="hr-HR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odan ispraznim proroštvima, oslanjajući se na njih, bijaše posve uvjeren u pobjedu...»,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te njegovu smrt pripisuje njegovoj naglosti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42958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5514C4E-07A4-449C-B813-CBCA836A1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56E24F9-98CD-4075-BA11-67955D68E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Julijan u svojim pismima i govorima nastoji subjektivno opravdati promjenu svoje religije i tome primjerenu vjersku politiku. 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Pod njegovim imenom sačuvano je 87 pisama upućenih prijateljima, uvaženim ličnostima, istomišljenicima, vojnicima, svećenicima, kao i političkim protivnicima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 vrijeme njegove vladavine </a:t>
            </a:r>
            <a:r>
              <a:rPr lang="hr-HR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kršćanska su vojna obilježja zamijenjena starim poganskim obilježjima, na novcu se opet javljaju likovi poganskih božanstava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 država ponovo poprima poganski karakter.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3115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98BE2A-0D97-4A10-AB1C-FADC47913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BF818CC-8CC1-459E-9805-5C4D0C80F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Nekoliko «edikata o toleranciji» dokinulo je sva ranija ograničenja kojima je bio podvrgnut poganski kult. </a:t>
            </a:r>
          </a:p>
          <a:p>
            <a:r>
              <a:rPr lang="hr-HR" sz="1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Opet su otvoreni hramovi, dozvoljeno je žrtvovanje i uspostavljeno štovanje starih bogova.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Isključio je kršćane iz državnog aparata i vojske.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56361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CAD616-B954-43C9-9F7C-FC1D03272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A503B60-ECE4-4C29-81E1-6C7418125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eformni program koji će poganstvu vratiti njegove nekadašnje privilegije i vodeći položaj kao religije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 tom smislu nastojao je reorganizirati pogansko svećenstvo te ponovno oživiti poganske proročke ustanove i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misterijske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kultove. </a:t>
            </a:r>
          </a:p>
          <a:p>
            <a:r>
              <a:rPr lang="hr-H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Školskim zakonom</a:t>
            </a: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iz 362. godine onemogućio je kršćanima službe u javnom životu koje su do tada vršili.</a:t>
            </a:r>
            <a:r>
              <a:rPr lang="en-GB" dirty="0">
                <a:effectLst/>
              </a:rPr>
              <a:t> 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0771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075BA3-F392-4388-B7F2-D7938F61A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EF2EED4-D9EF-45B8-B26F-50A50A1DC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hr-HR" sz="1800" b="1" i="0" u="none" strike="noStrike" baseline="0" dirty="0">
                <a:latin typeface="Frutiger-Black"/>
              </a:rPr>
              <a:t>Rano kršćanstv</a:t>
            </a:r>
            <a:r>
              <a:rPr lang="hr-HR" sz="1800" b="1" dirty="0">
                <a:latin typeface="Frutiger-Black"/>
              </a:rPr>
              <a:t>o i Rimsko carstvo </a:t>
            </a:r>
            <a:endParaRPr lang="hr-HR" sz="1800" b="1" i="0" u="none" strike="noStrike" baseline="0" dirty="0">
              <a:latin typeface="Frutiger-Black"/>
            </a:endParaRPr>
          </a:p>
          <a:p>
            <a:pPr marL="0" indent="0" algn="l">
              <a:buNone/>
            </a:pPr>
            <a:endParaRPr lang="hr-HR" sz="1800" b="1" i="0" u="none" strike="noStrike" baseline="0" dirty="0">
              <a:latin typeface="Frutiger-Black"/>
            </a:endParaRPr>
          </a:p>
          <a:p>
            <a:pPr algn="l"/>
            <a:r>
              <a:rPr lang="hr-HR" sz="1800" b="0" i="0" u="none" strike="noStrike" baseline="0" dirty="0">
                <a:latin typeface="TimesNewRomanPS"/>
              </a:rPr>
              <a:t>Pojava nove religije u političkom svijetu rimske države</a:t>
            </a:r>
          </a:p>
          <a:p>
            <a:pPr algn="l"/>
            <a:r>
              <a:rPr lang="hr-HR" sz="1800" dirty="0">
                <a:latin typeface="TimesNewRomanPS"/>
              </a:rPr>
              <a:t>Općeprisutna pojava političkih institucija Carstva u ranoj kršćanskoj literaturi</a:t>
            </a:r>
            <a:endParaRPr lang="hr-HR" sz="1800" b="0" i="0" u="none" strike="noStrike" baseline="0" dirty="0">
              <a:latin typeface="TimesNewRomanPS"/>
            </a:endParaRPr>
          </a:p>
          <a:p>
            <a:pPr algn="l"/>
            <a:r>
              <a:rPr lang="hr-HR" sz="1800" b="0" i="0" u="none" strike="noStrike" baseline="0" dirty="0">
                <a:latin typeface="TimesNewRomanPS"/>
              </a:rPr>
              <a:t>Povremeni progoni obilježili su carsko državno djelovanje prema rastućoj kršćanskoj religiji</a:t>
            </a:r>
          </a:p>
          <a:p>
            <a:pPr algn="l"/>
            <a:r>
              <a:rPr lang="hr-HR" sz="1800" b="0" i="0" u="none" strike="noStrike" baseline="0" dirty="0">
                <a:latin typeface="TimesNewRomanPS"/>
              </a:rPr>
              <a:t>Progoni i tolerancija – u kojim su se povijesnim okolnostima događali?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01949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55CFF4-0B08-4E5E-918D-5277E456D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46D9E44-4EAC-48B7-838D-5671EB0BD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Julijan je obnovu poganske državne religije pokušao graditi na čvršćim organizacijskim temeljima, preuzimajući čak neke elemente kršćanstva poput čvršće unutarnje organizacije na religioznom planu ili organizacije karitativnog rada. </a:t>
            </a:r>
          </a:p>
          <a:p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Svi carevi pokušaji da oformi pogansku religiju bili su već zakašnjeli jer je kršćanstvo bilo u svom punom zamahu i na putu da bude uzdignuto na rang jedine priznate državne religije. 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73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9252234-5A9B-45BA-8181-955DCC240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004C0D2-EAF1-4118-A554-A34C9A074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hr-HR" sz="1800" b="0" i="0" u="none" strike="noStrike" baseline="0" dirty="0">
                <a:latin typeface="TimesNewRomanPS"/>
              </a:rPr>
              <a:t>Povijest ranoga kršćanstva prije Konstantinove konverzije – dominiraju konflikti s Rimskim carstvom i povremeni progoni kršćana</a:t>
            </a:r>
          </a:p>
          <a:p>
            <a:pPr algn="l"/>
            <a:r>
              <a:rPr lang="hr-HR" sz="1800" b="0" i="0" u="none" strike="noStrike" baseline="0" dirty="0">
                <a:latin typeface="TimesNewRomanPS"/>
              </a:rPr>
              <a:t>Kršćani su mučeni i ubijani zbog vjere – kršćanska literatura kod kasnijih generacija Kršćana, od Euzebija nadalje (kasna antika i srednji vijek)</a:t>
            </a:r>
          </a:p>
          <a:p>
            <a:pPr algn="l"/>
            <a:r>
              <a:rPr lang="hr-HR" sz="1800" b="0" i="0" u="none" strike="noStrike" baseline="0" dirty="0">
                <a:latin typeface="TimesNewRomanPS"/>
              </a:rPr>
              <a:t>Progoni i mučeništva su središnje teme </a:t>
            </a:r>
            <a:r>
              <a:rPr lang="hr-HR" sz="1800" b="0" i="1" u="none" strike="noStrike" baseline="0" dirty="0">
                <a:latin typeface="TimesNewRomanPS"/>
              </a:rPr>
              <a:t>Crkvene povijesti, O Palestinskim mučenicima</a:t>
            </a:r>
            <a:endParaRPr lang="en-GB" sz="1800" b="0" i="0" u="none" strike="noStrike" baseline="0" dirty="0">
              <a:latin typeface="TimesNewRomanPS"/>
            </a:endParaRPr>
          </a:p>
          <a:p>
            <a:pPr algn="l"/>
            <a:r>
              <a:rPr lang="hr-HR" sz="1800" b="0" i="1" u="none" strike="noStrike" baseline="0" dirty="0">
                <a:latin typeface="TimesNewRomanPS"/>
              </a:rPr>
              <a:t>O smrtima progonitelja – </a:t>
            </a:r>
            <a:r>
              <a:rPr lang="hr-HR" sz="1800" b="0" u="none" strike="noStrike" baseline="0" dirty="0">
                <a:latin typeface="TimesNewRomanPS"/>
              </a:rPr>
              <a:t>Laktancije – pripovijesti o rimskom neprijateljstvu prema kršćanima i okrutnim smrtima careva koji su progonili kršćane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4056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2465FA-121C-4E4F-9F05-67D484664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0EBEBD5-59B2-4650-BF05-6AF6235DB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hr-HR" sz="1800" b="0" i="0" u="none" strike="noStrike" baseline="0" dirty="0">
                <a:latin typeface="TimesNewRomanPS"/>
              </a:rPr>
              <a:t>Najveći pritisak na kršćane za vrijeme Velikog progona 303.-304. g. – car Dioklecijan </a:t>
            </a:r>
            <a:r>
              <a:rPr lang="en-GB" sz="1800" b="0" i="0" u="none" strike="noStrike" baseline="0" dirty="0">
                <a:latin typeface="TimesNewRomanPS"/>
              </a:rPr>
              <a:t>(284–305),</a:t>
            </a:r>
            <a:r>
              <a:rPr lang="hr-HR" sz="1800" b="0" i="0" u="none" strike="noStrike" baseline="0" dirty="0">
                <a:latin typeface="TimesNewRomanPS"/>
              </a:rPr>
              <a:t> nakon čega će uslijediti Konstantinovo obraćenje </a:t>
            </a:r>
            <a:r>
              <a:rPr lang="en-GB" sz="1800" b="0" i="0" u="none" strike="noStrike" baseline="0" dirty="0">
                <a:latin typeface="TimesNewRomanPS"/>
              </a:rPr>
              <a:t>(306–37).</a:t>
            </a:r>
            <a:endParaRPr lang="hr-HR" sz="1800" b="0" i="0" u="none" strike="noStrike" baseline="0" dirty="0">
              <a:latin typeface="TimesNewRomanPS"/>
            </a:endParaRPr>
          </a:p>
          <a:p>
            <a:pPr algn="l"/>
            <a:r>
              <a:rPr lang="hr-HR" sz="1800" dirty="0">
                <a:latin typeface="TimesNewRomanPS"/>
              </a:rPr>
              <a:t>Rat Carstva protiv kršćana? </a:t>
            </a:r>
          </a:p>
          <a:p>
            <a:pPr algn="l"/>
            <a:r>
              <a:rPr lang="hr-HR" sz="1800" b="0" i="0" u="none" strike="noStrike" baseline="0" dirty="0">
                <a:latin typeface="TimesNewRomanPS"/>
              </a:rPr>
              <a:t>Grčka riječ za rat –</a:t>
            </a:r>
            <a:r>
              <a:rPr lang="en-GB" sz="1800" b="0" i="0" u="none" strike="noStrike" baseline="0" dirty="0">
                <a:latin typeface="TimesNewRomanPS"/>
              </a:rPr>
              <a:t> </a:t>
            </a:r>
            <a:r>
              <a:rPr lang="en-GB" sz="1800" b="0" i="1" u="none" strike="noStrike" baseline="0" dirty="0" err="1">
                <a:latin typeface="TimesNewRomanPS-Italic"/>
              </a:rPr>
              <a:t>polemos</a:t>
            </a:r>
            <a:r>
              <a:rPr lang="hr-HR" sz="1800" dirty="0">
                <a:latin typeface="TimesNewRomanPS"/>
              </a:rPr>
              <a:t> – upotrebljava je Euzebije u </a:t>
            </a:r>
            <a:r>
              <a:rPr lang="hr-HR" sz="1800" i="1" dirty="0">
                <a:latin typeface="TimesNewRomanPS"/>
              </a:rPr>
              <a:t>Crkvenoj povijesti,</a:t>
            </a:r>
            <a:r>
              <a:rPr lang="en-GB" sz="1800" b="0" i="1" u="none" strike="noStrike" baseline="0" dirty="0">
                <a:latin typeface="TimesNewRomanPS-Italic"/>
              </a:rPr>
              <a:t> </a:t>
            </a:r>
            <a:r>
              <a:rPr lang="en-GB" sz="1800" b="0" i="0" u="none" strike="noStrike" baseline="0" dirty="0">
                <a:latin typeface="TimesNewRomanPS"/>
              </a:rPr>
              <a:t>1.1.2; 8.13.10</a:t>
            </a:r>
            <a:r>
              <a:rPr lang="hr-HR" sz="1800" b="0" i="0" u="none" strike="noStrike" baseline="0" dirty="0">
                <a:latin typeface="TimesNewRomanPS"/>
              </a:rPr>
              <a:t>, prilikom opisa progona</a:t>
            </a:r>
          </a:p>
          <a:p>
            <a:pPr algn="l"/>
            <a:r>
              <a:rPr lang="hr-HR" sz="1800" b="0" i="0" u="none" strike="noStrike" baseline="0" dirty="0">
                <a:latin typeface="TimesNewRomanPS"/>
              </a:rPr>
              <a:t>Prema Euzebiju Carst</a:t>
            </a:r>
            <a:r>
              <a:rPr lang="hr-HR" sz="1800" dirty="0">
                <a:latin typeface="TimesNewRomanPS"/>
              </a:rPr>
              <a:t>vo je procvalo kada je kršćanima dopušteno živjeti slobodno i u miru </a:t>
            </a:r>
            <a:r>
              <a:rPr lang="hr-HR" sz="1800" dirty="0">
                <a:latin typeface="TimesNewRomanPS-Italic"/>
              </a:rPr>
              <a:t>(</a:t>
            </a:r>
            <a:r>
              <a:rPr lang="hr-HR" sz="1800" b="0" i="1" u="none" strike="noStrike" baseline="0" dirty="0">
                <a:latin typeface="TimesNewRomanPS-Italic"/>
              </a:rPr>
              <a:t>C</a:t>
            </a:r>
            <a:r>
              <a:rPr lang="hr-HR" sz="1800" i="1" dirty="0">
                <a:latin typeface="TimesNewRomanPS-Italic"/>
              </a:rPr>
              <a:t>rkvena povijest, </a:t>
            </a:r>
            <a:r>
              <a:rPr lang="en-GB" sz="1800" b="0" i="0" u="none" strike="noStrike" baseline="0" dirty="0">
                <a:latin typeface="TimesNewRomanPS"/>
              </a:rPr>
              <a:t>8.13.9–13). </a:t>
            </a:r>
            <a:endParaRPr lang="hr-HR" sz="1800" b="0" i="0" u="none" strike="noStrike" baseline="0" dirty="0">
              <a:latin typeface="TimesNewRomanPS"/>
            </a:endParaRPr>
          </a:p>
          <a:p>
            <a:pPr algn="l"/>
            <a:r>
              <a:rPr lang="hr-HR" sz="1800" b="0" i="0" u="none" strike="noStrike" baseline="0" dirty="0">
                <a:latin typeface="TimesNewRomanPS"/>
              </a:rPr>
              <a:t>Oprezni carevi nisu bili skloni progonima – Trajan, </a:t>
            </a:r>
            <a:r>
              <a:rPr lang="hr-HR" sz="1800" b="0" i="0" u="none" strike="noStrike" baseline="0" dirty="0" err="1">
                <a:latin typeface="TimesNewRomanPS"/>
              </a:rPr>
              <a:t>Hadrijan</a:t>
            </a:r>
            <a:r>
              <a:rPr lang="hr-HR" sz="1800" b="0" i="0" u="none" strike="noStrike" baseline="0" dirty="0">
                <a:latin typeface="TimesNewRomanPS"/>
              </a:rPr>
              <a:t>, </a:t>
            </a:r>
            <a:r>
              <a:rPr lang="hr-HR" sz="1800" b="0" i="0" u="none" strike="noStrike" baseline="0" dirty="0" err="1">
                <a:latin typeface="TimesNewRomanPS"/>
              </a:rPr>
              <a:t>Antonin</a:t>
            </a:r>
            <a:r>
              <a:rPr lang="hr-HR" sz="1800" b="0" i="0" u="none" strike="noStrike" baseline="0" dirty="0">
                <a:latin typeface="TimesNewRomanPS"/>
              </a:rPr>
              <a:t> Pio, </a:t>
            </a:r>
            <a:r>
              <a:rPr lang="hr-HR" sz="1800" b="0" i="0" u="none" strike="noStrike" baseline="0" dirty="0" err="1">
                <a:latin typeface="TimesNewRomanPS"/>
              </a:rPr>
              <a:t>Galien</a:t>
            </a:r>
            <a:r>
              <a:rPr lang="hr-HR" sz="1800" dirty="0">
                <a:latin typeface="TimesNewRomanPS"/>
              </a:rPr>
              <a:t>; ostali su tirani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973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AAAD99-DF17-423D-9002-ED1EDE729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2884B88-B78E-4424-A63C-27045B852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hr-HR" sz="1800" b="0" i="0" u="none" strike="noStrike" baseline="0" dirty="0" err="1">
                <a:latin typeface="TimesNewRomanPS"/>
              </a:rPr>
              <a:t>Euzebijeva</a:t>
            </a:r>
            <a:r>
              <a:rPr lang="hr-HR" sz="1800" b="0" i="0" u="none" strike="noStrike" baseline="0" dirty="0">
                <a:latin typeface="TimesNewRomanPS"/>
              </a:rPr>
              <a:t> pripovijest o progonima oblikovana je prema zahtjevima apologetike – prepoznaje se nekonzistentnošću, pogreškama i nedostacima u tekstu</a:t>
            </a:r>
          </a:p>
          <a:p>
            <a:pPr algn="l"/>
            <a:r>
              <a:rPr lang="hr-HR" sz="1800" b="0" i="0" u="none" strike="noStrike" baseline="0" dirty="0">
                <a:latin typeface="TimesNewRomanPS"/>
              </a:rPr>
              <a:t>Sumnjiva povijest? </a:t>
            </a:r>
            <a:r>
              <a:rPr lang="en-GB" sz="1800" b="0" i="0" u="none" strike="noStrike" baseline="0" dirty="0">
                <a:latin typeface="TimesNewRomanPS"/>
              </a:rPr>
              <a:t>(Barnes 1971: 155–6).</a:t>
            </a:r>
            <a:endParaRPr lang="hr-HR" sz="1800" b="0" i="0" u="none" strike="noStrike" baseline="0" dirty="0">
              <a:latin typeface="TimesNewRomanPS"/>
            </a:endParaRPr>
          </a:p>
          <a:p>
            <a:pPr algn="l"/>
            <a:r>
              <a:rPr lang="hr-HR" sz="1800" b="0" i="0" u="none" strike="noStrike" baseline="0" dirty="0">
                <a:latin typeface="TimesNewRomanPS"/>
              </a:rPr>
              <a:t>Naglašavanje strahota koje su proživjeli kršćani za vrijeme progona, zanemarivanje činjenice da su se okrutne kazne izvršavale nad ostalim kažnjenicima u državi – zajednička realnost Rimskog carstva</a:t>
            </a:r>
            <a:r>
              <a:rPr lang="en-GB" sz="1800" b="0" i="0" u="none" strike="noStrike" baseline="0" dirty="0">
                <a:latin typeface="TimesNewRomanPS"/>
              </a:rPr>
              <a:t>. </a:t>
            </a:r>
            <a:endParaRPr lang="hr-HR" sz="1800" b="0" i="0" u="none" strike="noStrike" baseline="0" dirty="0">
              <a:latin typeface="TimesNewRomanPS"/>
            </a:endParaRPr>
          </a:p>
          <a:p>
            <a:pPr algn="l"/>
            <a:r>
              <a:rPr lang="hr-HR" sz="1800" b="0" i="0" u="none" strike="noStrike" baseline="0" dirty="0">
                <a:latin typeface="TimesNewRomanPS"/>
              </a:rPr>
              <a:t>Rašireni fenomen ubijanja ljudi na javnim manifestacijama u amfiteatrima i cirkusima – nije namijenjen samo kršćanima</a:t>
            </a:r>
            <a:r>
              <a:rPr lang="en-GB" sz="1800" b="0" i="0" u="none" strike="noStrike" baseline="0" dirty="0">
                <a:latin typeface="TimesNewRomanPS"/>
              </a:rPr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8018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95192E-C6E3-4DAD-A896-75924D88A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AEBFDCE-BE42-4952-9882-5FA993D42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hr-HR" sz="1800" b="0" i="0" u="none" strike="noStrike" baseline="0" dirty="0">
                <a:latin typeface="TimesNewRomanPS"/>
              </a:rPr>
              <a:t>Rimsko carstvo – moderna nacionalna država??</a:t>
            </a:r>
          </a:p>
          <a:p>
            <a:pPr algn="l"/>
            <a:r>
              <a:rPr lang="hr-HR" sz="1800" dirty="0">
                <a:latin typeface="TimesNewRomanPS"/>
              </a:rPr>
              <a:t>Mogućnost provedbe zakonodavne vlasti na svim područjima Carstva u bilo kojem trenutku? </a:t>
            </a:r>
          </a:p>
          <a:p>
            <a:pPr algn="l"/>
            <a:r>
              <a:rPr lang="hr-HR" sz="1800" b="0" i="0" u="none" strike="noStrike" baseline="0" dirty="0">
                <a:latin typeface="TimesNewRomanPS"/>
              </a:rPr>
              <a:t>Carevi imaju ograničen</a:t>
            </a:r>
            <a:r>
              <a:rPr lang="hr-HR" sz="1800" dirty="0">
                <a:latin typeface="TimesNewRomanPS"/>
              </a:rPr>
              <a:t>e mogućnosti izravnog utjecaja na šire skupine (više na manje skupine pojedinaca s kojima su u izravnom kontaktu, bilo osobno ili putem zakona) </a:t>
            </a:r>
          </a:p>
          <a:p>
            <a:pPr algn="l"/>
            <a:r>
              <a:rPr lang="hr-HR" sz="1800" dirty="0">
                <a:latin typeface="TimesNewRomanPS"/>
              </a:rPr>
              <a:t>Sve do reforme za vrijeme Dioklecijana krajem 3. stoljeća birokratski aparat carske </a:t>
            </a:r>
            <a:r>
              <a:rPr lang="hr-HR" sz="1800" dirty="0" err="1">
                <a:latin typeface="TimesNewRomanPS"/>
              </a:rPr>
              <a:t>administracie</a:t>
            </a:r>
            <a:r>
              <a:rPr lang="hr-HR" sz="1800" dirty="0">
                <a:latin typeface="TimesNewRomanPS"/>
              </a:rPr>
              <a:t> je premali za izravno djelovanja na čitavom području Carstva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875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764CE08-A94F-4054-A684-19A62C650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B023D85-A156-4FA3-B4D9-D5EA3987A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hr-HR" sz="1800" b="0" i="0" u="none" strike="noStrike" baseline="0" dirty="0">
                <a:latin typeface="TimesNewRomanPS"/>
              </a:rPr>
              <a:t>Nedostatak većeg broja civilnih službenika, rimska se vlast morala oslanjati na suradnju s lokalnim elitama</a:t>
            </a:r>
          </a:p>
          <a:p>
            <a:pPr algn="l"/>
            <a:r>
              <a:rPr lang="hr-HR" sz="1800" b="0" i="0" u="none" strike="noStrike" baseline="0" dirty="0">
                <a:latin typeface="TimesNewRomanPS"/>
              </a:rPr>
              <a:t>Elite se nalaze u urbanim središtima</a:t>
            </a:r>
          </a:p>
          <a:p>
            <a:pPr algn="l"/>
            <a:r>
              <a:rPr lang="hr-HR" sz="1800" b="0" i="0" u="none" strike="noStrike" baseline="0" dirty="0">
                <a:latin typeface="TimesNewRomanPS"/>
              </a:rPr>
              <a:t>Sve do kraja 3. stoljeća progoni se odvijaju isključivo u gradskim središtima – urbani fenomen </a:t>
            </a:r>
          </a:p>
          <a:p>
            <a:pPr algn="l"/>
            <a:r>
              <a:rPr lang="hr-HR" sz="1800" dirty="0">
                <a:latin typeface="TimesNewRomanPS"/>
              </a:rPr>
              <a:t>Provincije su također mogle biti protukršćanski orijentirane, ali je bila potrebna prisutnost upravitelja u gradovima koje će donijeti presudu.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6026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574338-7931-4DCA-B8A9-1C67FD777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8CA3D33-9A60-4132-AF5B-F3E831AF0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hr-HR" sz="1800" b="0" i="0" u="none" strike="noStrike" baseline="0" dirty="0">
                <a:latin typeface="TimesNewRomanPS"/>
              </a:rPr>
              <a:t>Rimska je vlast u pojedinim slučajevima provodila i univerzalne progone, koji nisu imali samo lokalni karakter</a:t>
            </a:r>
          </a:p>
          <a:p>
            <a:pPr algn="l"/>
            <a:r>
              <a:rPr lang="en-GB" sz="1800" b="0" i="0" u="none" strike="noStrike" baseline="0" dirty="0">
                <a:latin typeface="TimesNewRomanPS"/>
              </a:rPr>
              <a:t>Deci</a:t>
            </a:r>
            <a:r>
              <a:rPr lang="hr-HR" sz="1800" b="0" i="0" u="none" strike="noStrike" baseline="0" dirty="0">
                <a:latin typeface="TimesNewRomanPS"/>
              </a:rPr>
              <a:t>je</a:t>
            </a:r>
            <a:r>
              <a:rPr lang="en-GB" sz="1800" b="0" i="0" u="none" strike="noStrike" baseline="0" dirty="0">
                <a:latin typeface="TimesNewRomanPS"/>
              </a:rPr>
              <a:t> (249–51), </a:t>
            </a:r>
            <a:endParaRPr lang="hr-HR" sz="1800" b="0" i="0" u="none" strike="noStrike" baseline="0" dirty="0">
              <a:latin typeface="TimesNewRomanPS"/>
            </a:endParaRPr>
          </a:p>
          <a:p>
            <a:pPr algn="l"/>
            <a:r>
              <a:rPr lang="en-GB" sz="1800" b="0" i="0" u="none" strike="noStrike" baseline="0" dirty="0">
                <a:latin typeface="TimesNewRomanPS"/>
              </a:rPr>
              <a:t>Valeri</a:t>
            </a:r>
            <a:r>
              <a:rPr lang="hr-HR" sz="1800" b="0" i="0" u="none" strike="noStrike" baseline="0" dirty="0">
                <a:latin typeface="TimesNewRomanPS"/>
              </a:rPr>
              <a:t>j</a:t>
            </a:r>
            <a:r>
              <a:rPr lang="en-GB" sz="1800" b="0" i="0" u="none" strike="noStrike" baseline="0" dirty="0">
                <a:latin typeface="TimesNewRomanPS"/>
              </a:rPr>
              <a:t>an (257–9), </a:t>
            </a:r>
            <a:endParaRPr lang="hr-HR" sz="1800" b="0" i="0" u="none" strike="noStrike" baseline="0" dirty="0">
              <a:latin typeface="TimesNewRomanPS"/>
            </a:endParaRPr>
          </a:p>
          <a:p>
            <a:pPr algn="l"/>
            <a:r>
              <a:rPr lang="hr-HR" sz="1800" dirty="0">
                <a:latin typeface="TimesNewRomanPS"/>
              </a:rPr>
              <a:t>Veliki progon za Dioklecijana</a:t>
            </a:r>
            <a:r>
              <a:rPr lang="en-GB" sz="1800" b="0" i="0" u="none" strike="noStrike" baseline="0" dirty="0">
                <a:latin typeface="TimesNewRomanPS"/>
              </a:rPr>
              <a:t> 303–4, </a:t>
            </a:r>
            <a:r>
              <a:rPr lang="hr-HR" sz="1800" b="0" i="0" u="none" strike="noStrike" baseline="0" dirty="0">
                <a:latin typeface="TimesNewRomanPS"/>
              </a:rPr>
              <a:t>koji je obuhvatio sve dijelove Carstva, a negdje je trajao do deset godina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6553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>
            <a:extLst>
              <a:ext uri="{FF2B5EF4-FFF2-40B4-BE49-F238E27FC236}">
                <a16:creationId xmlns:a16="http://schemas.microsoft.com/office/drawing/2014/main" id="{C3A2EA68-B2DD-4BEA-B0AB-9F519EA29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hr-HR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Konstantinovi nasljednici – odnos kršćanskih careva </a:t>
            </a:r>
            <a:r>
              <a:rPr lang="hr-HR" sz="2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Konstancija</a:t>
            </a:r>
            <a:r>
              <a:rPr lang="hr-HR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II i </a:t>
            </a:r>
            <a:r>
              <a:rPr lang="hr-HR" sz="2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Konstansa</a:t>
            </a:r>
            <a:r>
              <a:rPr lang="hr-HR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prema poganskim kultovima</a:t>
            </a:r>
            <a:br>
              <a:rPr lang="en-GB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GB" sz="2200" dirty="0"/>
          </a:p>
        </p:txBody>
      </p:sp>
      <p:graphicFrame>
        <p:nvGraphicFramePr>
          <p:cNvPr id="6" name="Rezervirano mjesto sadržaja 3">
            <a:extLst>
              <a:ext uri="{FF2B5EF4-FFF2-40B4-BE49-F238E27FC236}">
                <a16:creationId xmlns:a16="http://schemas.microsoft.com/office/drawing/2014/main" id="{5ECAB7E5-3A9A-4687-A365-9B06DD7C65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800400"/>
              </p:ext>
            </p:extLst>
          </p:nvPr>
        </p:nvGraphicFramePr>
        <p:xfrm>
          <a:off x="1450975" y="2340435"/>
          <a:ext cx="9604375" cy="3324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561087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j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1334</Words>
  <Application>Microsoft Office PowerPoint</Application>
  <PresentationFormat>Široki zaslon</PresentationFormat>
  <Paragraphs>77</Paragraphs>
  <Slides>20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20</vt:i4>
      </vt:variant>
    </vt:vector>
  </HeadingPairs>
  <TitlesOfParts>
    <vt:vector size="27" baseType="lpstr">
      <vt:lpstr>Arial</vt:lpstr>
      <vt:lpstr>Frutiger-Black</vt:lpstr>
      <vt:lpstr>Gill Sans MT</vt:lpstr>
      <vt:lpstr>Times New Roman</vt:lpstr>
      <vt:lpstr>TimesNewRomanPS</vt:lpstr>
      <vt:lpstr>TimesNewRomanPS-Italic</vt:lpstr>
      <vt:lpstr>Galerija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Konstantinovi nasljednici – odnos kršćanskih careva Konstancija II i Konstansa prema poganskim kultovima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Car Julijan i pokušaj poganske restauracije   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Marina</dc:creator>
  <cp:lastModifiedBy>Marina</cp:lastModifiedBy>
  <cp:revision>7</cp:revision>
  <dcterms:created xsi:type="dcterms:W3CDTF">2020-12-09T13:45:22Z</dcterms:created>
  <dcterms:modified xsi:type="dcterms:W3CDTF">2020-12-23T16:48:19Z</dcterms:modified>
</cp:coreProperties>
</file>