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7" r:id="rId4"/>
    <p:sldId id="262" r:id="rId5"/>
    <p:sldId id="261" r:id="rId6"/>
    <p:sldId id="258" r:id="rId7"/>
    <p:sldId id="263" r:id="rId8"/>
    <p:sldId id="264" r:id="rId9"/>
    <p:sldId id="265" r:id="rId10"/>
    <p:sldId id="266" r:id="rId11"/>
    <p:sldId id="268" r:id="rId12"/>
    <p:sldId id="267" r:id="rId13"/>
    <p:sldId id="260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-558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97B0B-403D-4FE9-8670-281098D77F1D}" type="datetimeFigureOut">
              <a:rPr lang="en-US" smtClean="0"/>
              <a:pPr/>
              <a:t>1/13/2022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6D0B5-2A4F-40F3-A79F-C959DDC342DE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6323335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97B0B-403D-4FE9-8670-281098D77F1D}" type="datetimeFigureOut">
              <a:rPr lang="en-US" smtClean="0"/>
              <a:pPr/>
              <a:t>1/13/2022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6D0B5-2A4F-40F3-A79F-C959DDC342D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304615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97B0B-403D-4FE9-8670-281098D77F1D}" type="datetimeFigureOut">
              <a:rPr lang="en-US" smtClean="0"/>
              <a:pPr/>
              <a:t>1/13/2022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6D0B5-2A4F-40F3-A79F-C959DDC342D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12886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97B0B-403D-4FE9-8670-281098D77F1D}" type="datetimeFigureOut">
              <a:rPr lang="en-US" smtClean="0"/>
              <a:pPr/>
              <a:t>1/13/2022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6D0B5-2A4F-40F3-A79F-C959DDC342D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412804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97B0B-403D-4FE9-8670-281098D77F1D}" type="datetimeFigureOut">
              <a:rPr lang="en-US" smtClean="0"/>
              <a:pPr/>
              <a:t>1/13/2022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6D0B5-2A4F-40F3-A79F-C959DDC342DE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784743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97B0B-403D-4FE9-8670-281098D77F1D}" type="datetimeFigureOut">
              <a:rPr lang="en-US" smtClean="0"/>
              <a:pPr/>
              <a:t>1/13/2022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6D0B5-2A4F-40F3-A79F-C959DDC342D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54009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97B0B-403D-4FE9-8670-281098D77F1D}" type="datetimeFigureOut">
              <a:rPr lang="en-US" smtClean="0"/>
              <a:pPr/>
              <a:t>1/13/2022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6D0B5-2A4F-40F3-A79F-C959DDC342D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685388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97B0B-403D-4FE9-8670-281098D77F1D}" type="datetimeFigureOut">
              <a:rPr lang="en-US" smtClean="0"/>
              <a:pPr/>
              <a:t>1/13/2022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6D0B5-2A4F-40F3-A79F-C959DDC342D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352384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97B0B-403D-4FE9-8670-281098D77F1D}" type="datetimeFigureOut">
              <a:rPr lang="en-US" smtClean="0"/>
              <a:pPr/>
              <a:t>1/13/2022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6D0B5-2A4F-40F3-A79F-C959DDC342D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307822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C9D97B0B-403D-4FE9-8670-281098D77F1D}" type="datetimeFigureOut">
              <a:rPr lang="en-US" smtClean="0"/>
              <a:pPr/>
              <a:t>1/13/2022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FA6D0B5-2A4F-40F3-A79F-C959DDC342D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57269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 cstate="print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97B0B-403D-4FE9-8670-281098D77F1D}" type="datetimeFigureOut">
              <a:rPr lang="en-US" smtClean="0"/>
              <a:pPr/>
              <a:t>1/13/2022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6D0B5-2A4F-40F3-A79F-C959DDC342D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863366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C9D97B0B-403D-4FE9-8670-281098D77F1D}" type="datetimeFigureOut">
              <a:rPr lang="en-US" smtClean="0"/>
              <a:pPr/>
              <a:t>1/13/2022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FA6D0B5-2A4F-40F3-A79F-C959DDC342DE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484784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eatime.com.hr/you/kako-steci-samopouzdanje-za-javni-nastup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ji5_MqicxSo" TargetMode="External"/><Relationship Id="rId2" Type="http://schemas.openxmlformats.org/officeDocument/2006/relationships/hyperlink" Target="https://www.youtube.com/watch?v=Hxiwbx0Uv4Q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D1R-jKKp3NA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Javni nastup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823713" y="4563222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hr-HR" dirty="0" smtClean="0"/>
          </a:p>
          <a:p>
            <a:r>
              <a:rPr lang="hr-HR" dirty="0" smtClean="0"/>
              <a:t> Iako se nevjerojatnom čini </a:t>
            </a:r>
            <a:r>
              <a:rPr lang="hr-HR" dirty="0" smtClean="0"/>
              <a:t>činjenica, no istraživanja </a:t>
            </a:r>
            <a:r>
              <a:rPr lang="hr-HR" dirty="0" smtClean="0"/>
              <a:t>pokazuju da se veliki broj ljudi javnoga nastupa plaši više negoli </a:t>
            </a:r>
            <a:r>
              <a:rPr lang="hr-HR" dirty="0" smtClean="0"/>
              <a:t>smrti…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xmlns="" val="33578434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Kako održati prezentaciju? </a:t>
            </a:r>
            <a:r>
              <a:rPr lang="hr-HR" dirty="0" smtClean="0"/>
              <a:t>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Courier New" panose="02070309020205020404" pitchFamily="49" charset="0"/>
              <a:buChar char="o"/>
            </a:pPr>
            <a:r>
              <a:rPr lang="hr-HR" dirty="0" smtClean="0"/>
              <a:t> glas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r-HR" dirty="0"/>
              <a:t> </a:t>
            </a:r>
            <a:r>
              <a:rPr lang="hr-HR" dirty="0" smtClean="0"/>
              <a:t>neverbalna komunikacija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r-HR" dirty="0"/>
              <a:t> </a:t>
            </a:r>
            <a:r>
              <a:rPr lang="hr-HR" dirty="0" smtClean="0"/>
              <a:t>važnost lokacije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r-HR" dirty="0"/>
              <a:t> </a:t>
            </a:r>
            <a:r>
              <a:rPr lang="hr-HR" dirty="0" smtClean="0"/>
              <a:t>pitanja publike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7141053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15 trikova kako steći samopouzdanje za javni </a:t>
            </a:r>
            <a:r>
              <a:rPr lang="hr-HR" dirty="0" smtClean="0"/>
              <a:t>nastup </a:t>
            </a:r>
            <a:r>
              <a:rPr lang="hr-HR" dirty="0" err="1" smtClean="0"/>
              <a:t>by</a:t>
            </a:r>
            <a:r>
              <a:rPr lang="hr-HR" dirty="0" smtClean="0"/>
              <a:t> TEDE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408" y="1845733"/>
            <a:ext cx="10957272" cy="4391165"/>
          </a:xfrm>
        </p:spPr>
        <p:txBody>
          <a:bodyPr>
            <a:normAutofit/>
          </a:bodyPr>
          <a:lstStyle/>
          <a:p>
            <a:r>
              <a:rPr lang="it-IT" sz="2200" b="1" dirty="0" smtClean="0"/>
              <a:t>1. Ne radi se o </a:t>
            </a:r>
            <a:r>
              <a:rPr lang="it-IT" sz="2200" b="1" dirty="0" err="1" smtClean="0"/>
              <a:t>tebi</a:t>
            </a:r>
            <a:r>
              <a:rPr lang="hr-HR" sz="2200" b="1" dirty="0" smtClean="0"/>
              <a:t>				 8. Nauči napamet prvih 5 </a:t>
            </a:r>
            <a:r>
              <a:rPr lang="hr-HR" sz="2200" b="1" dirty="0" smtClean="0"/>
              <a:t>minuta</a:t>
            </a:r>
            <a:endParaRPr lang="it-IT" sz="2200" b="1" dirty="0" smtClean="0"/>
          </a:p>
          <a:p>
            <a:r>
              <a:rPr lang="hr-HR" sz="2200" b="1" dirty="0" smtClean="0"/>
              <a:t>2. Snizi očekivanja				 9. Otvori s </a:t>
            </a:r>
            <a:r>
              <a:rPr lang="hr-HR" sz="2200" b="1" dirty="0" smtClean="0"/>
              <a:t>pitanjem</a:t>
            </a:r>
            <a:endParaRPr lang="hr-HR" sz="2200" b="1" dirty="0" smtClean="0"/>
          </a:p>
          <a:p>
            <a:r>
              <a:rPr lang="hr-HR" sz="2200" b="1" dirty="0" smtClean="0"/>
              <a:t>3. Pripremi se					 10. Približi se </a:t>
            </a:r>
            <a:r>
              <a:rPr lang="hr-HR" sz="2200" b="1" dirty="0" smtClean="0"/>
              <a:t>publici</a:t>
            </a:r>
            <a:endParaRPr lang="hr-HR" sz="2200" b="1" dirty="0" smtClean="0"/>
          </a:p>
          <a:p>
            <a:r>
              <a:rPr lang="it-IT" sz="2200" b="1" dirty="0" smtClean="0"/>
              <a:t>4. </a:t>
            </a:r>
            <a:r>
              <a:rPr lang="it-IT" sz="2200" b="1" dirty="0" err="1" smtClean="0"/>
              <a:t>Sve</a:t>
            </a:r>
            <a:r>
              <a:rPr lang="it-IT" sz="2200" b="1" dirty="0" smtClean="0"/>
              <a:t> </a:t>
            </a:r>
            <a:r>
              <a:rPr lang="it-IT" sz="2200" b="1" dirty="0" err="1" smtClean="0"/>
              <a:t>svoje</a:t>
            </a:r>
            <a:r>
              <a:rPr lang="it-IT" sz="2200" b="1" dirty="0" smtClean="0"/>
              <a:t> ponesi sa </a:t>
            </a:r>
            <a:r>
              <a:rPr lang="it-IT" sz="2200" b="1" dirty="0" err="1" smtClean="0"/>
              <a:t>sobom</a:t>
            </a:r>
            <a:r>
              <a:rPr lang="hr-HR" sz="2200" b="1" dirty="0" smtClean="0"/>
              <a:t>			</a:t>
            </a:r>
            <a:r>
              <a:rPr lang="vi-VN" sz="2200" b="1" dirty="0" smtClean="0"/>
              <a:t> 11. Pronađi friendly </a:t>
            </a:r>
            <a:r>
              <a:rPr lang="vi-VN" sz="2200" b="1" dirty="0" smtClean="0"/>
              <a:t>face</a:t>
            </a:r>
            <a:endParaRPr lang="it-IT" sz="2200" b="1" dirty="0" smtClean="0"/>
          </a:p>
          <a:p>
            <a:r>
              <a:rPr lang="hr-HR" sz="2200" b="1" dirty="0" smtClean="0"/>
              <a:t>5. </a:t>
            </a:r>
            <a:r>
              <a:rPr lang="hr-HR" sz="2200" b="1" dirty="0" err="1" smtClean="0"/>
              <a:t>Pointer</a:t>
            </a:r>
            <a:r>
              <a:rPr lang="hr-HR" sz="2200" b="1" dirty="0" smtClean="0"/>
              <a:t> u ruke				 12. Nasmij </a:t>
            </a:r>
            <a:r>
              <a:rPr lang="hr-HR" sz="2200" b="1" dirty="0" smtClean="0"/>
              <a:t>se</a:t>
            </a:r>
            <a:endParaRPr lang="hr-HR" sz="2200" b="1" dirty="0" smtClean="0"/>
          </a:p>
          <a:p>
            <a:r>
              <a:rPr lang="hr-HR" sz="2200" b="1" dirty="0" smtClean="0"/>
              <a:t>6. Upoznaj publiku				 13. Napravi </a:t>
            </a:r>
            <a:r>
              <a:rPr lang="hr-HR" sz="2200" b="1" dirty="0" smtClean="0"/>
              <a:t>pauzu</a:t>
            </a:r>
            <a:endParaRPr lang="hr-HR" sz="2200" b="1" dirty="0" smtClean="0"/>
          </a:p>
          <a:p>
            <a:r>
              <a:rPr lang="hr-HR" sz="2200" b="1" dirty="0" smtClean="0"/>
              <a:t>7. Osvoji </a:t>
            </a:r>
            <a:r>
              <a:rPr lang="hr-HR" sz="2200" b="1" dirty="0" smtClean="0"/>
              <a:t>pozornicu				</a:t>
            </a:r>
            <a:r>
              <a:rPr lang="it-IT" sz="2200" b="1" dirty="0" smtClean="0"/>
              <a:t> 14. Ne moraš </a:t>
            </a:r>
            <a:r>
              <a:rPr lang="it-IT" sz="2200" b="1" dirty="0" err="1" smtClean="0"/>
              <a:t>znati</a:t>
            </a:r>
            <a:r>
              <a:rPr lang="it-IT" sz="2200" b="1" dirty="0" smtClean="0"/>
              <a:t> </a:t>
            </a:r>
            <a:r>
              <a:rPr lang="it-IT" sz="2200" b="1" dirty="0" err="1" smtClean="0"/>
              <a:t>sve</a:t>
            </a:r>
            <a:r>
              <a:rPr lang="it-IT" sz="2200" b="1" dirty="0" smtClean="0"/>
              <a:t> </a:t>
            </a:r>
            <a:r>
              <a:rPr lang="it-IT" sz="2200" b="1" dirty="0" err="1" smtClean="0"/>
              <a:t>odgovore</a:t>
            </a:r>
            <a:endParaRPr lang="it-IT" sz="2200" b="1" dirty="0" smtClean="0"/>
          </a:p>
          <a:p>
            <a:pPr>
              <a:buNone/>
            </a:pPr>
            <a:r>
              <a:rPr lang="hr-HR" sz="2200" b="1" dirty="0" smtClean="0"/>
              <a:t>							</a:t>
            </a:r>
            <a:r>
              <a:rPr lang="it-IT" sz="2200" b="1" dirty="0" smtClean="0"/>
              <a:t>15</a:t>
            </a:r>
            <a:r>
              <a:rPr lang="it-IT" sz="2200" b="1" dirty="0" smtClean="0"/>
              <a:t>. </a:t>
            </a:r>
            <a:r>
              <a:rPr lang="it-IT" sz="2200" b="1" dirty="0" err="1" smtClean="0"/>
              <a:t>Vjeruj</a:t>
            </a:r>
            <a:r>
              <a:rPr lang="it-IT" sz="2200" b="1" dirty="0" smtClean="0"/>
              <a:t> da možeš </a:t>
            </a:r>
            <a:r>
              <a:rPr lang="it-IT" sz="2200" b="1" dirty="0" err="1" smtClean="0"/>
              <a:t>napredovati</a:t>
            </a:r>
            <a:endParaRPr lang="it-IT" sz="2200" b="1" dirty="0" smtClean="0"/>
          </a:p>
          <a:p>
            <a:pPr>
              <a:buNone/>
            </a:pPr>
            <a:endParaRPr lang="hr-HR" sz="1200" dirty="0" smtClean="0">
              <a:hlinkClick r:id="rId2"/>
            </a:endParaRPr>
          </a:p>
          <a:p>
            <a:pPr lvl="2"/>
            <a:r>
              <a:rPr lang="hr-HR" sz="600" dirty="0" smtClean="0">
                <a:hlinkClick r:id="rId2"/>
              </a:rPr>
              <a:t>https</a:t>
            </a:r>
            <a:r>
              <a:rPr lang="hr-HR" sz="600" dirty="0" smtClean="0">
                <a:hlinkClick r:id="rId2"/>
              </a:rPr>
              <a:t>://</a:t>
            </a:r>
            <a:r>
              <a:rPr lang="hr-HR" sz="600" dirty="0" smtClean="0">
                <a:hlinkClick r:id="rId2"/>
              </a:rPr>
              <a:t>www.teatime.com.hr/you/kako-steci-samopouzdanje-za-javni-nastup/</a:t>
            </a:r>
            <a:r>
              <a:rPr lang="hr-HR" sz="600" dirty="0" smtClean="0"/>
              <a:t> </a:t>
            </a:r>
            <a:endParaRPr lang="hr-HR" sz="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Pitanja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hr-HR" dirty="0" smtClean="0"/>
              <a:t>Koje karakteristike očekujete od dobrog govornika?</a:t>
            </a:r>
          </a:p>
          <a:p>
            <a:pPr marL="457200" indent="-457200">
              <a:buFont typeface="+mj-lt"/>
              <a:buAutoNum type="arabicPeriod"/>
            </a:pPr>
            <a:r>
              <a:rPr lang="hr-HR" dirty="0" smtClean="0"/>
              <a:t>Kako se osjećate pred javni nastup?</a:t>
            </a:r>
          </a:p>
          <a:p>
            <a:pPr marL="457200" indent="-457200">
              <a:buFont typeface="+mj-lt"/>
              <a:buAutoNum type="arabicPeriod"/>
            </a:pPr>
            <a:r>
              <a:rPr lang="hr-HR" dirty="0" smtClean="0"/>
              <a:t>Imate li više pozitivna ili negativna iskustva vezana za javne nastupe?</a:t>
            </a:r>
          </a:p>
          <a:p>
            <a:pPr marL="457200" indent="-457200">
              <a:buFont typeface="+mj-lt"/>
              <a:buAutoNum type="arabicPeriod"/>
            </a:pPr>
            <a:r>
              <a:rPr lang="hr-HR" dirty="0" smtClean="0"/>
              <a:t>Hoće li Vam ovi savjeti/ova prezentacija pomoći u pripremi javnog nastupa?</a:t>
            </a:r>
          </a:p>
          <a:p>
            <a:pPr marL="457200" indent="-457200">
              <a:buFont typeface="+mj-lt"/>
              <a:buAutoNum type="arabicPeriod"/>
            </a:pPr>
            <a:r>
              <a:rPr lang="hr-HR" dirty="0" smtClean="0"/>
              <a:t>Postoje li još neke teme oko javnog nastupa koje nisu spomenute tijekom današnjeg predavanja a zanimaju Vas/preokupiraju?</a:t>
            </a:r>
          </a:p>
        </p:txBody>
      </p:sp>
    </p:spTree>
    <p:extLst>
      <p:ext uri="{BB962C8B-B14F-4D97-AF65-F5344CB8AC3E}">
        <p14:creationId xmlns:p14="http://schemas.microsoft.com/office/powerpoint/2010/main" xmlns="" val="36377812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Javni nastupi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280212"/>
            <a:ext cx="10058400" cy="3588881"/>
          </a:xfrm>
        </p:spPr>
        <p:txBody>
          <a:bodyPr/>
          <a:lstStyle/>
          <a:p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www.youtube.com/watch?v=Hxiwbx0Uv4Q</a:t>
            </a:r>
            <a:endParaRPr lang="hr-HR" dirty="0"/>
          </a:p>
          <a:p>
            <a:endParaRPr lang="hr-HR" dirty="0" smtClean="0"/>
          </a:p>
          <a:p>
            <a:pPr marL="0" indent="0">
              <a:buNone/>
            </a:pPr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www.youtube.com/watch?v=ji5_MqicxSo</a:t>
            </a:r>
            <a:r>
              <a:rPr lang="hr-HR" dirty="0" smtClean="0"/>
              <a:t> 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en-US" dirty="0">
                <a:hlinkClick r:id="rId4"/>
              </a:rPr>
              <a:t>https://</a:t>
            </a:r>
            <a:r>
              <a:rPr lang="en-US" dirty="0" smtClean="0">
                <a:hlinkClick r:id="rId4"/>
              </a:rPr>
              <a:t>www.youtube.com/watch?v=D1R-jKKp3NA</a:t>
            </a:r>
            <a:r>
              <a:rPr lang="hr-HR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01892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0981" y="1860760"/>
            <a:ext cx="10058400" cy="1450757"/>
          </a:xfrm>
        </p:spPr>
        <p:txBody>
          <a:bodyPr/>
          <a:lstStyle/>
          <a:p>
            <a:r>
              <a:rPr lang="hr-HR" dirty="0" smtClean="0"/>
              <a:t>Poeta </a:t>
            </a:r>
            <a:r>
              <a:rPr lang="hr-HR" dirty="0" err="1" smtClean="0"/>
              <a:t>nascitur</a:t>
            </a:r>
            <a:r>
              <a:rPr lang="hr-HR" dirty="0" smtClean="0"/>
              <a:t>, orator fit. </a:t>
            </a:r>
            <a:r>
              <a:rPr lang="hr-HR" sz="1200" dirty="0" smtClean="0"/>
              <a:t>(lat. </a:t>
            </a:r>
            <a:r>
              <a:rPr lang="hr-HR" sz="1200" dirty="0"/>
              <a:t>i</a:t>
            </a:r>
            <a:r>
              <a:rPr lang="hr-HR" sz="1200" dirty="0" smtClean="0"/>
              <a:t>zreka)</a:t>
            </a:r>
            <a:endParaRPr lang="en-US" sz="12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050981" y="3924976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dirty="0" smtClean="0"/>
              <a:t>Svi izvrsni govornici su nekada bili loši govornici. </a:t>
            </a:r>
            <a:r>
              <a:rPr lang="hr-HR" sz="1200" dirty="0" smtClean="0"/>
              <a:t>(Ralph </a:t>
            </a:r>
            <a:r>
              <a:rPr lang="hr-HR" sz="1200" dirty="0" err="1" smtClean="0"/>
              <a:t>Waldo</a:t>
            </a:r>
            <a:r>
              <a:rPr lang="hr-HR" sz="1200" dirty="0" smtClean="0"/>
              <a:t> Emerson)</a:t>
            </a:r>
            <a:endParaRPr lang="en-US" sz="1200" dirty="0"/>
          </a:p>
        </p:txBody>
      </p:sp>
      <p:sp>
        <p:nvSpPr>
          <p:cNvPr id="5" name="Rectangle 4"/>
          <p:cNvSpPr/>
          <p:nvPr/>
        </p:nvSpPr>
        <p:spPr>
          <a:xfrm>
            <a:off x="2918603" y="344428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hr-HR" dirty="0" smtClean="0"/>
              <a:t>“Danas nakon javnog nastupa i kad sam opet osjetila onaj grč u želucu, suha usta i glas koji blago podrhtava, razmišljala sam kako da poboljšam svoj javni nastup i više ne budem osoba koja “pretrči” kroz svoje izlaganje pričajući 100/h?”.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xmlns="" val="35266876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Što je javni nastup?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Courier New" panose="02070309020205020404" pitchFamily="49" charset="0"/>
              <a:buChar char="o"/>
            </a:pPr>
            <a:r>
              <a:rPr lang="hr-HR" dirty="0" smtClean="0"/>
              <a:t> Obraćanje publici licem u lice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r-HR" dirty="0"/>
              <a:t> </a:t>
            </a:r>
            <a:r>
              <a:rPr lang="hr-HR" dirty="0" smtClean="0"/>
              <a:t>Komuniciranje sa skupinom ljudi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r-HR" dirty="0"/>
              <a:t> </a:t>
            </a:r>
            <a:r>
              <a:rPr lang="hr-HR" dirty="0" smtClean="0"/>
              <a:t>Javno slanje željene poruke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r-HR" dirty="0"/>
              <a:t> </a:t>
            </a:r>
            <a:r>
              <a:rPr lang="hr-HR" dirty="0" smtClean="0"/>
              <a:t>Neuobičajena situacija za većinu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r-HR" dirty="0"/>
              <a:t> </a:t>
            </a:r>
            <a:r>
              <a:rPr lang="hr-HR" dirty="0" smtClean="0"/>
              <a:t>Osjećaji? Problemi? Kako se pripremiti?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969302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Važni elementi prilikom javnog nastupa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Courier New" panose="02070309020205020404" pitchFamily="49" charset="0"/>
              <a:buChar char="o"/>
            </a:pPr>
            <a:r>
              <a:rPr lang="hr-HR" dirty="0" smtClean="0"/>
              <a:t> Govornik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r-HR" dirty="0"/>
              <a:t> </a:t>
            </a:r>
            <a:r>
              <a:rPr lang="hr-HR" dirty="0" smtClean="0"/>
              <a:t>Poruka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r-HR" dirty="0"/>
              <a:t> </a:t>
            </a:r>
            <a:r>
              <a:rPr lang="hr-HR" dirty="0" smtClean="0"/>
              <a:t>Kanal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r-HR" dirty="0"/>
              <a:t> </a:t>
            </a:r>
            <a:r>
              <a:rPr lang="hr-HR" dirty="0" smtClean="0"/>
              <a:t>Publika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r-HR" dirty="0"/>
              <a:t> </a:t>
            </a:r>
            <a:r>
              <a:rPr lang="hr-HR" dirty="0" smtClean="0"/>
              <a:t>Povratna informacija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r-HR" dirty="0"/>
              <a:t> </a:t>
            </a:r>
            <a:r>
              <a:rPr lang="hr-HR" dirty="0" smtClean="0"/>
              <a:t>Interferencija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r-HR" dirty="0"/>
              <a:t> </a:t>
            </a:r>
            <a:r>
              <a:rPr lang="hr-HR" dirty="0" smtClean="0"/>
              <a:t>Situacija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97085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Popričat ćemo o…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Courier New" panose="02070309020205020404" pitchFamily="49" charset="0"/>
              <a:buChar char="o"/>
            </a:pPr>
            <a:r>
              <a:rPr lang="hr-HR" dirty="0" smtClean="0"/>
              <a:t> odakle krenuti?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r-HR" dirty="0"/>
              <a:t> </a:t>
            </a:r>
            <a:r>
              <a:rPr lang="hr-HR" dirty="0" smtClean="0"/>
              <a:t>kako organizirati govor?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r-HR" dirty="0"/>
              <a:t> </a:t>
            </a:r>
            <a:r>
              <a:rPr lang="hr-HR" dirty="0" smtClean="0"/>
              <a:t>kako održati prezentaciju? (STRAH)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9025426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Odakle krenuti?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Courier New" panose="02070309020205020404" pitchFamily="49" charset="0"/>
              <a:buChar char="o"/>
            </a:pPr>
            <a:r>
              <a:rPr lang="hr-HR" dirty="0" smtClean="0"/>
              <a:t> ZAŠTO imate javni nastup? (što publika treba znati, činiti, osjećati?)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r-HR" dirty="0"/>
              <a:t> </a:t>
            </a:r>
            <a:r>
              <a:rPr lang="hr-HR" dirty="0" smtClean="0"/>
              <a:t>Napravite prioritete (top tri cilja)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r-HR" dirty="0" smtClean="0"/>
              <a:t> Analiza publike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hr-HR" dirty="0" smtClean="0"/>
              <a:t>Probna publika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hr-HR" dirty="0" smtClean="0"/>
              <a:t>Statističke karakteristike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hr-HR" dirty="0" smtClean="0"/>
              <a:t>Stavovi, vrijednosti, interesi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r-HR" dirty="0"/>
              <a:t> </a:t>
            </a:r>
            <a:r>
              <a:rPr lang="hr-HR" dirty="0" smtClean="0"/>
              <a:t>Traženje informacija za podupiranje ideja  - „Put za gubitak kredibiliteta je davanje krivih informacija”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hr-HR" dirty="0" smtClean="0"/>
              <a:t>Je li bitno za svrhu govora?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hr-HR" dirty="0"/>
              <a:t> </a:t>
            </a:r>
            <a:r>
              <a:rPr lang="hr-HR" dirty="0" smtClean="0"/>
              <a:t>Je li iz pouzdanih izvora?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hr-HR" dirty="0"/>
              <a:t> </a:t>
            </a:r>
            <a:r>
              <a:rPr lang="hr-HR" dirty="0" smtClean="0"/>
              <a:t>Hoće li uključivanje tog materijala pomoći mom govoru/prezentaciji?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628701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Kako organizirati govor? 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Načini organiziranja govora:</a:t>
            </a:r>
          </a:p>
          <a:p>
            <a:pPr marL="457200" indent="-457200">
              <a:buFont typeface="+mj-lt"/>
              <a:buAutoNum type="arabicPeriod"/>
            </a:pPr>
            <a:r>
              <a:rPr lang="hr-HR" dirty="0" smtClean="0"/>
              <a:t>Kronološki</a:t>
            </a:r>
          </a:p>
          <a:p>
            <a:pPr marL="457200" indent="-457200">
              <a:buFont typeface="+mj-lt"/>
              <a:buAutoNum type="arabicPeriod"/>
            </a:pPr>
            <a:r>
              <a:rPr lang="hr-HR" dirty="0" smtClean="0"/>
              <a:t>Prostorno</a:t>
            </a:r>
          </a:p>
          <a:p>
            <a:pPr marL="457200" indent="-457200">
              <a:buFont typeface="+mj-lt"/>
              <a:buAutoNum type="arabicPeriod"/>
            </a:pPr>
            <a:r>
              <a:rPr lang="hr-HR" dirty="0" smtClean="0"/>
              <a:t>Tematski</a:t>
            </a:r>
          </a:p>
          <a:p>
            <a:pPr marL="457200" indent="-457200">
              <a:buFont typeface="+mj-lt"/>
              <a:buAutoNum type="arabicPeriod"/>
            </a:pPr>
            <a:r>
              <a:rPr lang="hr-HR" dirty="0" smtClean="0"/>
              <a:t>Uzročno-posljedično</a:t>
            </a:r>
          </a:p>
          <a:p>
            <a:pPr marL="457200" indent="-457200">
              <a:buFont typeface="+mj-lt"/>
              <a:buAutoNum type="arabicPeriod"/>
            </a:pPr>
            <a:r>
              <a:rPr lang="hr-HR" dirty="0" smtClean="0"/>
              <a:t>Problem i odgovor</a:t>
            </a:r>
          </a:p>
          <a:p>
            <a:pPr marL="457200" indent="-457200">
              <a:buFont typeface="+mj-lt"/>
              <a:buAutoNum type="arabicPeriod"/>
            </a:pPr>
            <a:r>
              <a:rPr lang="hr-HR" dirty="0" smtClean="0"/>
              <a:t>Vrijednosno/prema važnosti</a:t>
            </a:r>
          </a:p>
          <a:p>
            <a:pPr marL="457200" indent="-457200">
              <a:buFont typeface="+mj-lt"/>
              <a:buAutoNum type="arabicPeriod"/>
            </a:pPr>
            <a:r>
              <a:rPr lang="hr-HR" dirty="0" smtClean="0"/>
              <a:t>Najvažnije spomenuti odmah (BLUF ili </a:t>
            </a:r>
            <a:r>
              <a:rPr lang="hr-HR" dirty="0" err="1" smtClean="0"/>
              <a:t>Bottom</a:t>
            </a:r>
            <a:r>
              <a:rPr lang="hr-HR" dirty="0" smtClean="0"/>
              <a:t> Line </a:t>
            </a:r>
            <a:r>
              <a:rPr lang="hr-HR" dirty="0" err="1" smtClean="0"/>
              <a:t>Up</a:t>
            </a:r>
            <a:r>
              <a:rPr lang="hr-HR" dirty="0" smtClean="0"/>
              <a:t> Front)</a:t>
            </a:r>
          </a:p>
          <a:p>
            <a:pPr marL="457200" indent="-457200">
              <a:buFont typeface="+mj-lt"/>
              <a:buAutoNum type="arabicPeriod"/>
            </a:pPr>
            <a:r>
              <a:rPr lang="hr-HR" dirty="0" smtClean="0"/>
              <a:t>Konferencijski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469131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Kako organizirati govor?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Courier New" panose="02070309020205020404" pitchFamily="49" charset="0"/>
              <a:buChar char="o"/>
            </a:pPr>
            <a:r>
              <a:rPr lang="hr-HR" dirty="0" smtClean="0"/>
              <a:t> kreirajte sadržaj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r-HR" dirty="0"/>
              <a:t> </a:t>
            </a:r>
            <a:r>
              <a:rPr lang="hr-HR" dirty="0" smtClean="0"/>
              <a:t>uvodne rečenice… (5-10% vremena)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r-HR" dirty="0"/>
              <a:t> </a:t>
            </a:r>
            <a:r>
              <a:rPr lang="hr-HR" dirty="0" smtClean="0"/>
              <a:t>zaključak </a:t>
            </a:r>
            <a:r>
              <a:rPr lang="hr-HR" dirty="0"/>
              <a:t>(5-10% vremena)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r-HR" dirty="0" smtClean="0"/>
              <a:t> bilješke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r-HR" dirty="0"/>
              <a:t> </a:t>
            </a:r>
            <a:r>
              <a:rPr lang="hr-HR" dirty="0" smtClean="0"/>
              <a:t>priprema prezentacije (pravilo 6 × 6)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615378" y="2028163"/>
            <a:ext cx="4725435" cy="3658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9370738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Kako održati prezentaciju? 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„Postoje dva tipa govornika – oni koji su nervozni i oni koji lažu. (</a:t>
            </a:r>
            <a:r>
              <a:rPr lang="hr-HR" dirty="0" err="1" smtClean="0"/>
              <a:t>Mark</a:t>
            </a:r>
            <a:r>
              <a:rPr lang="hr-HR" dirty="0" smtClean="0"/>
              <a:t> Twain)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r-HR" dirty="0" smtClean="0"/>
              <a:t> strah i anksioznost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hr-HR" dirty="0"/>
              <a:t> </a:t>
            </a:r>
            <a:r>
              <a:rPr lang="hr-HR" dirty="0" smtClean="0"/>
              <a:t>fokus na dobre stvari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hr-HR" dirty="0"/>
              <a:t> </a:t>
            </a:r>
            <a:r>
              <a:rPr lang="hr-HR" dirty="0" smtClean="0"/>
              <a:t>pozitivni govor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hr-HR" dirty="0"/>
              <a:t> </a:t>
            </a:r>
            <a:r>
              <a:rPr lang="hr-HR" dirty="0" smtClean="0"/>
              <a:t>vježbanje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hr-HR" dirty="0"/>
              <a:t> </a:t>
            </a:r>
            <a:r>
              <a:rPr lang="hr-HR" dirty="0" smtClean="0"/>
              <a:t>nemoj memorirati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hr-HR" dirty="0"/>
              <a:t> </a:t>
            </a:r>
            <a:r>
              <a:rPr lang="hr-HR" dirty="0" smtClean="0"/>
              <a:t>preuzmi ulogu ranije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hr-HR" dirty="0"/>
              <a:t> </a:t>
            </a:r>
            <a:r>
              <a:rPr lang="hr-HR" dirty="0" smtClean="0"/>
              <a:t>diši</a:t>
            </a:r>
            <a:endParaRPr lang="hr-HR" dirty="0"/>
          </a:p>
          <a:p>
            <a:pPr marL="201168" lvl="1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xmlns="" val="4275846270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423</TotalTime>
  <Words>472</Words>
  <Application>Microsoft Office PowerPoint</Application>
  <PresentationFormat>Custom</PresentationFormat>
  <Paragraphs>88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Retrospect</vt:lpstr>
      <vt:lpstr>Javni nastup</vt:lpstr>
      <vt:lpstr>Poeta nascitur, orator fit. (lat. izreka)</vt:lpstr>
      <vt:lpstr>Što je javni nastup?</vt:lpstr>
      <vt:lpstr>Važni elementi prilikom javnog nastupa</vt:lpstr>
      <vt:lpstr>Popričat ćemo o…</vt:lpstr>
      <vt:lpstr>Odakle krenuti?</vt:lpstr>
      <vt:lpstr>Kako organizirati govor? (1)</vt:lpstr>
      <vt:lpstr>Kako organizirati govor? (2)</vt:lpstr>
      <vt:lpstr>Kako održati prezentaciju? (1)</vt:lpstr>
      <vt:lpstr>Kako održati prezentaciju? (2)</vt:lpstr>
      <vt:lpstr>15 trikova kako steći samopouzdanje za javni nastup by TEDE</vt:lpstr>
      <vt:lpstr>Pitanja </vt:lpstr>
      <vt:lpstr>Javni nastupi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Javni nastup</dc:title>
  <dc:creator>Author</dc:creator>
  <cp:lastModifiedBy>tomic</cp:lastModifiedBy>
  <cp:revision>18</cp:revision>
  <dcterms:created xsi:type="dcterms:W3CDTF">2020-01-16T12:24:06Z</dcterms:created>
  <dcterms:modified xsi:type="dcterms:W3CDTF">2022-01-13T08:13:03Z</dcterms:modified>
</cp:coreProperties>
</file>