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57" r:id="rId4"/>
    <p:sldId id="258" r:id="rId5"/>
    <p:sldId id="259" r:id="rId6"/>
    <p:sldId id="260" r:id="rId7"/>
    <p:sldId id="261" r:id="rId8"/>
    <p:sldId id="271" r:id="rId9"/>
    <p:sldId id="262" r:id="rId10"/>
    <p:sldId id="263" r:id="rId11"/>
    <p:sldId id="264" r:id="rId12"/>
    <p:sldId id="265" r:id="rId13"/>
    <p:sldId id="266" r:id="rId14"/>
    <p:sldId id="267" r:id="rId15"/>
    <p:sldId id="268" r:id="rId16"/>
    <p:sldId id="269" r:id="rId17"/>
    <p:sldId id="272" r:id="rId18"/>
    <p:sldId id="273" r:id="rId19"/>
    <p:sldId id="270" r:id="rId2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10.1.2022.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292778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10.1.2022.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1262000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10.1.2022.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4081947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10.1.2022.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572279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244129-3644-4411-A593-29688256D525}" type="datetimeFigureOut">
              <a:rPr lang="hr-HR" smtClean="0"/>
              <a:pPr/>
              <a:t>10.1.2022.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650836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244129-3644-4411-A593-29688256D525}" type="datetimeFigureOut">
              <a:rPr lang="hr-HR" smtClean="0"/>
              <a:pPr/>
              <a:t>10.1.2022.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842089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244129-3644-4411-A593-29688256D525}" type="datetimeFigureOut">
              <a:rPr lang="hr-HR" smtClean="0"/>
              <a:pPr/>
              <a:t>10.1.2022.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325579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0244129-3644-4411-A593-29688256D525}" type="datetimeFigureOut">
              <a:rPr lang="hr-HR" smtClean="0"/>
              <a:pPr/>
              <a:t>10.1.2022.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3451535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0244129-3644-4411-A593-29688256D525}" type="datetimeFigureOut">
              <a:rPr lang="hr-HR" smtClean="0"/>
              <a:pPr/>
              <a:t>10.1.2022.</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346494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0244129-3644-4411-A593-29688256D525}" type="datetimeFigureOut">
              <a:rPr lang="hr-HR" smtClean="0"/>
              <a:pPr/>
              <a:t>10.1.2022.</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353844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44129-3644-4411-A593-29688256D525}" type="datetimeFigureOut">
              <a:rPr lang="hr-HR" smtClean="0"/>
              <a:pPr/>
              <a:t>10.1.2022.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 xmlns:p14="http://schemas.microsoft.com/office/powerpoint/2010/main" val="173226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0244129-3644-4411-A593-29688256D525}" type="datetimeFigureOut">
              <a:rPr lang="hr-HR" smtClean="0"/>
              <a:pPr/>
              <a:t>10.1.2022.</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9604E30-4784-4D7F-B2DF-799799640E0F}" type="slidenum">
              <a:rPr lang="hr-HR" smtClean="0"/>
              <a:pPr/>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756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r-HR" dirty="0" smtClean="0"/>
              <a:t>MJERENJE I OPERACIONALIZACIJA</a:t>
            </a:r>
            <a:endParaRPr lang="hr-HR" dirty="0"/>
          </a:p>
        </p:txBody>
      </p:sp>
    </p:spTree>
    <p:extLst>
      <p:ext uri="{BB962C8B-B14F-4D97-AF65-F5344CB8AC3E}">
        <p14:creationId xmlns="" xmlns:p14="http://schemas.microsoft.com/office/powerpoint/2010/main" val="1059387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MJERENJE STAVOVA</a:t>
            </a:r>
            <a:endParaRPr lang="hr-HR" dirty="0"/>
          </a:p>
        </p:txBody>
      </p:sp>
      <p:sp>
        <p:nvSpPr>
          <p:cNvPr id="3" name="Content Placeholder 2"/>
          <p:cNvSpPr>
            <a:spLocks noGrp="1"/>
          </p:cNvSpPr>
          <p:nvPr>
            <p:ph idx="1"/>
          </p:nvPr>
        </p:nvSpPr>
        <p:spPr>
          <a:xfrm>
            <a:off x="527222" y="1845734"/>
            <a:ext cx="10628458" cy="4023360"/>
          </a:xfrm>
        </p:spPr>
        <p:txBody>
          <a:bodyPr/>
          <a:lstStyle/>
          <a:p>
            <a:pPr algn="just"/>
            <a:r>
              <a:rPr lang="hr-HR" b="1" dirty="0" smtClean="0"/>
              <a:t>STAV – trajna odluka da se konzistentno odgovori na različite aspekte svijeta koja se sastoji od emotivne, kognitivne i bihevioralne komponente </a:t>
            </a:r>
            <a:r>
              <a:rPr lang="hr-HR" dirty="0" smtClean="0"/>
              <a:t>(emotivna komponenta se odnosi na osjećaje i emocije prema objektu, kognitivna ili spoznajna komponenta predstavlja znanje o svojstvima objekata i posljedicama dok bihevioralna komponenta predstavlja predispoziciju akcije odnosno namjeru pojedinca). </a:t>
            </a:r>
          </a:p>
          <a:p>
            <a:pPr>
              <a:buNone/>
            </a:pPr>
            <a:endParaRPr lang="hr-HR" dirty="0" smtClean="0"/>
          </a:p>
          <a:p>
            <a:r>
              <a:rPr lang="hr-HR" dirty="0" smtClean="0"/>
              <a:t>Nepostojanje konsenzusa oko mjerenja</a:t>
            </a:r>
          </a:p>
          <a:p>
            <a:endParaRPr lang="hr-HR" dirty="0" smtClean="0"/>
          </a:p>
          <a:p>
            <a:r>
              <a:rPr lang="hr-HR" dirty="0" smtClean="0"/>
              <a:t>Rangiranje / Ocjenjivanje / Sortiranje / Izbor</a:t>
            </a:r>
            <a:endParaRPr lang="hr-HR" dirty="0"/>
          </a:p>
        </p:txBody>
      </p:sp>
      <p:sp>
        <p:nvSpPr>
          <p:cNvPr id="4" name="Down Arrow 3"/>
          <p:cNvSpPr/>
          <p:nvPr/>
        </p:nvSpPr>
        <p:spPr>
          <a:xfrm>
            <a:off x="2347784" y="4193059"/>
            <a:ext cx="230659"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 xmlns:p14="http://schemas.microsoft.com/office/powerpoint/2010/main" val="1847343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 ocjenjivanja (1)</a:t>
            </a:r>
            <a:endParaRPr lang="hr-HR" dirty="0"/>
          </a:p>
        </p:txBody>
      </p:sp>
      <p:sp>
        <p:nvSpPr>
          <p:cNvPr id="3" name="Content Placeholder 2"/>
          <p:cNvSpPr>
            <a:spLocks noGrp="1"/>
          </p:cNvSpPr>
          <p:nvPr>
            <p:ph idx="1"/>
          </p:nvPr>
        </p:nvSpPr>
        <p:spPr>
          <a:xfrm>
            <a:off x="453081" y="1845734"/>
            <a:ext cx="10702599" cy="4023360"/>
          </a:xfrm>
        </p:spPr>
        <p:txBody>
          <a:bodyPr/>
          <a:lstStyle/>
          <a:p>
            <a:r>
              <a:rPr lang="hr-HR" u="sng" dirty="0" smtClean="0"/>
              <a:t>Nominalna skala </a:t>
            </a:r>
            <a:r>
              <a:rPr lang="hr-HR" dirty="0" smtClean="0"/>
              <a:t>– najjednostavniji </a:t>
            </a:r>
            <a:r>
              <a:rPr lang="hr-HR" dirty="0" smtClean="0"/>
              <a:t>oblik (grupa A ili grupa B, DA ili NE), </a:t>
            </a:r>
            <a:r>
              <a:rPr lang="hr-HR" dirty="0" smtClean="0"/>
              <a:t>ali ograničena za matematičku ili statističku analizu</a:t>
            </a:r>
          </a:p>
          <a:p>
            <a:r>
              <a:rPr lang="hr-HR" dirty="0" smtClean="0"/>
              <a:t>Stavovi imaju </a:t>
            </a:r>
            <a:r>
              <a:rPr lang="hr-HR" dirty="0" smtClean="0"/>
              <a:t>varijancu, i rijetko su u svojim ekstremima zastupljeni…. zato se traži veća varijacija</a:t>
            </a:r>
            <a:endParaRPr lang="hr-HR" dirty="0" smtClean="0"/>
          </a:p>
          <a:p>
            <a:endParaRPr lang="hr-HR" dirty="0"/>
          </a:p>
          <a:p>
            <a:r>
              <a:rPr lang="hr-HR" u="sng" dirty="0" smtClean="0"/>
              <a:t>Kategorijska skala </a:t>
            </a:r>
            <a:r>
              <a:rPr lang="hr-HR" dirty="0" smtClean="0"/>
              <a:t>– kategorije opisane po određenoj opisnoj </a:t>
            </a:r>
            <a:r>
              <a:rPr lang="hr-HR" dirty="0" smtClean="0"/>
              <a:t>dimenziji (veća fleksibilnost odgovora)</a:t>
            </a:r>
            <a:endParaRPr lang="hr-HR" dirty="0"/>
          </a:p>
        </p:txBody>
      </p:sp>
      <p:graphicFrame>
        <p:nvGraphicFramePr>
          <p:cNvPr id="10" name="Object 9"/>
          <p:cNvGraphicFramePr>
            <a:graphicFrameLocks noChangeAspect="1"/>
          </p:cNvGraphicFramePr>
          <p:nvPr>
            <p:extLst>
              <p:ext uri="{D42A27DB-BD31-4B8C-83A1-F6EECF244321}">
                <p14:modId xmlns="" xmlns:p14="http://schemas.microsoft.com/office/powerpoint/2010/main" val="3798719833"/>
              </p:ext>
            </p:extLst>
          </p:nvPr>
        </p:nvGraphicFramePr>
        <p:xfrm>
          <a:off x="978480" y="4268877"/>
          <a:ext cx="5924595" cy="1074737"/>
        </p:xfrm>
        <a:graphic>
          <a:graphicData uri="http://schemas.openxmlformats.org/presentationml/2006/ole">
            <p:oleObj spid="_x0000_s2063" name="Document" r:id="rId3" imgW="5289041" imgH="1075219" progId="Word.Document.12">
              <p:embed/>
            </p:oleObj>
          </a:graphicData>
        </a:graphic>
      </p:graphicFrame>
    </p:spTree>
    <p:extLst>
      <p:ext uri="{BB962C8B-B14F-4D97-AF65-F5344CB8AC3E}">
        <p14:creationId xmlns="" xmlns:p14="http://schemas.microsoft.com/office/powerpoint/2010/main" val="3366332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 ocjenjivanja (2)</a:t>
            </a:r>
            <a:endParaRPr lang="hr-HR" dirty="0"/>
          </a:p>
        </p:txBody>
      </p:sp>
      <p:sp>
        <p:nvSpPr>
          <p:cNvPr id="3" name="Content Placeholder 2"/>
          <p:cNvSpPr>
            <a:spLocks noGrp="1"/>
          </p:cNvSpPr>
          <p:nvPr>
            <p:ph idx="1"/>
          </p:nvPr>
        </p:nvSpPr>
        <p:spPr>
          <a:xfrm>
            <a:off x="724930" y="1845734"/>
            <a:ext cx="10430750" cy="4023360"/>
          </a:xfrm>
        </p:spPr>
        <p:txBody>
          <a:bodyPr/>
          <a:lstStyle/>
          <a:p>
            <a:r>
              <a:rPr lang="hr-HR" u="sng" dirty="0" err="1" smtClean="0"/>
              <a:t>Likertova</a:t>
            </a:r>
            <a:r>
              <a:rPr lang="hr-HR" u="sng" dirty="0" smtClean="0"/>
              <a:t> skala</a:t>
            </a:r>
            <a:r>
              <a:rPr lang="hr-HR" dirty="0" smtClean="0"/>
              <a:t> -  pojedinci biraju između najčešće 5 alternativa (‘od’ – ‘do</a:t>
            </a:r>
            <a:r>
              <a:rPr lang="hr-HR" dirty="0" smtClean="0"/>
              <a:t>’). </a:t>
            </a:r>
            <a:r>
              <a:rPr lang="hr-HR" dirty="0" smtClean="0"/>
              <a:t>Jednostavna za administriranje i veoma popularna!!!</a:t>
            </a:r>
            <a:endParaRPr lang="hr-HR" u="sng" dirty="0" smtClean="0"/>
          </a:p>
          <a:p>
            <a:endParaRPr lang="hr-HR" dirty="0"/>
          </a:p>
          <a:p>
            <a:r>
              <a:rPr lang="hr-HR" u="sng" dirty="0" smtClean="0"/>
              <a:t>Semantički diferencijal</a:t>
            </a:r>
            <a:r>
              <a:rPr lang="hr-HR" dirty="0" smtClean="0"/>
              <a:t> – koristi se serija skala </a:t>
            </a:r>
            <a:r>
              <a:rPr lang="hr-HR" dirty="0" smtClean="0"/>
              <a:t>stavova; sedmostupanjska bipolarna skala ocjenjivanja</a:t>
            </a:r>
            <a:endParaRPr lang="hr-HR" u="sng" dirty="0"/>
          </a:p>
        </p:txBody>
      </p:sp>
      <p:sp>
        <p:nvSpPr>
          <p:cNvPr id="4" name="Rectangle 3"/>
          <p:cNvSpPr/>
          <p:nvPr/>
        </p:nvSpPr>
        <p:spPr>
          <a:xfrm>
            <a:off x="1051775" y="3646542"/>
            <a:ext cx="6096000" cy="1754326"/>
          </a:xfrm>
          <a:prstGeom prst="rect">
            <a:avLst/>
          </a:prstGeom>
        </p:spPr>
        <p:txBody>
          <a:bodyPr>
            <a:spAutoFit/>
          </a:bodyPr>
          <a:lstStyle/>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Niske cijene          __ __ __ __ __ __ __ Visoke cijene</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Ugodna atmosfera __ __ __ __ __ __ __ Neugodna atmosfera</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Moderan                __ __ __ __ __ __ __ Staromodan</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 </a:t>
            </a:r>
            <a:endParaRPr lang="hr-H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2107918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 ocjenjivanja (3)</a:t>
            </a:r>
            <a:endParaRPr lang="hr-HR" dirty="0"/>
          </a:p>
        </p:txBody>
      </p:sp>
      <p:sp>
        <p:nvSpPr>
          <p:cNvPr id="3" name="Content Placeholder 2"/>
          <p:cNvSpPr>
            <a:spLocks noGrp="1"/>
          </p:cNvSpPr>
          <p:nvPr>
            <p:ph idx="1"/>
          </p:nvPr>
        </p:nvSpPr>
        <p:spPr>
          <a:xfrm>
            <a:off x="181232" y="1845734"/>
            <a:ext cx="10974448" cy="4023360"/>
          </a:xfrm>
        </p:spPr>
        <p:txBody>
          <a:bodyPr/>
          <a:lstStyle/>
          <a:p>
            <a:r>
              <a:rPr lang="hr-HR" u="sng" dirty="0" smtClean="0"/>
              <a:t>Slikovni profil </a:t>
            </a:r>
            <a:r>
              <a:rPr lang="hr-HR" dirty="0" smtClean="0"/>
              <a:t>prema semantičkom diferencijalu</a:t>
            </a:r>
          </a:p>
          <a:p>
            <a:endParaRPr lang="hr-HR" dirty="0" smtClean="0"/>
          </a:p>
          <a:p>
            <a:endParaRPr lang="hr-HR" dirty="0" smtClean="0"/>
          </a:p>
          <a:p>
            <a:endParaRPr lang="hr-HR" dirty="0"/>
          </a:p>
          <a:p>
            <a:r>
              <a:rPr lang="hr-HR" u="sng" dirty="0" smtClean="0"/>
              <a:t>Numerička skala</a:t>
            </a:r>
            <a:r>
              <a:rPr lang="hr-HR" dirty="0" smtClean="0"/>
              <a:t> – sadrži brojeve umjesto semantičkog polja ili verbalnog opisa</a:t>
            </a:r>
            <a:endParaRPr lang="hr-HR" u="sng" dirty="0"/>
          </a:p>
        </p:txBody>
      </p:sp>
      <p:pic>
        <p:nvPicPr>
          <p:cNvPr id="3074" name="Picture 2" descr="http://edupoint.carnet.hr/casopis/broj-16/clanak-01/index_files/image006.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092694" y="423862"/>
            <a:ext cx="4108891" cy="629890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Rectangle 3"/>
          <p:cNvSpPr/>
          <p:nvPr/>
        </p:nvSpPr>
        <p:spPr>
          <a:xfrm>
            <a:off x="142827" y="4372386"/>
            <a:ext cx="7293736" cy="1754326"/>
          </a:xfrm>
          <a:prstGeom prst="rect">
            <a:avLst/>
          </a:prstGeom>
        </p:spPr>
        <p:txBody>
          <a:bodyPr wrap="square">
            <a:spAutoFit/>
          </a:bodyPr>
          <a:lstStyle/>
          <a:p>
            <a:pPr algn="ctr">
              <a:lnSpc>
                <a:spcPct val="150000"/>
              </a:lnSpc>
              <a:spcAft>
                <a:spcPts val="0"/>
              </a:spcAft>
            </a:pPr>
            <a:r>
              <a:rPr lang="hr-HR" i="1" dirty="0" smtClean="0">
                <a:effectLst/>
                <a:latin typeface="Times New Roman" panose="02020603050405020304" pitchFamily="18" charset="0"/>
                <a:ea typeface="Times New Roman" panose="02020603050405020304" pitchFamily="18" charset="0"/>
              </a:rPr>
              <a:t>Nakon jednogodišnjeg korištenja, molimo Vas da odgovorite koliko ste zadovoljni svojim </a:t>
            </a:r>
            <a:r>
              <a:rPr lang="hr-HR" i="1" dirty="0" err="1" smtClean="0">
                <a:effectLst/>
                <a:latin typeface="Times New Roman" panose="02020603050405020304" pitchFamily="18" charset="0"/>
                <a:ea typeface="Times New Roman" panose="02020603050405020304" pitchFamily="18" charset="0"/>
              </a:rPr>
              <a:t>Chevrolet</a:t>
            </a:r>
            <a:r>
              <a:rPr lang="hr-HR" i="1" dirty="0" smtClean="0">
                <a:effectLst/>
                <a:latin typeface="Times New Roman" panose="02020603050405020304" pitchFamily="18" charset="0"/>
                <a:ea typeface="Times New Roman" panose="02020603050405020304" pitchFamily="18" charset="0"/>
              </a:rPr>
              <a:t> </a:t>
            </a:r>
            <a:r>
              <a:rPr lang="hr-HR" i="1" dirty="0" err="1" smtClean="0">
                <a:effectLst/>
                <a:latin typeface="Times New Roman" panose="02020603050405020304" pitchFamily="18" charset="0"/>
                <a:ea typeface="Times New Roman" panose="02020603050405020304" pitchFamily="18" charset="0"/>
              </a:rPr>
              <a:t>Cruze</a:t>
            </a:r>
            <a:r>
              <a:rPr lang="hr-HR" i="1" dirty="0" smtClean="0">
                <a:effectLst/>
                <a:latin typeface="Times New Roman" panose="02020603050405020304" pitchFamily="18" charset="0"/>
                <a:ea typeface="Times New Roman" panose="02020603050405020304" pitchFamily="18" charset="0"/>
              </a:rPr>
              <a:t> automobilom?</a:t>
            </a:r>
          </a:p>
          <a:p>
            <a:pPr algn="ctr">
              <a:lnSpc>
                <a:spcPct val="150000"/>
              </a:lnSpc>
              <a:spcAft>
                <a:spcPts val="0"/>
              </a:spcAft>
            </a:pPr>
            <a:r>
              <a:rPr lang="hr-HR" dirty="0" smtClean="0">
                <a:effectLst/>
                <a:latin typeface="Times New Roman" panose="02020603050405020304" pitchFamily="18" charset="0"/>
                <a:ea typeface="Times New Roman" panose="02020603050405020304" pitchFamily="18" charset="0"/>
              </a:rPr>
              <a:t> </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           Ekstremno nezadovoljan  1  2  3  4  5  6  7  Ekstremno zadovoljan</a:t>
            </a:r>
            <a:endParaRPr lang="hr-HR" dirty="0">
              <a:effectLst/>
              <a:latin typeface="Times New Roman" panose="02020603050405020304" pitchFamily="18" charset="0"/>
              <a:ea typeface="Times New Roman" panose="02020603050405020304" pitchFamily="18" charset="0"/>
            </a:endParaRPr>
          </a:p>
        </p:txBody>
      </p:sp>
      <p:sp>
        <p:nvSpPr>
          <p:cNvPr id="6" name="Right Arrow 5"/>
          <p:cNvSpPr/>
          <p:nvPr/>
        </p:nvSpPr>
        <p:spPr>
          <a:xfrm>
            <a:off x="5626443" y="2010032"/>
            <a:ext cx="2627871" cy="1070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 xmlns:p14="http://schemas.microsoft.com/office/powerpoint/2010/main" val="3121584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 ocjenjivanja (4)</a:t>
            </a:r>
            <a:endParaRPr lang="hr-HR" dirty="0"/>
          </a:p>
        </p:txBody>
      </p:sp>
      <p:sp>
        <p:nvSpPr>
          <p:cNvPr id="3" name="Content Placeholder 2"/>
          <p:cNvSpPr>
            <a:spLocks noGrp="1"/>
          </p:cNvSpPr>
          <p:nvPr>
            <p:ph idx="1"/>
          </p:nvPr>
        </p:nvSpPr>
        <p:spPr/>
        <p:txBody>
          <a:bodyPr/>
          <a:lstStyle/>
          <a:p>
            <a:r>
              <a:rPr lang="hr-HR" u="sng" dirty="0" err="1" smtClean="0"/>
              <a:t>Stapelova</a:t>
            </a:r>
            <a:r>
              <a:rPr lang="hr-HR" u="sng" dirty="0" smtClean="0"/>
              <a:t> skala</a:t>
            </a:r>
            <a:r>
              <a:rPr lang="hr-HR" dirty="0" smtClean="0"/>
              <a:t> – koristi jedan pridjev u sredini pa mjeri koliko blizu/daleko od pridjeva se percipira određeni objekt.</a:t>
            </a:r>
            <a:endParaRPr lang="hr-HR" u="sng" dirty="0"/>
          </a:p>
        </p:txBody>
      </p:sp>
      <p:sp>
        <p:nvSpPr>
          <p:cNvPr id="4" name="Rectangle 3"/>
          <p:cNvSpPr/>
          <p:nvPr/>
        </p:nvSpPr>
        <p:spPr>
          <a:xfrm>
            <a:off x="3085477" y="2554476"/>
            <a:ext cx="6096000" cy="3831818"/>
          </a:xfrm>
          <a:prstGeom prst="rect">
            <a:avLst/>
          </a:prstGeom>
        </p:spPr>
        <p:txBody>
          <a:bodyPr>
            <a:spAutoFit/>
          </a:bodyPr>
          <a:lstStyle/>
          <a:p>
            <a:pPr algn="ctr">
              <a:lnSpc>
                <a:spcPct val="150000"/>
              </a:lnSpc>
              <a:spcAft>
                <a:spcPts val="0"/>
              </a:spcAft>
            </a:pPr>
            <a:r>
              <a:rPr lang="hr-HR" i="1" dirty="0" smtClean="0">
                <a:effectLst/>
                <a:latin typeface="Times New Roman" panose="02020603050405020304" pitchFamily="18" charset="0"/>
                <a:ea typeface="Times New Roman" panose="02020603050405020304" pitchFamily="18" charset="0"/>
              </a:rPr>
              <a:t>Označite razinu prijateljskog stava kolega s kojima svakodnevno radite</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+3</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+2</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+1</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Prijateljski nastrojeni</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-1</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-2</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-3</a:t>
            </a:r>
            <a:endParaRPr lang="hr-H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1880386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 ocjenjivanja (5)</a:t>
            </a:r>
            <a:endParaRPr lang="hr-HR" dirty="0"/>
          </a:p>
        </p:txBody>
      </p:sp>
      <p:sp>
        <p:nvSpPr>
          <p:cNvPr id="3" name="Content Placeholder 2"/>
          <p:cNvSpPr>
            <a:spLocks noGrp="1"/>
          </p:cNvSpPr>
          <p:nvPr>
            <p:ph idx="1"/>
          </p:nvPr>
        </p:nvSpPr>
        <p:spPr>
          <a:xfrm>
            <a:off x="453081" y="1845734"/>
            <a:ext cx="11359978" cy="4023360"/>
          </a:xfrm>
        </p:spPr>
        <p:txBody>
          <a:bodyPr/>
          <a:lstStyle/>
          <a:p>
            <a:r>
              <a:rPr lang="hr-HR" u="sng" dirty="0" smtClean="0"/>
              <a:t>Skala konstantne sume</a:t>
            </a:r>
            <a:r>
              <a:rPr lang="hr-HR" dirty="0" smtClean="0"/>
              <a:t> – dijeli fiksni broj bodova na nekoliko atributa koji odgovaraju relativnoj značajnosti ili težini nekog koncepta.</a:t>
            </a:r>
            <a:endParaRPr lang="hr-HR" u="sng" dirty="0"/>
          </a:p>
        </p:txBody>
      </p:sp>
      <p:sp>
        <p:nvSpPr>
          <p:cNvPr id="4" name="Rectangle 3"/>
          <p:cNvSpPr/>
          <p:nvPr/>
        </p:nvSpPr>
        <p:spPr>
          <a:xfrm>
            <a:off x="1244958" y="2636928"/>
            <a:ext cx="6096000" cy="3416320"/>
          </a:xfrm>
          <a:prstGeom prst="rect">
            <a:avLst/>
          </a:prstGeom>
        </p:spPr>
        <p:txBody>
          <a:bodyPr>
            <a:spAutoFit/>
          </a:bodyPr>
          <a:lstStyle/>
          <a:p>
            <a:pPr algn="ctr">
              <a:lnSpc>
                <a:spcPct val="150000"/>
              </a:lnSpc>
              <a:spcAft>
                <a:spcPts val="0"/>
              </a:spcAft>
            </a:pPr>
            <a:r>
              <a:rPr lang="hr-HR" i="1" dirty="0" smtClean="0">
                <a:effectLst/>
                <a:latin typeface="Times New Roman" panose="02020603050405020304" pitchFamily="18" charset="0"/>
                <a:ea typeface="Times New Roman" panose="02020603050405020304" pitchFamily="18" charset="0"/>
              </a:rPr>
              <a:t>Podijelite 100 bodova na sljedeće karakteristike poštanske službe prema tome koliko Vam je važna svaka od karakteristika prilikom odabira poštanske službe.</a:t>
            </a:r>
          </a:p>
          <a:p>
            <a:pPr algn="ctr">
              <a:lnSpc>
                <a:spcPct val="150000"/>
              </a:lnSpc>
              <a:spcAft>
                <a:spcPts val="0"/>
              </a:spcAft>
            </a:pPr>
            <a:endParaRPr lang="hr-HR" dirty="0" smtClean="0">
              <a:effectLst/>
              <a:latin typeface="Times New Roman" panose="02020603050405020304" pitchFamily="18" charset="0"/>
              <a:ea typeface="Times New Roman" panose="02020603050405020304" pitchFamily="18" charset="0"/>
            </a:endParaRP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_______ Točno navođenje informacija na računu</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_______ Paket nije oštećen</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_______ Pošiljka je stigla kada je rečeno</a:t>
            </a:r>
          </a:p>
          <a:p>
            <a:pPr algn="just">
              <a:lnSpc>
                <a:spcPct val="150000"/>
              </a:lnSpc>
              <a:spcAft>
                <a:spcPts val="0"/>
              </a:spcAft>
            </a:pPr>
            <a:r>
              <a:rPr lang="hr-HR" dirty="0" smtClean="0">
                <a:effectLst/>
                <a:latin typeface="Times New Roman" panose="02020603050405020304" pitchFamily="18" charset="0"/>
                <a:ea typeface="Times New Roman" panose="02020603050405020304" pitchFamily="18" charset="0"/>
              </a:rPr>
              <a:t>_______ Niska cijena</a:t>
            </a:r>
            <a:endParaRPr lang="hr-H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2376544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 ocjenjivanja (6)</a:t>
            </a:r>
            <a:endParaRPr lang="hr-HR" dirty="0"/>
          </a:p>
        </p:txBody>
      </p:sp>
      <p:sp>
        <p:nvSpPr>
          <p:cNvPr id="3" name="Content Placeholder 2"/>
          <p:cNvSpPr>
            <a:spLocks noGrp="1"/>
          </p:cNvSpPr>
          <p:nvPr>
            <p:ph idx="1"/>
          </p:nvPr>
        </p:nvSpPr>
        <p:spPr>
          <a:xfrm>
            <a:off x="189470" y="1845734"/>
            <a:ext cx="10966210" cy="4023360"/>
          </a:xfrm>
        </p:spPr>
        <p:txBody>
          <a:bodyPr/>
          <a:lstStyle/>
          <a:p>
            <a:r>
              <a:rPr lang="hr-HR" u="sng" dirty="0" smtClean="0"/>
              <a:t>Grafička skala</a:t>
            </a:r>
            <a:r>
              <a:rPr lang="hr-HR" dirty="0" smtClean="0"/>
              <a:t> - prikazuje ispitanicima grafički kontinuum. Ispitanicima je dozvoljeno da odaberu bilo koju točku na kontinuumu kako bi uputili na svoj stav.</a:t>
            </a:r>
            <a:r>
              <a:rPr lang="hr-HR" u="sng" dirty="0" smtClean="0"/>
              <a:t> </a:t>
            </a:r>
          </a:p>
          <a:p>
            <a:endParaRPr lang="hr-HR" u="sng" dirty="0"/>
          </a:p>
          <a:p>
            <a:endParaRPr lang="hr-HR" u="sng" dirty="0" smtClean="0"/>
          </a:p>
          <a:p>
            <a:endParaRPr lang="hr-HR" u="sng" dirty="0"/>
          </a:p>
          <a:p>
            <a:endParaRPr lang="hr-HR" u="sng" dirty="0" smtClean="0"/>
          </a:p>
          <a:p>
            <a:endParaRPr lang="hr-HR" u="sng" dirty="0"/>
          </a:p>
          <a:p>
            <a:endParaRPr lang="hr-HR" u="sng" dirty="0" smtClean="0"/>
          </a:p>
          <a:p>
            <a:r>
              <a:rPr lang="hr-HR" u="sng" dirty="0" smtClean="0"/>
              <a:t>Varijacija grafičke skale – skala ljestava ili skala za djecu</a:t>
            </a:r>
            <a:endParaRPr lang="hr-HR" u="sng" dirty="0"/>
          </a:p>
        </p:txBody>
      </p:sp>
      <p:sp>
        <p:nvSpPr>
          <p:cNvPr id="4" name="Rectangle 3"/>
          <p:cNvSpPr/>
          <p:nvPr/>
        </p:nvSpPr>
        <p:spPr>
          <a:xfrm>
            <a:off x="631412" y="2670387"/>
            <a:ext cx="9071019" cy="2031325"/>
          </a:xfrm>
          <a:prstGeom prst="rect">
            <a:avLst/>
          </a:prstGeom>
        </p:spPr>
        <p:txBody>
          <a:bodyPr wrap="square">
            <a:spAutoFit/>
          </a:bodyPr>
          <a:lstStyle/>
          <a:p>
            <a:pPr algn="just">
              <a:lnSpc>
                <a:spcPct val="150000"/>
              </a:lnSpc>
              <a:spcAft>
                <a:spcPts val="0"/>
              </a:spcAft>
            </a:pPr>
            <a:r>
              <a:rPr lang="hr-HR" sz="1400" i="1" dirty="0" smtClean="0">
                <a:effectLst/>
                <a:latin typeface="Times New Roman" panose="02020603050405020304" pitchFamily="18" charset="0"/>
                <a:ea typeface="Times New Roman" panose="02020603050405020304" pitchFamily="18" charset="0"/>
              </a:rPr>
              <a:t>Molimo ocijenite svaki atribut ovisno o tome koliko Vam je važan na način da stavite X na horizontalnu liniju odnosno na mjesto koje najviše odgovara Vašim osjećajima.</a:t>
            </a:r>
          </a:p>
          <a:p>
            <a:pPr algn="just">
              <a:lnSpc>
                <a:spcPct val="150000"/>
              </a:lnSpc>
              <a:spcAft>
                <a:spcPts val="0"/>
              </a:spcAft>
            </a:pPr>
            <a:r>
              <a:rPr lang="hr-HR" sz="1400" dirty="0" smtClean="0">
                <a:effectLst/>
                <a:latin typeface="Times New Roman" panose="02020603050405020304" pitchFamily="18" charset="0"/>
                <a:ea typeface="Times New Roman" panose="02020603050405020304" pitchFamily="18" charset="0"/>
              </a:rPr>
              <a:t> </a:t>
            </a:r>
          </a:p>
          <a:p>
            <a:pPr algn="just">
              <a:lnSpc>
                <a:spcPct val="150000"/>
              </a:lnSpc>
              <a:spcAft>
                <a:spcPts val="0"/>
              </a:spcAft>
            </a:pPr>
            <a:r>
              <a:rPr lang="hr-HR" sz="1400" dirty="0" smtClean="0">
                <a:effectLst/>
                <a:latin typeface="Times New Roman" panose="02020603050405020304" pitchFamily="18" charset="0"/>
                <a:ea typeface="Times New Roman" panose="02020603050405020304" pitchFamily="18" charset="0"/>
              </a:rPr>
              <a:t>Udobnost sjedenja	       Nije važno ______________________ Vrlo važno</a:t>
            </a:r>
          </a:p>
          <a:p>
            <a:pPr algn="just">
              <a:lnSpc>
                <a:spcPct val="150000"/>
              </a:lnSpc>
              <a:spcAft>
                <a:spcPts val="0"/>
              </a:spcAft>
            </a:pPr>
            <a:r>
              <a:rPr lang="hr-HR" sz="1400" dirty="0" smtClean="0">
                <a:effectLst/>
                <a:latin typeface="Times New Roman" panose="02020603050405020304" pitchFamily="18" charset="0"/>
                <a:ea typeface="Times New Roman" panose="02020603050405020304" pitchFamily="18" charset="0"/>
              </a:rPr>
              <a:t>Serviranje jela tijekom leta    Nije važno ______________________ Vrlo važno</a:t>
            </a:r>
          </a:p>
          <a:p>
            <a:pPr algn="just">
              <a:lnSpc>
                <a:spcPct val="150000"/>
              </a:lnSpc>
              <a:spcAft>
                <a:spcPts val="0"/>
              </a:spcAft>
            </a:pPr>
            <a:r>
              <a:rPr lang="hr-HR" sz="1400" dirty="0" smtClean="0">
                <a:effectLst/>
                <a:latin typeface="Times New Roman" panose="02020603050405020304" pitchFamily="18" charset="0"/>
                <a:ea typeface="Times New Roman" panose="02020603050405020304" pitchFamily="18" charset="0"/>
              </a:rPr>
              <a:t>Cijena leta 		      Nije važno ______________________ Vrlo važno  </a:t>
            </a:r>
            <a:endParaRPr lang="hr-H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2136919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898" y="667265"/>
            <a:ext cx="8649730" cy="3644878"/>
          </a:xfrm>
        </p:spPr>
        <p:txBody>
          <a:bodyPr>
            <a:normAutofit lnSpcReduction="10000"/>
          </a:bodyPr>
          <a:lstStyle/>
          <a:p>
            <a:pPr algn="just"/>
            <a:r>
              <a:rPr lang="hr-HR" dirty="0" smtClean="0"/>
              <a:t>Na slici se nalazi skala ljestava koja prikazuje „ljestve života“. Ljestve imaju 11 prečki koje su numerirane od 0 do 10. Pretpostavimo da vrh ljestava, najviša prečka prikazuje najbolji mogući život po Vašem stajalištu dok dno ljestava, najniža prečka prikazuje najgori mogući život.</a:t>
            </a:r>
          </a:p>
          <a:p>
            <a:r>
              <a:rPr lang="hr-HR" dirty="0" smtClean="0"/>
              <a:t> </a:t>
            </a:r>
          </a:p>
          <a:p>
            <a:r>
              <a:rPr lang="hr-HR" dirty="0" smtClean="0"/>
              <a:t>	</a:t>
            </a:r>
          </a:p>
          <a:p>
            <a:endParaRPr lang="hr-HR" dirty="0" smtClean="0"/>
          </a:p>
          <a:p>
            <a:endParaRPr lang="hr-HR" dirty="0" smtClean="0"/>
          </a:p>
          <a:p>
            <a:pPr algn="r"/>
            <a:r>
              <a:rPr lang="hr-HR" i="1" dirty="0" smtClean="0"/>
              <a:t>Na kojoj prečki osjećate da se Vaš život nalazi u ovome trenutku?</a:t>
            </a:r>
          </a:p>
          <a:p>
            <a:r>
              <a:rPr lang="hr-HR" dirty="0" smtClean="0"/>
              <a:t>	</a:t>
            </a:r>
          </a:p>
          <a:p>
            <a:endParaRPr lang="hr-HR" dirty="0"/>
          </a:p>
        </p:txBody>
      </p:sp>
      <p:pic>
        <p:nvPicPr>
          <p:cNvPr id="22532" name="Picture 4"/>
          <p:cNvPicPr>
            <a:picLocks noChangeAspect="1" noChangeArrowheads="1"/>
          </p:cNvPicPr>
          <p:nvPr/>
        </p:nvPicPr>
        <p:blipFill>
          <a:blip r:embed="rId2" cstate="print"/>
          <a:srcRect/>
          <a:stretch>
            <a:fillRect/>
          </a:stretch>
        </p:blipFill>
        <p:spPr bwMode="auto">
          <a:xfrm>
            <a:off x="9249032" y="238897"/>
            <a:ext cx="2590800" cy="593124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013637" y="1884148"/>
            <a:ext cx="8724900" cy="36004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18413"/>
          </a:xfrm>
        </p:spPr>
        <p:txBody>
          <a:bodyPr/>
          <a:lstStyle/>
          <a:p>
            <a:r>
              <a:rPr lang="hr-HR" dirty="0" smtClean="0"/>
              <a:t>Skale ocjenjivanja (7)</a:t>
            </a:r>
            <a:endParaRPr lang="hr-HR" dirty="0"/>
          </a:p>
        </p:txBody>
      </p:sp>
      <p:sp>
        <p:nvSpPr>
          <p:cNvPr id="3" name="Content Placeholder 2"/>
          <p:cNvSpPr>
            <a:spLocks noGrp="1"/>
          </p:cNvSpPr>
          <p:nvPr>
            <p:ph idx="1"/>
          </p:nvPr>
        </p:nvSpPr>
        <p:spPr>
          <a:xfrm>
            <a:off x="156519" y="947810"/>
            <a:ext cx="11730681" cy="4023360"/>
          </a:xfrm>
        </p:spPr>
        <p:txBody>
          <a:bodyPr/>
          <a:lstStyle/>
          <a:p>
            <a:r>
              <a:rPr lang="hr-HR" u="sng" dirty="0" err="1" smtClean="0"/>
              <a:t>Thurstonova</a:t>
            </a:r>
            <a:r>
              <a:rPr lang="hr-HR" u="sng" dirty="0" smtClean="0"/>
              <a:t> skala </a:t>
            </a:r>
            <a:r>
              <a:rPr lang="hr-HR" dirty="0" smtClean="0"/>
              <a:t>– dvofazna kompleksna faza. U prvoj fazi je čini operacija rangiranja od strane sudaca koji dodjeljuju vrijednosti izjavama o stavovima, odnosno rangiraju izjave. Druga faza se sastoji od ispitivanja sudionika istraživanja da odgovore na izjave. </a:t>
            </a:r>
            <a:endParaRPr lang="hr-HR" dirty="0"/>
          </a:p>
        </p:txBody>
      </p:sp>
      <p:graphicFrame>
        <p:nvGraphicFramePr>
          <p:cNvPr id="4" name="Table 3"/>
          <p:cNvGraphicFramePr>
            <a:graphicFrameLocks noGrp="1"/>
          </p:cNvGraphicFramePr>
          <p:nvPr>
            <p:extLst>
              <p:ext uri="{D42A27DB-BD31-4B8C-83A1-F6EECF244321}">
                <p14:modId xmlns="" xmlns:p14="http://schemas.microsoft.com/office/powerpoint/2010/main" val="244810092"/>
              </p:ext>
            </p:extLst>
          </p:nvPr>
        </p:nvGraphicFramePr>
        <p:xfrm>
          <a:off x="592921" y="1847635"/>
          <a:ext cx="10515601" cy="4351338"/>
        </p:xfrm>
        <a:graphic>
          <a:graphicData uri="http://schemas.openxmlformats.org/drawingml/2006/table">
            <a:tbl>
              <a:tblPr firstRow="1" firstCol="1" bandRow="1">
                <a:tableStyleId>{5C22544A-7EE6-4342-B048-85BDC9FD1C3A}</a:tableStyleId>
              </a:tblPr>
              <a:tblGrid>
                <a:gridCol w="2330499"/>
                <a:gridCol w="2310767"/>
                <a:gridCol w="3087600"/>
                <a:gridCol w="2786735"/>
              </a:tblGrid>
              <a:tr h="280731">
                <a:tc>
                  <a:txBody>
                    <a:bodyPr/>
                    <a:lstStyle/>
                    <a:p>
                      <a:pPr algn="ctr">
                        <a:lnSpc>
                          <a:spcPct val="150000"/>
                        </a:lnSpc>
                        <a:spcAft>
                          <a:spcPts val="0"/>
                        </a:spcAft>
                      </a:pPr>
                      <a:r>
                        <a:rPr lang="hr-HR" sz="1100" dirty="0">
                          <a:effectLst/>
                        </a:rPr>
                        <a:t>Mjera ocjenjivanja</a:t>
                      </a:r>
                      <a:endParaRPr lang="hr-HR" sz="1100" dirty="0">
                        <a:effectLst/>
                        <a:latin typeface="Times New Roman" panose="02020603050405020304" pitchFamily="18" charset="0"/>
                        <a:ea typeface="Times New Roman" panose="02020603050405020304" pitchFamily="18" charset="0"/>
                      </a:endParaRPr>
                    </a:p>
                  </a:txBody>
                  <a:tcPr marL="35091" marR="35091" marT="0" marB="0"/>
                </a:tc>
                <a:tc>
                  <a:txBody>
                    <a:bodyPr/>
                    <a:lstStyle/>
                    <a:p>
                      <a:pPr algn="ctr">
                        <a:lnSpc>
                          <a:spcPct val="150000"/>
                        </a:lnSpc>
                        <a:spcAft>
                          <a:spcPts val="0"/>
                        </a:spcAft>
                      </a:pPr>
                      <a:r>
                        <a:rPr lang="hr-HR" sz="1100">
                          <a:effectLst/>
                        </a:rPr>
                        <a:t>Ispitanici moraju</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ctr">
                        <a:lnSpc>
                          <a:spcPct val="150000"/>
                        </a:lnSpc>
                        <a:spcAft>
                          <a:spcPts val="0"/>
                        </a:spcAft>
                      </a:pPr>
                      <a:r>
                        <a:rPr lang="hr-HR" sz="1100">
                          <a:effectLst/>
                        </a:rPr>
                        <a:t>Prednosti</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ctr">
                        <a:lnSpc>
                          <a:spcPct val="150000"/>
                        </a:lnSpc>
                        <a:spcAft>
                          <a:spcPts val="0"/>
                        </a:spcAft>
                      </a:pPr>
                      <a:r>
                        <a:rPr lang="hr-HR" sz="1100">
                          <a:effectLst/>
                        </a:rPr>
                        <a:t>Nedostaci</a:t>
                      </a:r>
                      <a:endParaRPr lang="hr-HR" sz="1100">
                        <a:effectLst/>
                        <a:latin typeface="Times New Roman" panose="02020603050405020304" pitchFamily="18" charset="0"/>
                        <a:ea typeface="Times New Roman" panose="02020603050405020304" pitchFamily="18" charset="0"/>
                      </a:endParaRPr>
                    </a:p>
                  </a:txBody>
                  <a:tcPr marL="35091" marR="35091" marT="0" marB="0"/>
                </a:tc>
              </a:tr>
              <a:tr h="701829">
                <a:tc>
                  <a:txBody>
                    <a:bodyPr/>
                    <a:lstStyle/>
                    <a:p>
                      <a:pPr algn="just">
                        <a:lnSpc>
                          <a:spcPct val="150000"/>
                        </a:lnSpc>
                        <a:spcAft>
                          <a:spcPts val="0"/>
                        </a:spcAft>
                      </a:pPr>
                      <a:r>
                        <a:rPr lang="hr-HR" sz="1100">
                          <a:effectLst/>
                        </a:rPr>
                        <a:t>Kategorijska skala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dirty="0">
                          <a:effectLst/>
                        </a:rPr>
                        <a:t>Odrediti kategoriju odgovora</a:t>
                      </a:r>
                      <a:endParaRPr lang="hr-HR" sz="1100" dirty="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dirty="0">
                          <a:effectLst/>
                        </a:rPr>
                        <a:t>Fleksibilna, laka za odgovaranje</a:t>
                      </a:r>
                      <a:endParaRPr lang="hr-HR" sz="1100" dirty="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Stavke mogu biti dvosmislene, malo kategorija, samo velike razlike se mogu činiti</a:t>
                      </a:r>
                      <a:endParaRPr lang="hr-HR" sz="1100">
                        <a:effectLst/>
                        <a:latin typeface="Times New Roman" panose="02020603050405020304" pitchFamily="18" charset="0"/>
                        <a:ea typeface="Times New Roman" panose="02020603050405020304" pitchFamily="18" charset="0"/>
                      </a:endParaRPr>
                    </a:p>
                  </a:txBody>
                  <a:tcPr marL="35091" marR="35091" marT="0" marB="0"/>
                </a:tc>
              </a:tr>
              <a:tr h="421097">
                <a:tc>
                  <a:txBody>
                    <a:bodyPr/>
                    <a:lstStyle/>
                    <a:p>
                      <a:pPr algn="just">
                        <a:lnSpc>
                          <a:spcPct val="150000"/>
                        </a:lnSpc>
                        <a:spcAft>
                          <a:spcPts val="0"/>
                        </a:spcAft>
                      </a:pPr>
                      <a:r>
                        <a:rPr lang="hr-HR" sz="1100">
                          <a:effectLst/>
                        </a:rPr>
                        <a:t>Likertova skala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Ocijeniti izjavu na skali slaganja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Najjednostavnija skala za konstruiranje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Teško je ocijeniti što konačna vrijednost znači</a:t>
                      </a:r>
                      <a:endParaRPr lang="hr-HR" sz="1100">
                        <a:effectLst/>
                        <a:latin typeface="Times New Roman" panose="02020603050405020304" pitchFamily="18" charset="0"/>
                        <a:ea typeface="Times New Roman" panose="02020603050405020304" pitchFamily="18" charset="0"/>
                      </a:endParaRPr>
                    </a:p>
                  </a:txBody>
                  <a:tcPr marL="35091" marR="35091" marT="0" marB="0"/>
                </a:tc>
              </a:tr>
              <a:tr h="701829">
                <a:tc>
                  <a:txBody>
                    <a:bodyPr/>
                    <a:lstStyle/>
                    <a:p>
                      <a:pPr algn="just">
                        <a:lnSpc>
                          <a:spcPct val="150000"/>
                        </a:lnSpc>
                        <a:spcAft>
                          <a:spcPts val="0"/>
                        </a:spcAft>
                      </a:pPr>
                      <a:r>
                        <a:rPr lang="hr-HR" sz="1100">
                          <a:effectLst/>
                        </a:rPr>
                        <a:t>Semantički diferencijal i numeričke skale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Odrediti točku između bipolarnih pridjeva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Laka za konstruiranje, postoje norme za usporedbu</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dirty="0">
                          <a:effectLst/>
                        </a:rPr>
                        <a:t>Potrebno je pronaći bipolarne pridjeve, podaci mogu biti </a:t>
                      </a:r>
                      <a:r>
                        <a:rPr lang="hr-HR" sz="1100" dirty="0" smtClean="0">
                          <a:effectLst/>
                        </a:rPr>
                        <a:t>ordinalni, </a:t>
                      </a:r>
                      <a:r>
                        <a:rPr lang="hr-HR" sz="1100" dirty="0">
                          <a:effectLst/>
                        </a:rPr>
                        <a:t>ali ne i intervalni</a:t>
                      </a:r>
                      <a:endParaRPr lang="hr-HR" sz="1100" dirty="0">
                        <a:effectLst/>
                        <a:latin typeface="Times New Roman" panose="02020603050405020304" pitchFamily="18" charset="0"/>
                        <a:ea typeface="Times New Roman" panose="02020603050405020304" pitchFamily="18" charset="0"/>
                      </a:endParaRPr>
                    </a:p>
                  </a:txBody>
                  <a:tcPr marL="35091" marR="35091" marT="0" marB="0"/>
                </a:tc>
              </a:tr>
              <a:tr h="561463">
                <a:tc>
                  <a:txBody>
                    <a:bodyPr/>
                    <a:lstStyle/>
                    <a:p>
                      <a:pPr algn="just">
                        <a:lnSpc>
                          <a:spcPct val="150000"/>
                        </a:lnSpc>
                        <a:spcAft>
                          <a:spcPts val="0"/>
                        </a:spcAft>
                      </a:pPr>
                      <a:r>
                        <a:rPr lang="hr-HR" sz="1100">
                          <a:effectLst/>
                        </a:rPr>
                        <a:t>Stapelova skala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Odrediti točku na skali s jednim pridjevom u sredini</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Lakše za konstruirati negoli semantički diferencijal, laka za administriranje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Krajnje vrijednosti su numeričke, nisu verbalne</a:t>
                      </a:r>
                      <a:endParaRPr lang="hr-HR" sz="1100">
                        <a:effectLst/>
                        <a:latin typeface="Times New Roman" panose="02020603050405020304" pitchFamily="18" charset="0"/>
                        <a:ea typeface="Times New Roman" panose="02020603050405020304" pitchFamily="18" charset="0"/>
                      </a:endParaRPr>
                    </a:p>
                  </a:txBody>
                  <a:tcPr marL="35091" marR="35091" marT="0" marB="0"/>
                </a:tc>
              </a:tr>
              <a:tr h="701829">
                <a:tc>
                  <a:txBody>
                    <a:bodyPr/>
                    <a:lstStyle/>
                    <a:p>
                      <a:pPr algn="just">
                        <a:lnSpc>
                          <a:spcPct val="150000"/>
                        </a:lnSpc>
                        <a:spcAft>
                          <a:spcPts val="0"/>
                        </a:spcAft>
                      </a:pPr>
                      <a:r>
                        <a:rPr lang="hr-HR" sz="1100">
                          <a:effectLst/>
                        </a:rPr>
                        <a:t>Skala konstantne sume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Podijeliti konstantnu sumu između alternativa odgovora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Jednaka intervalnoj skali</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Teška za ispitanike s niskim stupnjem obrazovanja</a:t>
                      </a:r>
                      <a:endParaRPr lang="hr-HR" sz="1100">
                        <a:effectLst/>
                        <a:latin typeface="Times New Roman" panose="02020603050405020304" pitchFamily="18" charset="0"/>
                        <a:ea typeface="Times New Roman" panose="02020603050405020304" pitchFamily="18" charset="0"/>
                      </a:endParaRPr>
                    </a:p>
                  </a:txBody>
                  <a:tcPr marL="35091" marR="35091" marT="0" marB="0"/>
                </a:tc>
              </a:tr>
              <a:tr h="421097">
                <a:tc>
                  <a:txBody>
                    <a:bodyPr/>
                    <a:lstStyle/>
                    <a:p>
                      <a:pPr algn="just">
                        <a:lnSpc>
                          <a:spcPct val="150000"/>
                        </a:lnSpc>
                        <a:spcAft>
                          <a:spcPts val="0"/>
                        </a:spcAft>
                      </a:pPr>
                      <a:r>
                        <a:rPr lang="hr-HR" sz="1100">
                          <a:effectLst/>
                        </a:rPr>
                        <a:t>Grafička skala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Odrediti točku na danome kontinuumu</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Vizualni utjecaj, neograničena skala za odgovor</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Nema standardnih odgovora</a:t>
                      </a:r>
                      <a:endParaRPr lang="hr-HR" sz="1100">
                        <a:effectLst/>
                        <a:latin typeface="Times New Roman" panose="02020603050405020304" pitchFamily="18" charset="0"/>
                        <a:ea typeface="Times New Roman" panose="02020603050405020304" pitchFamily="18" charset="0"/>
                      </a:endParaRPr>
                    </a:p>
                  </a:txBody>
                  <a:tcPr marL="35091" marR="35091" marT="0" marB="0"/>
                </a:tc>
              </a:tr>
              <a:tr h="561463">
                <a:tc>
                  <a:txBody>
                    <a:bodyPr/>
                    <a:lstStyle/>
                    <a:p>
                      <a:pPr algn="just">
                        <a:lnSpc>
                          <a:spcPct val="150000"/>
                        </a:lnSpc>
                        <a:spcAft>
                          <a:spcPts val="0"/>
                        </a:spcAft>
                      </a:pPr>
                      <a:r>
                        <a:rPr lang="hr-HR" sz="1100">
                          <a:effectLst/>
                        </a:rPr>
                        <a:t>Grafička skala s kategorijama odgovora u slikama</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Izabrati vizualnu sliku</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a:effectLst/>
                        </a:rPr>
                        <a:t>Vizualni utjecaj, laka za loše čitaoce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hr-HR" sz="1100" dirty="0">
                          <a:effectLst/>
                        </a:rPr>
                        <a:t>Teško je odrediti verbalno objašnjenje za odgovor</a:t>
                      </a:r>
                      <a:endParaRPr lang="hr-HR" sz="1100" dirty="0">
                        <a:effectLst/>
                        <a:latin typeface="Times New Roman" panose="02020603050405020304" pitchFamily="18" charset="0"/>
                        <a:ea typeface="Times New Roman" panose="02020603050405020304" pitchFamily="18" charset="0"/>
                      </a:endParaRPr>
                    </a:p>
                  </a:txBody>
                  <a:tcPr marL="35091" marR="35091" marT="0" marB="0"/>
                </a:tc>
              </a:tr>
            </a:tbl>
          </a:graphicData>
        </a:graphic>
      </p:graphicFrame>
    </p:spTree>
    <p:extLst>
      <p:ext uri="{BB962C8B-B14F-4D97-AF65-F5344CB8AC3E}">
        <p14:creationId xmlns="" xmlns:p14="http://schemas.microsoft.com/office/powerpoint/2010/main" val="318312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947" y="815546"/>
            <a:ext cx="11705968" cy="5321642"/>
          </a:xfrm>
        </p:spPr>
        <p:txBody>
          <a:bodyPr>
            <a:normAutofit lnSpcReduction="10000"/>
          </a:bodyPr>
          <a:lstStyle/>
          <a:p>
            <a:pPr algn="just"/>
            <a:r>
              <a:rPr lang="hr-HR" dirty="0" smtClean="0">
                <a:latin typeface="Calibri" pitchFamily="34" charset="0"/>
              </a:rPr>
              <a:t>O</a:t>
            </a:r>
            <a:r>
              <a:rPr lang="hr-HR" b="1" dirty="0" smtClean="0">
                <a:latin typeface="Calibri" pitchFamily="34" charset="0"/>
              </a:rPr>
              <a:t>peracionalizacija varijabli</a:t>
            </a:r>
            <a:r>
              <a:rPr lang="hr-HR" dirty="0" smtClean="0">
                <a:latin typeface="Calibri" pitchFamily="34" charset="0"/>
              </a:rPr>
              <a:t> se sastoji od logičnog procesa kroz koji se pojmovi koji su dio istrage razlažu s namjerom da budu manje apstraktni i korisniji za istražni postupak. Kada se svaka varijabla može prikupiti, vrednovati i promatrati, ona postaje pokazatelj.</a:t>
            </a:r>
          </a:p>
          <a:p>
            <a:pPr algn="just"/>
            <a:r>
              <a:rPr lang="hr-HR" dirty="0" smtClean="0">
                <a:latin typeface="Calibri" pitchFamily="34" charset="0"/>
              </a:rPr>
              <a:t>Postupak operacionalizacije varijabli je onaj u kojem se neke varijable zamjenjuju specifičnijim koje predstavljaju zamijenjene. Primjer ovog procesa mogu biti školske ocjene, koje djeluju kao neophodni pokazatelji za izračunavanje varijable akademskog uspjeha.</a:t>
            </a:r>
          </a:p>
          <a:p>
            <a:pPr algn="just"/>
            <a:endParaRPr lang="hr-HR" dirty="0" smtClean="0"/>
          </a:p>
          <a:p>
            <a:pPr algn="just"/>
            <a:r>
              <a:rPr lang="hr-HR" dirty="0" smtClean="0"/>
              <a:t>V</a:t>
            </a:r>
            <a:r>
              <a:rPr lang="vi-VN" dirty="0" smtClean="0">
                <a:latin typeface="Arial" pitchFamily="34" charset="0"/>
                <a:cs typeface="Arial" pitchFamily="34" charset="0"/>
              </a:rPr>
              <a:t>arijabla se operacionalizira s ciljem pretvaranja apstraktnog koncepta u empirijski kroz primjenu instrumenta. Ovaj proces je važan jer vodi istraživača s malo eksperimentiranja </a:t>
            </a:r>
            <a:r>
              <a:rPr lang="hr-HR" dirty="0" smtClean="0">
                <a:latin typeface="Arial" pitchFamily="34" charset="0"/>
                <a:cs typeface="Arial" pitchFamily="34" charset="0"/>
              </a:rPr>
              <a:t>tijekom</a:t>
            </a:r>
            <a:r>
              <a:rPr lang="vi-VN" dirty="0" smtClean="0">
                <a:latin typeface="Arial" pitchFamily="34" charset="0"/>
                <a:cs typeface="Arial" pitchFamily="34" charset="0"/>
              </a:rPr>
              <a:t> pripreme njegovog rada i štiti ga od čestih grešaka u istražnim procesima.</a:t>
            </a:r>
          </a:p>
          <a:p>
            <a:pPr algn="just"/>
            <a:r>
              <a:rPr lang="vi-VN" dirty="0" smtClean="0">
                <a:latin typeface="Arial" pitchFamily="34" charset="0"/>
                <a:cs typeface="Arial" pitchFamily="34" charset="0"/>
              </a:rPr>
              <a:t>Neke su varijable toliko specifične da ne zahtijevaju operacionalizaciju; na primjer, takav je slučaj onih koji određuju spol pojedinaca ili boje semafora kao </a:t>
            </a:r>
            <a:r>
              <a:rPr lang="hr-HR" dirty="0" smtClean="0">
                <a:latin typeface="Arial" pitchFamily="34" charset="0"/>
                <a:cs typeface="Arial" pitchFamily="34" charset="0"/>
              </a:rPr>
              <a:t>prometnu</a:t>
            </a:r>
            <a:r>
              <a:rPr lang="vi-VN" dirty="0" smtClean="0">
                <a:latin typeface="Arial" pitchFamily="34" charset="0"/>
                <a:cs typeface="Arial" pitchFamily="34" charset="0"/>
              </a:rPr>
              <a:t> </a:t>
            </a:r>
            <a:r>
              <a:rPr lang="vi-VN" dirty="0" smtClean="0">
                <a:latin typeface="Arial" pitchFamily="34" charset="0"/>
                <a:cs typeface="Arial" pitchFamily="34" charset="0"/>
              </a:rPr>
              <a:t>signalizaciju. Ni varijable koje </a:t>
            </a:r>
            <a:r>
              <a:rPr lang="vi-VN" dirty="0" smtClean="0">
                <a:latin typeface="Arial" pitchFamily="34" charset="0"/>
                <a:cs typeface="Arial" pitchFamily="34" charset="0"/>
              </a:rPr>
              <a:t>defin</a:t>
            </a:r>
            <a:r>
              <a:rPr lang="hr-HR" dirty="0" err="1" smtClean="0">
                <a:latin typeface="Arial" pitchFamily="34" charset="0"/>
                <a:cs typeface="Arial" pitchFamily="34" charset="0"/>
              </a:rPr>
              <a:t>iraju</a:t>
            </a:r>
            <a:r>
              <a:rPr lang="vi-VN" dirty="0" smtClean="0">
                <a:latin typeface="Arial" pitchFamily="34" charset="0"/>
                <a:cs typeface="Arial" pitchFamily="34" charset="0"/>
              </a:rPr>
              <a:t> </a:t>
            </a:r>
            <a:r>
              <a:rPr lang="vi-VN" dirty="0" smtClean="0">
                <a:latin typeface="Arial" pitchFamily="34" charset="0"/>
                <a:cs typeface="Arial" pitchFamily="34" charset="0"/>
              </a:rPr>
              <a:t>strukturu i položaj organa u ljudskom tijelu ne zahtijevaju operacionalizaciju.</a:t>
            </a:r>
            <a:endParaRPr lang="hr-HR" dirty="0" smtClean="0">
              <a:latin typeface="Arial" pitchFamily="34" charset="0"/>
              <a:cs typeface="Arial" pitchFamily="34" charset="0"/>
            </a:endParaRPr>
          </a:p>
          <a:p>
            <a:pPr algn="just"/>
            <a:r>
              <a:rPr lang="vi-VN" dirty="0" smtClean="0">
                <a:latin typeface="Arial" pitchFamily="34" charset="0"/>
                <a:cs typeface="Arial" pitchFamily="34" charset="0"/>
              </a:rPr>
              <a:t>Ljestvicu varijabli čini usporedna tablica u kojoj su utvrđene temeljne karakteristike svake varijable, poput tipa kojem pripada, kakva je definicija i koje su dimenzije i mjerna jedinica. Ove informacije omogućavaju utvrđivanje koje su varijable ključne za provođenje istražnog rada.</a:t>
            </a:r>
          </a:p>
          <a:p>
            <a:pPr>
              <a:buNone/>
            </a:pPr>
            <a:endParaRPr lang="hr-HR" dirty="0" smtClean="0"/>
          </a:p>
          <a:p>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PRIMJER IZ PRAKSE</a:t>
            </a:r>
            <a:endParaRPr lang="hr-HR" dirty="0"/>
          </a:p>
        </p:txBody>
      </p:sp>
      <p:sp>
        <p:nvSpPr>
          <p:cNvPr id="3" name="Content Placeholder 2"/>
          <p:cNvSpPr>
            <a:spLocks noGrp="1"/>
          </p:cNvSpPr>
          <p:nvPr>
            <p:ph idx="1"/>
          </p:nvPr>
        </p:nvSpPr>
        <p:spPr>
          <a:xfrm>
            <a:off x="436605" y="1845734"/>
            <a:ext cx="10719075" cy="4023360"/>
          </a:xfrm>
        </p:spPr>
        <p:txBody>
          <a:bodyPr/>
          <a:lstStyle/>
          <a:p>
            <a:r>
              <a:rPr lang="hr-HR" dirty="0" smtClean="0"/>
              <a:t>Glavni menadžer poduzeća koje se bavi prodajom industrijskih proizvoda odluči rangirati svoje zaposlenike kako bi se nagradili najbolji i kako bi se uvidjelo kojih je 20% najslabijih zaposlenika.</a:t>
            </a:r>
          </a:p>
          <a:p>
            <a:r>
              <a:rPr lang="hr-HR" dirty="0" smtClean="0"/>
              <a:t>Rang zaposlenika?</a:t>
            </a:r>
          </a:p>
          <a:p>
            <a:r>
              <a:rPr lang="hr-HR" dirty="0" smtClean="0"/>
              <a:t>Sastanak sa svim menadžerima!</a:t>
            </a:r>
          </a:p>
          <a:p>
            <a:endParaRPr lang="hr-HR" dirty="0" smtClean="0"/>
          </a:p>
          <a:p>
            <a:endParaRPr lang="hr-HR" dirty="0" smtClean="0"/>
          </a:p>
          <a:p>
            <a:r>
              <a:rPr lang="hr-HR" dirty="0" smtClean="0"/>
              <a:t>CILJ: Kako ocijeniti zaposlenike?</a:t>
            </a:r>
          </a:p>
          <a:p>
            <a:r>
              <a:rPr lang="hr-HR" b="1" i="1" dirty="0" smtClean="0"/>
              <a:t>Količina prodanih proizvoda? Koliko je ugodna suradnja? Vjernost kompaniji?</a:t>
            </a:r>
            <a:endParaRPr lang="hr-HR" b="1" i="1" dirty="0"/>
          </a:p>
        </p:txBody>
      </p:sp>
    </p:spTree>
    <p:extLst>
      <p:ext uri="{BB962C8B-B14F-4D97-AF65-F5344CB8AC3E}">
        <p14:creationId xmlns="" xmlns:p14="http://schemas.microsoft.com/office/powerpoint/2010/main" val="404704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MJERENJE</a:t>
            </a:r>
            <a:endParaRPr lang="hr-HR" dirty="0"/>
          </a:p>
        </p:txBody>
      </p:sp>
      <p:sp>
        <p:nvSpPr>
          <p:cNvPr id="3" name="Content Placeholder 2"/>
          <p:cNvSpPr>
            <a:spLocks noGrp="1"/>
          </p:cNvSpPr>
          <p:nvPr>
            <p:ph idx="1"/>
          </p:nvPr>
        </p:nvSpPr>
        <p:spPr/>
        <p:txBody>
          <a:bodyPr/>
          <a:lstStyle/>
          <a:p>
            <a:r>
              <a:rPr lang="hr-HR" dirty="0" smtClean="0"/>
              <a:t>Što želimo mjeriti i koja je svrha – neophodno </a:t>
            </a:r>
          </a:p>
          <a:p>
            <a:endParaRPr lang="hr-HR" dirty="0" smtClean="0"/>
          </a:p>
          <a:p>
            <a:r>
              <a:rPr lang="hr-HR" b="1" dirty="0" smtClean="0"/>
              <a:t>Mjerenje – proces opisivanja svojstava fenomena koji nas interesira najčešće dodjeljivanjem numeričkih vrijednosti na pouzdan i valjan način</a:t>
            </a:r>
          </a:p>
          <a:p>
            <a:endParaRPr lang="hr-HR" dirty="0" smtClean="0"/>
          </a:p>
          <a:p>
            <a:r>
              <a:rPr lang="hr-HR" b="1" dirty="0" smtClean="0"/>
              <a:t>Brojevi – informacija o svojstvu</a:t>
            </a:r>
          </a:p>
          <a:p>
            <a:r>
              <a:rPr lang="hr-HR" dirty="0" smtClean="0"/>
              <a:t>Primjer: ocjenjivanje studenata</a:t>
            </a:r>
            <a:endParaRPr lang="hr-HR" dirty="0"/>
          </a:p>
        </p:txBody>
      </p:sp>
    </p:spTree>
    <p:extLst>
      <p:ext uri="{BB962C8B-B14F-4D97-AF65-F5344CB8AC3E}">
        <p14:creationId xmlns="" xmlns:p14="http://schemas.microsoft.com/office/powerpoint/2010/main" val="688191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PRIMJER: OCJENJIVANJE STUDENATA</a:t>
            </a:r>
            <a:endParaRPr lang="hr-HR" dirty="0"/>
          </a:p>
        </p:txBody>
      </p:sp>
      <p:graphicFrame>
        <p:nvGraphicFramePr>
          <p:cNvPr id="5" name="Object 4"/>
          <p:cNvGraphicFramePr>
            <a:graphicFrameLocks noChangeAspect="1"/>
          </p:cNvGraphicFramePr>
          <p:nvPr>
            <p:extLst>
              <p:ext uri="{D42A27DB-BD31-4B8C-83A1-F6EECF244321}">
                <p14:modId xmlns="" xmlns:p14="http://schemas.microsoft.com/office/powerpoint/2010/main" val="1073193243"/>
              </p:ext>
            </p:extLst>
          </p:nvPr>
        </p:nvGraphicFramePr>
        <p:xfrm>
          <a:off x="2803525" y="1836738"/>
          <a:ext cx="5219700" cy="4425950"/>
        </p:xfrm>
        <a:graphic>
          <a:graphicData uri="http://schemas.openxmlformats.org/presentationml/2006/ole">
            <p:oleObj spid="_x0000_s1038" name="Document" r:id="rId3" imgW="5285596" imgH="4483961" progId="Word.Document.12">
              <p:embed/>
            </p:oleObj>
          </a:graphicData>
        </a:graphic>
      </p:graphicFrame>
    </p:spTree>
    <p:extLst>
      <p:ext uri="{BB962C8B-B14F-4D97-AF65-F5344CB8AC3E}">
        <p14:creationId xmlns="" xmlns:p14="http://schemas.microsoft.com/office/powerpoint/2010/main" val="1346403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MJERENJE</a:t>
            </a:r>
            <a:endParaRPr lang="hr-HR" dirty="0"/>
          </a:p>
        </p:txBody>
      </p:sp>
      <p:sp>
        <p:nvSpPr>
          <p:cNvPr id="3" name="Content Placeholder 2"/>
          <p:cNvSpPr>
            <a:spLocks noGrp="1"/>
          </p:cNvSpPr>
          <p:nvPr>
            <p:ph idx="1"/>
          </p:nvPr>
        </p:nvSpPr>
        <p:spPr/>
        <p:txBody>
          <a:bodyPr/>
          <a:lstStyle/>
          <a:p>
            <a:r>
              <a:rPr lang="hr-HR" b="1" dirty="0" smtClean="0"/>
              <a:t>Koncept</a:t>
            </a:r>
            <a:r>
              <a:rPr lang="hr-HR" dirty="0" smtClean="0"/>
              <a:t> – općenita ideja koja određuje nešto od značenja konstrukta </a:t>
            </a:r>
            <a:r>
              <a:rPr lang="hr-HR" smtClean="0"/>
              <a:t>(                  </a:t>
            </a:r>
            <a:r>
              <a:rPr lang="hr-HR" smtClean="0"/>
              <a:t> </a:t>
            </a:r>
            <a:r>
              <a:rPr lang="hr-HR" b="1" dirty="0" smtClean="0"/>
              <a:t>varijable</a:t>
            </a:r>
            <a:r>
              <a:rPr lang="hr-HR" dirty="0" smtClean="0"/>
              <a:t>)</a:t>
            </a:r>
          </a:p>
          <a:p>
            <a:r>
              <a:rPr lang="hr-HR" dirty="0" smtClean="0"/>
              <a:t>Dob; Obrazovanje; Broj djece u </a:t>
            </a:r>
            <a:r>
              <a:rPr lang="hr-HR" dirty="0" smtClean="0"/>
              <a:t>obitelji</a:t>
            </a:r>
            <a:r>
              <a:rPr lang="hr-HR" dirty="0" smtClean="0"/>
              <a:t>;</a:t>
            </a:r>
            <a:r>
              <a:rPr lang="hr-HR" dirty="0" smtClean="0"/>
              <a:t> Dohodak obitelji; Uspjeh u sportu….</a:t>
            </a:r>
            <a:endParaRPr lang="hr-HR" dirty="0" smtClean="0"/>
          </a:p>
          <a:p>
            <a:r>
              <a:rPr lang="hr-HR" dirty="0" smtClean="0"/>
              <a:t>Lojalnost; Osobnost; Zadovoljstvo; Vrijednosti, Korporativna </a:t>
            </a:r>
            <a:r>
              <a:rPr lang="hr-HR" dirty="0" smtClean="0"/>
              <a:t>kultura; Vjerovanje</a:t>
            </a:r>
            <a:r>
              <a:rPr lang="hr-HR" dirty="0" smtClean="0"/>
              <a:t>;</a:t>
            </a:r>
            <a:r>
              <a:rPr lang="hr-HR" dirty="0" smtClean="0"/>
              <a:t> Ljubav….</a:t>
            </a:r>
            <a:endParaRPr lang="hr-HR" dirty="0" smtClean="0"/>
          </a:p>
          <a:p>
            <a:endParaRPr lang="hr-HR" dirty="0" smtClean="0"/>
          </a:p>
          <a:p>
            <a:r>
              <a:rPr lang="hr-HR" b="1" dirty="0" smtClean="0"/>
              <a:t>Operacionalizacija</a:t>
            </a:r>
            <a:r>
              <a:rPr lang="hr-HR" dirty="0" smtClean="0"/>
              <a:t> – proces mjerenja koncepata, dodjeljivanje vrijednosti SKALAMA</a:t>
            </a:r>
          </a:p>
          <a:p>
            <a:endParaRPr lang="hr-HR" dirty="0" smtClean="0"/>
          </a:p>
          <a:p>
            <a:r>
              <a:rPr lang="hr-HR" b="1" dirty="0" smtClean="0"/>
              <a:t>Skale</a:t>
            </a:r>
            <a:r>
              <a:rPr lang="hr-HR" dirty="0" smtClean="0"/>
              <a:t> – omogućavaju usporedbu, daju rang vrijednosti ovisno o varijanci</a:t>
            </a:r>
          </a:p>
          <a:p>
            <a:endParaRPr lang="hr-HR" dirty="0" smtClean="0"/>
          </a:p>
        </p:txBody>
      </p:sp>
      <p:sp>
        <p:nvSpPr>
          <p:cNvPr id="4" name="Left-Right Arrow 3"/>
          <p:cNvSpPr/>
          <p:nvPr/>
        </p:nvSpPr>
        <p:spPr>
          <a:xfrm>
            <a:off x="8443783" y="1944128"/>
            <a:ext cx="947352" cy="17299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 xmlns:p14="http://schemas.microsoft.com/office/powerpoint/2010/main" val="3006766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Skale</a:t>
            </a:r>
            <a:endParaRPr lang="hr-HR" dirty="0"/>
          </a:p>
        </p:txBody>
      </p:sp>
      <p:sp>
        <p:nvSpPr>
          <p:cNvPr id="3" name="Content Placeholder 2"/>
          <p:cNvSpPr>
            <a:spLocks noGrp="1"/>
          </p:cNvSpPr>
          <p:nvPr>
            <p:ph idx="1"/>
          </p:nvPr>
        </p:nvSpPr>
        <p:spPr/>
        <p:txBody>
          <a:bodyPr/>
          <a:lstStyle/>
          <a:p>
            <a:r>
              <a:rPr lang="hr-HR" dirty="0" smtClean="0"/>
              <a:t>Nominalna – kvalitativna skala</a:t>
            </a:r>
          </a:p>
          <a:p>
            <a:r>
              <a:rPr lang="hr-HR" dirty="0" smtClean="0"/>
              <a:t>Ordinalna – skala rangiranja</a:t>
            </a:r>
          </a:p>
          <a:p>
            <a:r>
              <a:rPr lang="hr-HR" dirty="0" smtClean="0"/>
              <a:t>Intervalna – informacija o kvantitativnim obilježjima, nije iskonska skala</a:t>
            </a:r>
          </a:p>
          <a:p>
            <a:r>
              <a:rPr lang="hr-HR" dirty="0" smtClean="0"/>
              <a:t>Omjerna – apsolutno značenje kvantitativnih razlika</a:t>
            </a:r>
            <a:endParaRPr lang="hr-HR" dirty="0"/>
          </a:p>
        </p:txBody>
      </p:sp>
    </p:spTree>
    <p:extLst>
      <p:ext uri="{BB962C8B-B14F-4D97-AF65-F5344CB8AC3E}">
        <p14:creationId xmlns="" xmlns:p14="http://schemas.microsoft.com/office/powerpoint/2010/main" val="1457742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805" y="329515"/>
            <a:ext cx="11870725" cy="5782962"/>
          </a:xfrm>
        </p:spPr>
        <p:txBody>
          <a:bodyPr>
            <a:normAutofit lnSpcReduction="10000"/>
          </a:bodyPr>
          <a:lstStyle/>
          <a:p>
            <a:pPr algn="just"/>
            <a:r>
              <a:rPr lang="hr-HR" b="1" dirty="0" smtClean="0"/>
              <a:t>Nominalna skala </a:t>
            </a:r>
            <a:r>
              <a:rPr lang="hr-HR" dirty="0" smtClean="0"/>
              <a:t>predstavlja najosnovniji stupanj mjerenja i pridodaje vrijednost objektu u svrhu identifikacije ili klasifikacije. Ta vrijednost </a:t>
            </a:r>
            <a:r>
              <a:rPr lang="hr-HR" dirty="0" smtClean="0"/>
              <a:t>može, </a:t>
            </a:r>
            <a:r>
              <a:rPr lang="hr-HR" dirty="0" smtClean="0"/>
              <a:t>ali i ne mora biti brojčana vrijednost jer se ne predstavljaju količine. U tome smislu, nominalna skala je kvalitativna skala. Primjerice, istraživač može istraživati efikasnost radnika u tvornici A, tvornici B i tvornici C. Tim tvornicama dodjeljujemo vrijednosti kako bismo ih identificirali. Dodjela vrijednosti je arbitrarna pa im možemo dodijeliti brojeve 0,1,2 ili 2,8,10 ili slova A,B,C. Ono što treba zapamtiti jest da brojevi ne predstavljaju količine ili vrijednosti objekata. Svojstva nominalne skale jest da sustav brojeva predstavlja </a:t>
            </a:r>
            <a:r>
              <a:rPr lang="hr-HR" dirty="0" err="1" smtClean="0"/>
              <a:t>tj</a:t>
            </a:r>
            <a:r>
              <a:rPr lang="hr-HR" dirty="0" smtClean="0"/>
              <a:t>. identificira stvari koje promatramo. Primjeri: broj indeksa studenta, odgovori DA i NE, spol (M, Ž), županije, zemlje. </a:t>
            </a:r>
          </a:p>
          <a:p>
            <a:pPr algn="just"/>
            <a:r>
              <a:rPr lang="hr-HR" b="1" dirty="0" smtClean="0"/>
              <a:t>Ordinalna skala </a:t>
            </a:r>
            <a:r>
              <a:rPr lang="hr-HR" dirty="0" smtClean="0"/>
              <a:t>omogućava svrstavanje stvari prema načelu koje koncept posjeduje. Ordinalna skala je zapravo skala rangiranja. Često se sudionike istraživanja traži da rangiraju stvari ovisno o preferencijama, primjerice ocjenama od 1 do 5. Primjeri: rang studenata, rang najboljih filmova, ocjena ispitanika od 1 do 5 pri čemu je 1 „u potpunosti nezadovoljan“ a 5 „u potpunosti zadovoljan“, stupanj obrazovanja.</a:t>
            </a:r>
          </a:p>
          <a:p>
            <a:pPr algn="just"/>
            <a:r>
              <a:rPr lang="hr-HR" b="1" dirty="0" smtClean="0"/>
              <a:t>Intervalna skala </a:t>
            </a:r>
            <a:r>
              <a:rPr lang="hr-HR" dirty="0" smtClean="0"/>
              <a:t>ima svojstva i nominalne i </a:t>
            </a:r>
            <a:r>
              <a:rPr lang="hr-HR" dirty="0" err="1" smtClean="0"/>
              <a:t>ordinalne</a:t>
            </a:r>
            <a:r>
              <a:rPr lang="hr-HR" dirty="0" smtClean="0"/>
              <a:t> </a:t>
            </a:r>
            <a:r>
              <a:rPr lang="hr-HR" dirty="0" smtClean="0"/>
              <a:t>skale, </a:t>
            </a:r>
            <a:r>
              <a:rPr lang="hr-HR" dirty="0" smtClean="0"/>
              <a:t>ali u sebi sadrži i informacije o kvantitativnim razlikama koncepta. Primjerice, ukoliko menadžer poduzeća želi saznati i brojčano iskazati efikasnost rada radnika, radnike bi mogao poredati od najboljeg do najlošijeg (ordinalna skala) no u ovome slučaju znao bi i kolika je razlika u efikasnosti između pojedinog radnika (intervalna skala). Intervalna skala posjeduje relativno značenje kvantitativnih razlika, nije riječ o iskonskoj skali, odnosno ne predstavlja u potpunosti neki fenomen. Primjeri: temperatura.</a:t>
            </a:r>
          </a:p>
          <a:p>
            <a:pPr algn="just"/>
            <a:r>
              <a:rPr lang="hr-HR" b="1" dirty="0" smtClean="0"/>
              <a:t>Omjerna skala </a:t>
            </a:r>
            <a:r>
              <a:rPr lang="hr-HR" dirty="0" smtClean="0"/>
              <a:t>predstavlja najviši oblik mjerenja i posjeduje apsolutno značenje kvantitativnih razlika, u odnosu na intervalnu skalu. Primjer: iznos mjesečne potrošnje, godišnji obiteljski dohodak, vrijeme provedeno pred televizorom.</a:t>
            </a:r>
          </a:p>
          <a:p>
            <a:pPr>
              <a:buNone/>
            </a:pPr>
            <a:endParaRPr lang="hr-HR" dirty="0" smtClean="0"/>
          </a:p>
          <a:p>
            <a:endParaRPr lang="hr-H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Kriteriji za kvalitetno mjerenje</a:t>
            </a:r>
            <a:endParaRPr lang="hr-HR" dirty="0"/>
          </a:p>
        </p:txBody>
      </p:sp>
      <p:sp>
        <p:nvSpPr>
          <p:cNvPr id="3" name="Content Placeholder 2"/>
          <p:cNvSpPr>
            <a:spLocks noGrp="1"/>
          </p:cNvSpPr>
          <p:nvPr>
            <p:ph idx="1"/>
          </p:nvPr>
        </p:nvSpPr>
        <p:spPr>
          <a:xfrm>
            <a:off x="403653" y="1845733"/>
            <a:ext cx="11409405" cy="4283217"/>
          </a:xfrm>
        </p:spPr>
        <p:txBody>
          <a:bodyPr>
            <a:normAutofit lnSpcReduction="10000"/>
          </a:bodyPr>
          <a:lstStyle/>
          <a:p>
            <a:r>
              <a:rPr lang="hr-HR" dirty="0" smtClean="0"/>
              <a:t>Pouzdanost – interna konzistentnost mjere</a:t>
            </a:r>
          </a:p>
          <a:p>
            <a:r>
              <a:rPr lang="hr-HR" dirty="0" smtClean="0"/>
              <a:t>Preciznost – kako mjera procjenjuje koncept</a:t>
            </a:r>
          </a:p>
          <a:p>
            <a:endParaRPr lang="hr-HR" dirty="0" smtClean="0"/>
          </a:p>
          <a:p>
            <a:pPr algn="just"/>
            <a:r>
              <a:rPr lang="hr-HR" i="1" dirty="0" smtClean="0"/>
              <a:t>Pouzdanost</a:t>
            </a:r>
            <a:r>
              <a:rPr lang="hr-HR" dirty="0" smtClean="0"/>
              <a:t> je indikator interne konzistentnosti mjere. Konzistentnost je ključ za razumijevanje pouzdanosti. Mjera je pouzdana kada različiti pokušaji mjerenja dovode do istoga rezultata. Primjerice, pismeni ispit se može sastojati od tri dijela – prvi dio čini 25 pitanja s odgovorima na zaokruživanje, drugi dio ispita su dva pitanja esejskog tipa a treći dio ispita je jedno pitanje sa studijom slučaja. Ukoliko student na prvome dijeli ispita ostvari 80% uspjeha, može se očekivati da će student i na drugom i trećem dijelu ispita ostvariti oko 80% uspjeha ako je test konzistentan te ako student pritom ne vara. Interna konzistentnost predstavlja homogenost mjere. Primjerice, za ispitivanje jednog koncepta (lojalnost brendu) možemo koristiti više sličnih ali različitih pitanja. Ukoliko ispitanik istinito odgovara na pitanja, možemo očekivati da će odgovori biti slični na svim pitanjima odnosno konvergirat će istom mišljenju. </a:t>
            </a:r>
            <a:r>
              <a:rPr lang="hr-HR" i="1" dirty="0" smtClean="0"/>
              <a:t>Preciznost</a:t>
            </a:r>
            <a:r>
              <a:rPr lang="hr-HR" dirty="0" smtClean="0"/>
              <a:t> se odnosi na činjenicu kako mjera procjenjuje određeni koncept. Valjanost je preciznost mjere ili opseg u kojemu vrijednost doista istinito predstavlja koncept. </a:t>
            </a:r>
          </a:p>
          <a:p>
            <a:endParaRPr lang="hr-HR" dirty="0" smtClean="0"/>
          </a:p>
        </p:txBody>
      </p:sp>
    </p:spTree>
    <p:extLst>
      <p:ext uri="{BB962C8B-B14F-4D97-AF65-F5344CB8AC3E}">
        <p14:creationId xmlns="" xmlns:p14="http://schemas.microsoft.com/office/powerpoint/2010/main" val="416679437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205</TotalTime>
  <Words>1604</Words>
  <Application>Microsoft Office PowerPoint</Application>
  <PresentationFormat>Custom</PresentationFormat>
  <Paragraphs>146</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2" baseType="lpstr">
      <vt:lpstr>Retrospect</vt:lpstr>
      <vt:lpstr>Microsoft Office Word Document</vt:lpstr>
      <vt:lpstr>Document</vt:lpstr>
      <vt:lpstr>MJERENJE I OPERACIONALIZACIJA</vt:lpstr>
      <vt:lpstr>Slide 2</vt:lpstr>
      <vt:lpstr>PRIMJER IZ PRAKSE</vt:lpstr>
      <vt:lpstr>MJERENJE</vt:lpstr>
      <vt:lpstr>PRIMJER: OCJENJIVANJE STUDENATA</vt:lpstr>
      <vt:lpstr>MJERENJE</vt:lpstr>
      <vt:lpstr>Skale</vt:lpstr>
      <vt:lpstr>Slide 8</vt:lpstr>
      <vt:lpstr>Kriteriji za kvalitetno mjerenje</vt:lpstr>
      <vt:lpstr>MJERENJE STAVOVA</vt:lpstr>
      <vt:lpstr>Skale ocjenjivanja (1)</vt:lpstr>
      <vt:lpstr>Skale ocjenjivanja (2)</vt:lpstr>
      <vt:lpstr>Skale ocjenjivanja (3)</vt:lpstr>
      <vt:lpstr>Skale ocjenjivanja (4)</vt:lpstr>
      <vt:lpstr>Skale ocjenjivanja (5)</vt:lpstr>
      <vt:lpstr>Skale ocjenjivanja (6)</vt:lpstr>
      <vt:lpstr>Slide 17</vt:lpstr>
      <vt:lpstr>Slide 18</vt:lpstr>
      <vt:lpstr>Skale ocjenjivanja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MJERENJE I OPERACIONALIZACIJA</dc:title>
  <dc:creator>Sanja</dc:creator>
  <cp:lastModifiedBy>tomic</cp:lastModifiedBy>
  <cp:revision>22</cp:revision>
  <dcterms:created xsi:type="dcterms:W3CDTF">2015-01-09T09:06:09Z</dcterms:created>
  <dcterms:modified xsi:type="dcterms:W3CDTF">2022-01-10T15:38:25Z</dcterms:modified>
</cp:coreProperties>
</file>