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drawings/drawing1.xml" ContentType="application/vnd.openxmlformats-officedocument.drawingml.chartshapes+xml"/>
  <Override PartName="/ppt/theme/themeOverride6.xml" ContentType="application/vnd.openxmlformats-officedocument.themeOverride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  <p:sldId id="257" r:id="rId3"/>
    <p:sldId id="285" r:id="rId4"/>
    <p:sldId id="286" r:id="rId5"/>
    <p:sldId id="287" r:id="rId6"/>
    <p:sldId id="288" r:id="rId7"/>
    <p:sldId id="289" r:id="rId8"/>
    <p:sldId id="283" r:id="rId9"/>
    <p:sldId id="284" r:id="rId10"/>
    <p:sldId id="290" r:id="rId11"/>
    <p:sldId id="258" r:id="rId12"/>
    <p:sldId id="259" r:id="rId13"/>
    <p:sldId id="263" r:id="rId14"/>
    <p:sldId id="272" r:id="rId15"/>
  </p:sldIdLst>
  <p:sldSz cx="9144000" cy="6858000" type="screen4x3"/>
  <p:notesSz cx="6858000" cy="9144000"/>
  <p:defaultTextStyle>
    <a:defPPr>
      <a:defRPr lang="e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87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tomic\Desktop\Ekonomske%20metode\PREDAVANJA\1-Uvodno%20predavanje\Primjer%20-%20pokazatelji%20siroma&#353;tva%20i%20isklju&#269;enosti.xlsx" TargetMode="External"/><Relationship Id="rId1" Type="http://schemas.openxmlformats.org/officeDocument/2006/relationships/themeOverride" Target="../theme/themeOverride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tomic\Desktop\Ekonomske%20metode\PREDAVANJA\1-Uvodno%20predavanje\Primjer%20-%20pokazatelji%20siroma&#353;tva%20i%20isklju&#269;enosti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l" rtl="0">
              <a:defRPr sz="1200" b="0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" sz="12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G-1. GENDER POVERTY RISK RATE, 2010 - 2019</a:t>
            </a:r>
          </a:p>
          <a:p>
            <a:pPr algn="l" rtl="0">
              <a:defRPr sz="1200" b="0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" sz="1200" b="0" i="1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AT-RISK-OF-POVERTY RATE, BY SEX, 2010 - 2019</a:t>
            </a:r>
          </a:p>
        </c:rich>
      </c:tx>
      <c:layout>
        <c:manualLayout>
          <c:xMode val="edge"/>
          <c:yMode val="edge"/>
          <c:x val="0.11192312661498713"/>
          <c:y val="1.8185487971354351E-2"/>
        </c:manualLayout>
      </c:layout>
      <c:spPr>
        <a:effectLst/>
      </c:spPr>
    </c:title>
    <c:plotArea>
      <c:layout>
        <c:manualLayout>
          <c:layoutTarget val="inner"/>
          <c:xMode val="edge"/>
          <c:yMode val="edge"/>
          <c:x val="3.9782449874178095E-2"/>
          <c:y val="0.19448438603483217"/>
          <c:w val="0.93444029465168865"/>
          <c:h val="0.64478940922652894"/>
        </c:manualLayout>
      </c:layout>
      <c:barChart>
        <c:barDir val="col"/>
        <c:grouping val="clustered"/>
        <c:ser>
          <c:idx val="0"/>
          <c:order val="0"/>
          <c:tx>
            <c:strRef>
              <c:f>'Podaci za grafikone'!$B$4</c:f>
              <c:strCache>
                <c:ptCount val="1"/>
                <c:pt idx="0">
                  <c:v>ukupno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r-Latn-CS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'Podaci za grafikone'!$A$5:$A$14</c:f>
              <c:strCache>
                <c:ptCount val="10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  <c:pt idx="9">
                  <c:v>2019.</c:v>
                </c:pt>
              </c:strCache>
            </c:strRef>
          </c:cat>
          <c:val>
            <c:numRef>
              <c:f>'Podaci za grafikone'!$B$5:$B$14</c:f>
              <c:numCache>
                <c:formatCode>0.0</c:formatCode>
                <c:ptCount val="10"/>
                <c:pt idx="0">
                  <c:v>20.6</c:v>
                </c:pt>
                <c:pt idx="1">
                  <c:v>20.9</c:v>
                </c:pt>
                <c:pt idx="2">
                  <c:v>20.399999999999999</c:v>
                </c:pt>
                <c:pt idx="3">
                  <c:v>19.5</c:v>
                </c:pt>
                <c:pt idx="4">
                  <c:v>19.399999999999999</c:v>
                </c:pt>
                <c:pt idx="5">
                  <c:v>20</c:v>
                </c:pt>
                <c:pt idx="6">
                  <c:v>19.5</c:v>
                </c:pt>
                <c:pt idx="7">
                  <c:v>20</c:v>
                </c:pt>
                <c:pt idx="8">
                  <c:v>19.3</c:v>
                </c:pt>
                <c:pt idx="9">
                  <c:v>18.3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6BD-46CC-8D4B-1A049F9C7C50}"/>
            </c:ext>
          </c:extLst>
        </c:ser>
        <c:ser>
          <c:idx val="1"/>
          <c:order val="1"/>
          <c:tx>
            <c:strRef>
              <c:f>'Podaci za grafikone'!$C$4</c:f>
              <c:strCache>
                <c:ptCount val="1"/>
                <c:pt idx="0">
                  <c:v>muški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r-Latn-CS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'Podaci za grafikone'!$A$5:$A$14</c:f>
              <c:strCache>
                <c:ptCount val="10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  <c:pt idx="9">
                  <c:v>2019.</c:v>
                </c:pt>
              </c:strCache>
            </c:strRef>
          </c:cat>
          <c:val>
            <c:numRef>
              <c:f>'Podaci za grafikone'!$C$5:$C$14</c:f>
              <c:numCache>
                <c:formatCode>0.0</c:formatCode>
                <c:ptCount val="10"/>
                <c:pt idx="0">
                  <c:v>19.7</c:v>
                </c:pt>
                <c:pt idx="1">
                  <c:v>19.7</c:v>
                </c:pt>
                <c:pt idx="2">
                  <c:v>19.399999999999999</c:v>
                </c:pt>
                <c:pt idx="3">
                  <c:v>18.8</c:v>
                </c:pt>
                <c:pt idx="4">
                  <c:v>18.7</c:v>
                </c:pt>
                <c:pt idx="5">
                  <c:v>19.3</c:v>
                </c:pt>
                <c:pt idx="6">
                  <c:v>18.600000000000001</c:v>
                </c:pt>
                <c:pt idx="7">
                  <c:v>18.899999999999999</c:v>
                </c:pt>
                <c:pt idx="8">
                  <c:v>18.100000000000001</c:v>
                </c:pt>
                <c:pt idx="9">
                  <c:v>17.2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6BD-46CC-8D4B-1A049F9C7C50}"/>
            </c:ext>
          </c:extLst>
        </c:ser>
        <c:ser>
          <c:idx val="2"/>
          <c:order val="2"/>
          <c:tx>
            <c:strRef>
              <c:f>'Podaci za grafikone'!$D$4</c:f>
              <c:strCache>
                <c:ptCount val="1"/>
                <c:pt idx="0">
                  <c:v>ženski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r-Latn-CS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'Podaci za grafikone'!$A$5:$A$14</c:f>
              <c:strCache>
                <c:ptCount val="10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  <c:pt idx="9">
                  <c:v>2019.</c:v>
                </c:pt>
              </c:strCache>
            </c:strRef>
          </c:cat>
          <c:val>
            <c:numRef>
              <c:f>'Podaci za grafikone'!$D$5:$D$14</c:f>
              <c:numCache>
                <c:formatCode>0.0</c:formatCode>
                <c:ptCount val="10"/>
                <c:pt idx="0">
                  <c:v>21.4</c:v>
                </c:pt>
                <c:pt idx="1">
                  <c:v>22.1</c:v>
                </c:pt>
                <c:pt idx="2">
                  <c:v>21.3</c:v>
                </c:pt>
                <c:pt idx="3">
                  <c:v>20.3</c:v>
                </c:pt>
                <c:pt idx="4">
                  <c:v>20.100000000000001</c:v>
                </c:pt>
                <c:pt idx="5">
                  <c:v>20.6</c:v>
                </c:pt>
                <c:pt idx="6">
                  <c:v>20.399999999999999</c:v>
                </c:pt>
                <c:pt idx="7">
                  <c:v>20.9</c:v>
                </c:pt>
                <c:pt idx="8">
                  <c:v>20.399999999999999</c:v>
                </c:pt>
                <c:pt idx="9">
                  <c:v>19.3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6BD-46CC-8D4B-1A049F9C7C50}"/>
            </c:ext>
          </c:extLst>
        </c:ser>
        <c:dLbls>
          <c:showVal val="1"/>
        </c:dLbls>
        <c:gapWidth val="60"/>
        <c:overlap val="-15"/>
        <c:axId val="113499136"/>
        <c:axId val="113505024"/>
      </c:barChart>
      <c:catAx>
        <c:axId val="113499136"/>
        <c:scaling>
          <c:orientation val="minMax"/>
        </c:scaling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r-Latn-CS"/>
          </a:p>
        </c:txPr>
        <c:crossAx val="113505024"/>
        <c:crosses val="autoZero"/>
        <c:auto val="1"/>
        <c:lblAlgn val="ctr"/>
        <c:lblOffset val="100"/>
      </c:catAx>
      <c:valAx>
        <c:axId val="113505024"/>
        <c:scaling>
          <c:orientation val="minMax"/>
        </c:scaling>
        <c:axPos val="l"/>
        <c:majorGridlines>
          <c:spPr>
            <a:ln w="6350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r-Latn-CS"/>
          </a:p>
        </c:txPr>
        <c:crossAx val="113499136"/>
        <c:crosses val="autoZero"/>
        <c:crossBetween val="between"/>
      </c:valAx>
      <c:spPr>
        <a:noFill/>
        <a:ln w="6350" cmpd="sng">
          <a:solidFill>
            <a:schemeClr val="bg1">
              <a:lumMod val="75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21441348514898301"/>
          <c:y val="0.86326784617373664"/>
          <c:w val="0.56270251937984561"/>
          <c:h val="0.13673230877476786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r-Latn-CS"/>
        </a:p>
      </c:txPr>
    </c:legend>
    <c:plotVisOnly val="1"/>
    <c:dispBlanksAs val="gap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CS"/>
    </a:p>
  </c:txPr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" sz="1200" b="1">
                <a:solidFill>
                  <a:sysClr val="windowText" lastClr="000000"/>
                </a:solidFill>
              </a:rPr>
              <a:t>G-2. POVERTY RISK RATE BY LEVEL OF EDUCATION,</a:t>
            </a:r>
            <a:r>
              <a:rPr lang="hr-HR" sz="1200" b="1">
                <a:solidFill>
                  <a:sysClr val="windowText" lastClr="000000"/>
                </a:solidFill>
              </a:rPr>
              <a:t/>
            </a:r>
            <a:br>
              <a:rPr lang="hr-HR" sz="1200" b="1">
                <a:solidFill>
                  <a:sysClr val="windowText" lastClr="000000"/>
                </a:solidFill>
              </a:rPr>
            </a:br>
            <a:r>
              <a:rPr lang="en" sz="1200" b="1">
                <a:solidFill>
                  <a:sysClr val="windowText" lastClr="000000"/>
                </a:solidFill>
              </a:rPr>
              <a:t>        </a:t>
            </a:r>
            <a:r>
              <a:rPr lang="en" sz="1200" b="1" baseline="0">
                <a:solidFill>
                  <a:sysClr val="windowText" lastClr="000000"/>
                </a:solidFill>
              </a:rPr>
              <a:t> </a:t>
            </a:r>
            <a:r>
              <a:rPr lang="en" sz="1200" b="1">
                <a:solidFill>
                  <a:sysClr val="windowText" lastClr="000000"/>
                </a:solidFill>
              </a:rPr>
              <a:t>2010 - 2019</a:t>
            </a:r>
          </a:p>
          <a:p>
            <a:pPr algn="l"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" sz="1200" b="0" i="1">
                <a:solidFill>
                  <a:sysClr val="windowText" lastClr="000000"/>
                </a:solidFill>
              </a:rPr>
              <a:t>AT-RISK-OF-POVERTY RATE, BY EDUCATION LEVEL, 2010 - 2019</a:t>
            </a:r>
          </a:p>
        </c:rich>
      </c:tx>
      <c:layout>
        <c:manualLayout>
          <c:xMode val="edge"/>
          <c:yMode val="edge"/>
          <c:x val="7.7137670774816133E-2"/>
          <c:y val="2.6863823345408353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6064020878097023E-2"/>
          <c:y val="0.18705406517675491"/>
          <c:w val="0.92954877828801563"/>
          <c:h val="0.49277541322355345"/>
        </c:manualLayout>
      </c:layout>
      <c:barChart>
        <c:barDir val="col"/>
        <c:grouping val="clustered"/>
        <c:ser>
          <c:idx val="0"/>
          <c:order val="0"/>
          <c:tx>
            <c:strRef>
              <c:f>'Podaci za grafikone'!$B$20</c:f>
              <c:strCache>
                <c:ptCount val="1"/>
                <c:pt idx="0">
                  <c:v>predškolsko i osnovnoškolsko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r-Latn-CS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'Podaci za grafikone'!$A$21:$A$30</c:f>
              <c:strCache>
                <c:ptCount val="10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  <c:pt idx="9">
                  <c:v>2019.</c:v>
                </c:pt>
              </c:strCache>
            </c:strRef>
          </c:cat>
          <c:val>
            <c:numRef>
              <c:f>'Podaci za grafikone'!$B$21:$B$30</c:f>
              <c:numCache>
                <c:formatCode>0.0</c:formatCode>
                <c:ptCount val="10"/>
                <c:pt idx="0">
                  <c:v>36.300000000000004</c:v>
                </c:pt>
                <c:pt idx="1">
                  <c:v>36.200000000000003</c:v>
                </c:pt>
                <c:pt idx="2">
                  <c:v>37</c:v>
                </c:pt>
                <c:pt idx="3">
                  <c:v>35.5</c:v>
                </c:pt>
                <c:pt idx="4">
                  <c:v>34.6</c:v>
                </c:pt>
                <c:pt idx="5">
                  <c:v>36.6</c:v>
                </c:pt>
                <c:pt idx="6">
                  <c:v>37</c:v>
                </c:pt>
                <c:pt idx="7">
                  <c:v>36</c:v>
                </c:pt>
                <c:pt idx="8">
                  <c:v>35.5</c:v>
                </c:pt>
                <c:pt idx="9">
                  <c:v>33.700000000000003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723-4748-9327-24AB7A1A99EA}"/>
            </c:ext>
          </c:extLst>
        </c:ser>
        <c:ser>
          <c:idx val="1"/>
          <c:order val="1"/>
          <c:tx>
            <c:strRef>
              <c:f>'Podaci za grafikone'!$C$20</c:f>
              <c:strCache>
                <c:ptCount val="1"/>
                <c:pt idx="0">
                  <c:v>srednjoškolsko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r-Latn-CS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'Podaci za grafikone'!$A$21:$A$30</c:f>
              <c:strCache>
                <c:ptCount val="10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  <c:pt idx="9">
                  <c:v>2019.</c:v>
                </c:pt>
              </c:strCache>
            </c:strRef>
          </c:cat>
          <c:val>
            <c:numRef>
              <c:f>'Podaci za grafikone'!$C$21:$C$30</c:f>
              <c:numCache>
                <c:formatCode>0.0</c:formatCode>
                <c:ptCount val="10"/>
                <c:pt idx="0">
                  <c:v>15.2</c:v>
                </c:pt>
                <c:pt idx="1">
                  <c:v>16.399999999999999</c:v>
                </c:pt>
                <c:pt idx="2">
                  <c:v>15.8</c:v>
                </c:pt>
                <c:pt idx="3">
                  <c:v>15.8</c:v>
                </c:pt>
                <c:pt idx="4">
                  <c:v>16.100000000000001</c:v>
                </c:pt>
                <c:pt idx="5">
                  <c:v>16</c:v>
                </c:pt>
                <c:pt idx="6">
                  <c:v>15.5</c:v>
                </c:pt>
                <c:pt idx="7">
                  <c:v>15.6</c:v>
                </c:pt>
                <c:pt idx="8">
                  <c:v>15.4</c:v>
                </c:pt>
                <c:pt idx="9">
                  <c:v>13.6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723-4748-9327-24AB7A1A99EA}"/>
            </c:ext>
          </c:extLst>
        </c:ser>
        <c:ser>
          <c:idx val="2"/>
          <c:order val="2"/>
          <c:tx>
            <c:strRef>
              <c:f>'Podaci za grafikone'!$D$20</c:f>
              <c:strCache>
                <c:ptCount val="1"/>
                <c:pt idx="0">
                  <c:v>visokoškolsko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'Podaci za grafikone'!$A$21:$A$30</c:f>
              <c:strCache>
                <c:ptCount val="10"/>
                <c:pt idx="0">
                  <c:v>2010.</c:v>
                </c:pt>
                <c:pt idx="1">
                  <c:v>2011.</c:v>
                </c:pt>
                <c:pt idx="2">
                  <c:v>2012.</c:v>
                </c:pt>
                <c:pt idx="3">
                  <c:v>2013.</c:v>
                </c:pt>
                <c:pt idx="4">
                  <c:v>2014.</c:v>
                </c:pt>
                <c:pt idx="5">
                  <c:v>2015.</c:v>
                </c:pt>
                <c:pt idx="6">
                  <c:v>2016.</c:v>
                </c:pt>
                <c:pt idx="7">
                  <c:v>2017.</c:v>
                </c:pt>
                <c:pt idx="8">
                  <c:v>2018.</c:v>
                </c:pt>
                <c:pt idx="9">
                  <c:v>2019.</c:v>
                </c:pt>
              </c:strCache>
            </c:strRef>
          </c:cat>
          <c:val>
            <c:numRef>
              <c:f>'Podaci za grafikone'!$D$21:$D$30</c:f>
              <c:numCache>
                <c:formatCode>0.0</c:formatCode>
                <c:ptCount val="10"/>
                <c:pt idx="0">
                  <c:v>6.4</c:v>
                </c:pt>
                <c:pt idx="1">
                  <c:v>6.4</c:v>
                </c:pt>
                <c:pt idx="2">
                  <c:v>5.0999999999999996</c:v>
                </c:pt>
                <c:pt idx="3">
                  <c:v>5.9</c:v>
                </c:pt>
                <c:pt idx="4">
                  <c:v>6</c:v>
                </c:pt>
                <c:pt idx="5">
                  <c:v>5.0999999999999996</c:v>
                </c:pt>
                <c:pt idx="6">
                  <c:v>4.5</c:v>
                </c:pt>
                <c:pt idx="7">
                  <c:v>4.0999999999999996</c:v>
                </c:pt>
                <c:pt idx="8">
                  <c:v>4.7</c:v>
                </c:pt>
                <c:pt idx="9">
                  <c:v>4.8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FFB-439E-872E-92B19FA3BBEB}"/>
            </c:ext>
          </c:extLst>
        </c:ser>
        <c:gapWidth val="60"/>
        <c:overlap val="-15"/>
        <c:axId val="82740352"/>
        <c:axId val="82741888"/>
      </c:barChart>
      <c:catAx>
        <c:axId val="8274035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r-Latn-CS"/>
          </a:p>
        </c:txPr>
        <c:crossAx val="82741888"/>
        <c:crosses val="autoZero"/>
        <c:auto val="1"/>
        <c:lblAlgn val="ctr"/>
        <c:lblOffset val="100"/>
      </c:catAx>
      <c:valAx>
        <c:axId val="82741888"/>
        <c:scaling>
          <c:orientation val="minMax"/>
          <c:max val="50"/>
        </c:scaling>
        <c:axPos val="l"/>
        <c:majorGridlines>
          <c:spPr>
            <a:ln w="6350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900"/>
            </a:pPr>
            <a:endParaRPr lang="sr-Latn-CS"/>
          </a:p>
        </c:txPr>
        <c:crossAx val="82740352"/>
        <c:crosses val="autoZero"/>
        <c:crossBetween val="between"/>
      </c:valAx>
      <c:spPr>
        <a:noFill/>
        <a:ln>
          <a:solidFill>
            <a:schemeClr val="bg1">
              <a:lumMod val="75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17230412325648181"/>
          <c:y val="0.81226388989572018"/>
          <c:w val="0.55485368714121397"/>
          <c:h val="5.9936219499337466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r-Latn-CS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CS"/>
    </a:p>
  </c:txPr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0.31132</cdr:x>
      <cdr:y>0.94418</cdr:y>
    </cdr:from>
    <cdr:to>
      <cdr:x>0.74122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14600" y="4089422"/>
          <a:ext cx="3472389" cy="224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" sz="900" i="1"/>
            <a:t>Total Men Women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0.19053</cdr:x>
      <cdr:y>0.84869</cdr:y>
    </cdr:from>
    <cdr:to>
      <cdr:x>0.82447</cdr:x>
      <cdr:y>0.90885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66367" y="3034648"/>
          <a:ext cx="4213510" cy="2151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" sz="900" i="1"/>
            <a:t>Preschool and basic Upper secondary Tertiary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03ED619-1263-4E50-875B-83423D747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E45E9-91DD-4EC4-95CE-C73DF9BD4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DCE90-CC8B-45C6-8E2E-9A91F99E1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99070-035D-44E4-A2BE-ABAD2DFB2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2988B4-F577-4519-A464-27A6EEC81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E36EEF-6F03-467A-B668-A3E78DC06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CE66A8-A007-4428-AAE6-93ED0689E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EC8956-0BBD-4FF1-A13E-51A043042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C6FB6-0D07-4DD6-83E2-5AB65EE4E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3421DA9-625C-4907-B864-9B867537D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50893E4-E2E8-427C-A674-334625FA5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" smtClean="0"/>
              <a:t>Click to edit Master text styles</a:t>
            </a:r>
          </a:p>
          <a:p>
            <a:pPr lvl="1"/>
            <a:r>
              <a:rPr lang="en" smtClean="0"/>
              <a:t>Second level</a:t>
            </a:r>
          </a:p>
          <a:p>
            <a:pPr lvl="2"/>
            <a:r>
              <a:rPr lang="en" smtClean="0"/>
              <a:t>Third level</a:t>
            </a:r>
          </a:p>
          <a:p>
            <a:pPr lvl="3"/>
            <a:r>
              <a:rPr lang="en" smtClean="0"/>
              <a:t>Fourth level</a:t>
            </a:r>
          </a:p>
          <a:p>
            <a:pPr lvl="4"/>
            <a:r>
              <a:rPr lang="en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FC79BFB-FFEA-44C1-8503-5D1F2D9E4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4" r:id="rId2"/>
    <p:sldLayoutId id="2147483949" r:id="rId3"/>
    <p:sldLayoutId id="2147483950" r:id="rId4"/>
    <p:sldLayoutId id="2147483951" r:id="rId5"/>
    <p:sldLayoutId id="2147483952" r:id="rId6"/>
    <p:sldLayoutId id="2147483945" r:id="rId7"/>
    <p:sldLayoutId id="2147483953" r:id="rId8"/>
    <p:sldLayoutId id="2147483954" r:id="rId9"/>
    <p:sldLayoutId id="2147483946" r:id="rId10"/>
    <p:sldLayoutId id="21474839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-ucenje.unipu.h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stjepan@unipu.hr" TargetMode="External"/><Relationship Id="rId2" Type="http://schemas.openxmlformats.org/officeDocument/2006/relationships/hyperlink" Target="mailto:dtomic@unipu.h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dirty="0" smtClean="0"/>
              <a:t>Economic methods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886200"/>
            <a:ext cx="5638800" cy="1600200"/>
          </a:xfrm>
        </p:spPr>
        <p:txBody>
          <a:bodyPr/>
          <a:lstStyle/>
          <a:p>
            <a:pPr marR="0" eaLnBrk="1" hangingPunct="1"/>
            <a:r>
              <a:rPr lang="en" smtClean="0"/>
              <a:t>Ak. yr. 2021/2022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382000" cy="4876800"/>
          </a:xfrm>
        </p:spPr>
        <p:txBody>
          <a:bodyPr/>
          <a:lstStyle/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Introduction to the course. Classification and interpretation of terms from the field of research methodology in the science of economics.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Development of science and characteristics of scientific research. History of economic methodology.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Ethics in research. Ethical behavior of students when conducting research. Introduction to University documents on writing student papers. Preparation for the presentation of papers.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Stages of the research process. Choice of methodological approach.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Selection, formulation and precise determination of research areas, topics and subjects.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Critical search of literature. Get acquainted with the available databases for searching literature and search rules.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Formulation of research goals and purposes. Formulation of hypotheses.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Difference between quantitative and qualitative research methods.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Sampling process.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Survey.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Types of validity and validation of scientific research.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Writing the final report. Writing as a skill.</a:t>
            </a:r>
            <a:endParaRPr lang="en-US" altLang="en-US" sz="1500" smtClean="0"/>
          </a:p>
          <a:p>
            <a:pPr eaLnBrk="1" hangingPunct="1">
              <a:buFont typeface="Arial" charset="0"/>
              <a:buAutoNum type="arabicPeriod"/>
            </a:pPr>
            <a:r>
              <a:rPr lang="en" altLang="en-US" sz="1500" smtClean="0"/>
              <a:t>Presentation of research.</a:t>
            </a:r>
            <a:endParaRPr lang="en-US" sz="150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smtClean="0"/>
              <a:t>Course content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4419600"/>
          </a:xfrm>
        </p:spPr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" sz="2400" u="sng" dirty="0" smtClean="0"/>
              <a:t>Basic literature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" sz="1600" dirty="0" smtClean="0"/>
              <a:t>Bedeković, V. (2011) </a:t>
            </a:r>
            <a:r>
              <a:rPr lang="en" sz="1600" b="1" dirty="0" smtClean="0"/>
              <a:t>Fundamentals of methodology of professional and scientific work </a:t>
            </a:r>
            <a:r>
              <a:rPr lang="en" sz="1600" dirty="0" smtClean="0"/>
              <a:t>. College of Management in Tourism and Informatics in Virovitica, Virovitica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" sz="1600" dirty="0" smtClean="0"/>
              <a:t>Cohen, L., Manion, L., Morrison, K. (2007) </a:t>
            </a:r>
            <a:r>
              <a:rPr lang="en" sz="1600" b="1" dirty="0" smtClean="0"/>
              <a:t>Research Methods in Education </a:t>
            </a:r>
            <a:r>
              <a:rPr lang="en" sz="1600" dirty="0" smtClean="0"/>
              <a:t>. Naklada Slap, Zagreb .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" sz="1600" dirty="0" smtClean="0"/>
              <a:t>Tkalac </a:t>
            </a:r>
            <a:r>
              <a:rPr lang="en" sz="1600" dirty="0" err="1" smtClean="0"/>
              <a:t>Verčić </a:t>
            </a:r>
            <a:r>
              <a:rPr lang="en" sz="1600" dirty="0" smtClean="0"/>
              <a:t>, A., Sinčić Ćorić, D., Pološki </a:t>
            </a:r>
            <a:r>
              <a:rPr lang="en" sz="1600" dirty="0" err="1" smtClean="0"/>
              <a:t>Vokić </a:t>
            </a:r>
            <a:r>
              <a:rPr lang="en" sz="1600" dirty="0" smtClean="0"/>
              <a:t>, N. (2010) </a:t>
            </a:r>
            <a:r>
              <a:rPr lang="en" sz="1600" b="1" dirty="0" smtClean="0"/>
              <a:t>Handbook for research work methodology. How to design, conduct and describe scientific and professional research </a:t>
            </a:r>
            <a:r>
              <a:rPr lang="en" sz="1600" dirty="0" smtClean="0"/>
              <a:t>. MEP doo, Zagreb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" sz="1600" b="1" dirty="0" smtClean="0"/>
              <a:t>Lecture </a:t>
            </a:r>
            <a:r>
              <a:rPr lang="en" sz="1600" b="1" dirty="0" smtClean="0"/>
              <a:t>materials</a:t>
            </a:r>
            <a:endParaRPr lang="hr-HR" sz="1600" b="1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" sz="1600" b="1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" sz="2400" u="sng" dirty="0" smtClean="0"/>
              <a:t>Supplementary literature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" sz="1600" dirty="0" err="1" smtClean="0"/>
              <a:t>Halmi </a:t>
            </a:r>
            <a:r>
              <a:rPr lang="en" sz="1600" dirty="0" smtClean="0"/>
              <a:t>, A. (2005) </a:t>
            </a:r>
            <a:r>
              <a:rPr lang="en" sz="1600" b="1" dirty="0" smtClean="0"/>
              <a:t>Strategies of qualitative research in applied social sciences </a:t>
            </a:r>
            <a:r>
              <a:rPr lang="en" sz="1600" dirty="0" smtClean="0"/>
              <a:t>. Naklada Slap, Zagreb</a:t>
            </a:r>
            <a:r>
              <a:rPr lang="en" sz="2400" dirty="0" smtClean="0"/>
              <a:t> </a:t>
            </a:r>
            <a:endParaRPr lang="hr-HR" sz="2400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" sz="1600" dirty="0" err="1" smtClean="0"/>
              <a:t>Trochim </a:t>
            </a:r>
            <a:r>
              <a:rPr lang="en" sz="1600" dirty="0" smtClean="0"/>
              <a:t>, W., Donnelly, JP (2006) </a:t>
            </a:r>
            <a:r>
              <a:rPr lang="en" sz="1600" b="1" dirty="0" smtClean="0"/>
              <a:t>The Research Methods Knowledge Base </a:t>
            </a:r>
            <a:r>
              <a:rPr lang="en" sz="1600" dirty="0" smtClean="0"/>
              <a:t>, 3rd ed., Atomic Dog, Cincinnati, Ohio.</a:t>
            </a:r>
            <a:endParaRPr lang="hr-HR" sz="1600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" sz="1600" dirty="0" smtClean="0"/>
              <a:t>Zelenika, R. (2000) </a:t>
            </a:r>
            <a:r>
              <a:rPr lang="en" sz="1600" b="1" dirty="0" smtClean="0"/>
              <a:t>Methodology and technology of scientific and professional work </a:t>
            </a:r>
            <a:r>
              <a:rPr lang="en" sz="1600" dirty="0" smtClean="0"/>
              <a:t>. Faculty of Economics in Rijeka, Rijeka </a:t>
            </a:r>
            <a:endParaRPr lang="hr-HR" sz="1600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" altLang="en-US" sz="1600" dirty="0" err="1" smtClean="0"/>
              <a:t>Zikmund </a:t>
            </a:r>
            <a:r>
              <a:rPr lang="en" altLang="en-US" sz="1600" dirty="0" smtClean="0"/>
              <a:t>, W. et al. (2008) </a:t>
            </a:r>
            <a:r>
              <a:rPr lang="en" altLang="en-US" sz="1600" b="1" dirty="0" smtClean="0"/>
              <a:t>Business Research Methods </a:t>
            </a:r>
            <a:r>
              <a:rPr lang="en" altLang="en-US" sz="1600" dirty="0" smtClean="0"/>
              <a:t>, 9 </a:t>
            </a:r>
            <a:r>
              <a:rPr lang="en" altLang="en-US" sz="1600" baseline="30000" dirty="0" smtClean="0"/>
              <a:t>TH </a:t>
            </a:r>
            <a:r>
              <a:rPr lang="en" altLang="en-US" sz="1600" dirty="0" smtClean="0"/>
              <a:t>ED., South-Western </a:t>
            </a:r>
            <a:r>
              <a:rPr lang="en" altLang="en-US" sz="1600" dirty="0" err="1" smtClean="0"/>
              <a:t>Cernage </a:t>
            </a:r>
            <a:r>
              <a:rPr lang="en" altLang="en-US" sz="1600" dirty="0" smtClean="0"/>
              <a:t>Learning, USA</a:t>
            </a:r>
            <a:endParaRPr lang="en-US" sz="1600" dirty="0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smtClean="0"/>
              <a:t>Literature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" smtClean="0">
                <a:hlinkClick r:id="rId2"/>
              </a:rPr>
              <a:t>https://e-ucenje.unipu.hr/</a:t>
            </a:r>
            <a:endParaRPr lang="hr-HR" smtClean="0"/>
          </a:p>
          <a:p>
            <a:pPr eaLnBrk="1" hangingPunct="1">
              <a:buFont typeface="Wingdings 3" pitchFamily="18" charset="2"/>
              <a:buNone/>
            </a:pPr>
            <a:endParaRPr lang="hr-HR" smtClean="0"/>
          </a:p>
          <a:p>
            <a:pPr eaLnBrk="1" hangingPunct="1"/>
            <a:r>
              <a:rPr lang="en" smtClean="0"/>
              <a:t>Economic methods</a:t>
            </a:r>
          </a:p>
          <a:p>
            <a:pPr eaLnBrk="1" hangingPunct="1"/>
            <a:endParaRPr lang="hr-HR" smtClean="0"/>
          </a:p>
          <a:p>
            <a:pPr eaLnBrk="1" hangingPunct="1"/>
            <a:r>
              <a:rPr lang="en" smtClean="0"/>
              <a:t>Notices</a:t>
            </a:r>
          </a:p>
          <a:p>
            <a:pPr lvl="1" eaLnBrk="1" hangingPunct="1"/>
            <a:r>
              <a:rPr lang="en" sz="2400" smtClean="0"/>
              <a:t>Important information about the course</a:t>
            </a:r>
          </a:p>
          <a:p>
            <a:pPr lvl="1" eaLnBrk="1" hangingPunct="1"/>
            <a:r>
              <a:rPr lang="en" sz="2400" smtClean="0"/>
              <a:t>Live stream lectures</a:t>
            </a:r>
          </a:p>
          <a:p>
            <a:pPr lvl="1" eaLnBrk="1" hangingPunct="1"/>
            <a:r>
              <a:rPr lang="en" sz="2400" smtClean="0"/>
              <a:t>Materials</a:t>
            </a:r>
          </a:p>
          <a:p>
            <a:pPr lvl="1" eaLnBrk="1" hangingPunct="1"/>
            <a:r>
              <a:rPr lang="en" sz="2400" smtClean="0"/>
              <a:t>Upload tasks</a:t>
            </a:r>
          </a:p>
          <a:p>
            <a:pPr lvl="1" eaLnBrk="1" hangingPunct="1"/>
            <a:r>
              <a:rPr lang="en" sz="2400" smtClean="0"/>
              <a:t>Exam results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smtClean="0"/>
              <a:t>E-learning portal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057400"/>
            <a:ext cx="8991600" cy="39497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" sz="1600" smtClean="0"/>
              <a:t>Within the seminar teaching - to agree with Assoc. Sasa Stjepanovic</a:t>
            </a:r>
          </a:p>
          <a:p>
            <a:pPr eaLnBrk="1" hangingPunct="1">
              <a:lnSpc>
                <a:spcPct val="80000"/>
              </a:lnSpc>
            </a:pPr>
            <a:endParaRPr lang="hr-HR" sz="1600" b="1" u="sng" smtClean="0"/>
          </a:p>
          <a:p>
            <a:pPr eaLnBrk="1" hangingPunct="1">
              <a:lnSpc>
                <a:spcPct val="80000"/>
              </a:lnSpc>
            </a:pPr>
            <a:r>
              <a:rPr lang="en" sz="1600" b="1" u="sng" smtClean="0"/>
              <a:t>Required </a:t>
            </a:r>
            <a:r>
              <a:rPr lang="en" sz="1600" u="sng" smtClean="0"/>
              <a:t>parts of the report:</a:t>
            </a:r>
          </a:p>
          <a:p>
            <a:pPr lvl="1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" sz="1600" u="sng" smtClean="0"/>
              <a:t>Elaboration of the topic </a:t>
            </a:r>
            <a:r>
              <a:rPr lang="en" sz="1600" smtClean="0"/>
              <a:t>- research of literature, at least three scientific researches on a given topic</a:t>
            </a:r>
          </a:p>
          <a:p>
            <a:pPr lvl="1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" sz="1600" u="sng" smtClean="0"/>
              <a:t>Hypothesis / e </a:t>
            </a:r>
            <a:r>
              <a:rPr lang="en" sz="1600" smtClean="0"/>
              <a:t>- statistical way of formulating a hypothesis</a:t>
            </a:r>
          </a:p>
          <a:p>
            <a:pPr lvl="1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" sz="1600" u="sng" smtClean="0"/>
              <a:t>Research goal </a:t>
            </a:r>
            <a:r>
              <a:rPr lang="en" sz="1600" smtClean="0"/>
              <a:t>(SMART criteria)</a:t>
            </a:r>
          </a:p>
          <a:p>
            <a:pPr lvl="1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" sz="1600" u="sng" smtClean="0"/>
              <a:t>Sample </a:t>
            </a:r>
            <a:r>
              <a:rPr lang="en" sz="1600" smtClean="0"/>
              <a:t>(Type, size, access, ()</a:t>
            </a:r>
          </a:p>
          <a:p>
            <a:pPr lvl="1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" sz="1600" u="sng" smtClean="0"/>
              <a:t>Method used </a:t>
            </a:r>
            <a:r>
              <a:rPr lang="en" sz="1600" smtClean="0"/>
              <a:t>(questionnaire, interview, observation,…)</a:t>
            </a:r>
          </a:p>
          <a:p>
            <a:pPr lvl="1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" sz="1600" u="sng" smtClean="0"/>
              <a:t>Validity </a:t>
            </a:r>
            <a:r>
              <a:rPr lang="en" sz="1600" smtClean="0"/>
              <a:t>(Component, internal and external validity)</a:t>
            </a:r>
          </a:p>
          <a:p>
            <a:pPr lvl="1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" sz="1600" u="sng" smtClean="0"/>
              <a:t>Literature used</a:t>
            </a:r>
          </a:p>
          <a:p>
            <a:pPr lvl="1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" sz="1600" u="sng" smtClean="0"/>
              <a:t>If necessary: Documentation (questionnaire, interview questions,…)</a:t>
            </a:r>
          </a:p>
          <a:p>
            <a:pPr eaLnBrk="1" hangingPunct="1">
              <a:lnSpc>
                <a:spcPct val="80000"/>
              </a:lnSpc>
            </a:pPr>
            <a:endParaRPr lang="hr-HR" sz="1600" u="sng" smtClean="0"/>
          </a:p>
          <a:p>
            <a:pPr eaLnBrk="1" hangingPunct="1">
              <a:lnSpc>
                <a:spcPct val="80000"/>
              </a:lnSpc>
            </a:pPr>
            <a:r>
              <a:rPr lang="en" sz="1600" smtClean="0"/>
              <a:t>If the student does not submit the report on time or if the report is negatively assessed, he / she has not fulfilled the condition for access to the written exam.</a:t>
            </a:r>
            <a:endParaRPr lang="en-US" sz="1600" smtClean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dirty="0" smtClean="0"/>
              <a:t>RESEARCH PROJECT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933450" y="1828800"/>
            <a:ext cx="7661275" cy="4114800"/>
          </a:xfrm>
        </p:spPr>
        <p:txBody>
          <a:bodyPr/>
          <a:lstStyle/>
          <a:p>
            <a:pPr eaLnBrk="1" hangingPunct="1"/>
            <a:r>
              <a:rPr lang="en" altLang="en-US" sz="1600" smtClean="0"/>
              <a:t>TEACHING</a:t>
            </a:r>
          </a:p>
          <a:p>
            <a:pPr lvl="1" eaLnBrk="1" hangingPunct="1"/>
            <a:r>
              <a:rPr lang="en" altLang="en-US" sz="1600" smtClean="0"/>
              <a:t>Attending classes</a:t>
            </a:r>
          </a:p>
          <a:p>
            <a:pPr lvl="1" eaLnBrk="1" hangingPunct="1"/>
            <a:r>
              <a:rPr lang="en" altLang="en-US" sz="1600" smtClean="0"/>
              <a:t>Writing emails</a:t>
            </a:r>
          </a:p>
          <a:p>
            <a:pPr lvl="1" eaLnBrk="1" hangingPunct="1"/>
            <a:r>
              <a:rPr lang="en" altLang="en-US" sz="1600" smtClean="0"/>
              <a:t>Searching for information</a:t>
            </a:r>
          </a:p>
          <a:p>
            <a:pPr lvl="1" eaLnBrk="1" hangingPunct="1"/>
            <a:r>
              <a:rPr lang="en" altLang="en-US" sz="1600" smtClean="0"/>
              <a:t>Consultations</a:t>
            </a:r>
          </a:p>
          <a:p>
            <a:pPr eaLnBrk="1" hangingPunct="1"/>
            <a:endParaRPr lang="hr-HR" altLang="en-US" sz="1600" smtClean="0"/>
          </a:p>
          <a:p>
            <a:pPr eaLnBrk="1" hangingPunct="1">
              <a:buFont typeface="Wingdings 3" pitchFamily="18" charset="2"/>
              <a:buNone/>
            </a:pPr>
            <a:endParaRPr lang="hr-HR" altLang="en-US" sz="1600" smtClean="0"/>
          </a:p>
          <a:p>
            <a:pPr eaLnBrk="1" hangingPunct="1"/>
            <a:r>
              <a:rPr lang="en" altLang="en-US" sz="1600" smtClean="0"/>
              <a:t>EXAM</a:t>
            </a:r>
          </a:p>
          <a:p>
            <a:pPr lvl="1" eaLnBrk="1" hangingPunct="1"/>
            <a:r>
              <a:rPr lang="en" altLang="en-US" sz="1600" smtClean="0"/>
              <a:t>Exam registration</a:t>
            </a:r>
          </a:p>
          <a:p>
            <a:pPr lvl="1" eaLnBrk="1" hangingPunct="1"/>
            <a:r>
              <a:rPr lang="en" altLang="en-US" sz="1600" smtClean="0"/>
              <a:t>Check out the exam</a:t>
            </a:r>
          </a:p>
          <a:p>
            <a:pPr lvl="1" eaLnBrk="1" hangingPunct="1"/>
            <a:r>
              <a:rPr lang="en" altLang="en-US" sz="1600" smtClean="0"/>
              <a:t>Grade entry</a:t>
            </a:r>
          </a:p>
          <a:p>
            <a:pPr lvl="1" eaLnBrk="1" hangingPunct="1"/>
            <a:r>
              <a:rPr lang="en" altLang="en-US" sz="1600" smtClean="0"/>
              <a:t>Enrollment of grades in studomat</a:t>
            </a:r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altLang="en-US" dirty="0" smtClean="0"/>
              <a:t>Frequently Asked Questions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138"/>
            <a:ext cx="8229600" cy="4995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" smtClean="0"/>
              <a:t>Izv.prof.dr.sc. Daniel Tomić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" smtClean="0"/>
              <a:t>    </a:t>
            </a:r>
            <a:r>
              <a:rPr lang="en" smtClean="0">
                <a:hlinkClick r:id="rId2"/>
              </a:rPr>
              <a:t>dtomic@unipu.hr</a:t>
            </a:r>
            <a:r>
              <a:rPr lang="en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r-HR" u="sng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" u="sng" smtClean="0"/>
              <a:t>Consultations </a:t>
            </a:r>
            <a:r>
              <a:rPr lang="en" smtClean="0"/>
              <a:t>: Wednesday 11:00 - 12:00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r-HR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r-HR" smtClean="0"/>
          </a:p>
          <a:p>
            <a:pPr eaLnBrk="1" hangingPunct="1">
              <a:lnSpc>
                <a:spcPct val="90000"/>
              </a:lnSpc>
            </a:pPr>
            <a:r>
              <a:rPr lang="en" smtClean="0"/>
              <a:t>Izv.prof.dr.sc. Saša Stjepanović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en" smtClean="0"/>
              <a:t>    </a:t>
            </a:r>
            <a:r>
              <a:rPr lang="en" smtClean="0">
                <a:hlinkClick r:id="rId3"/>
              </a:rPr>
              <a:t>sstjepan@unipu.hr</a:t>
            </a:r>
            <a:r>
              <a:rPr lang="en" smtClean="0"/>
              <a:t> 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hr-HR" u="sng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en" u="sng" smtClean="0"/>
              <a:t>Consultations </a:t>
            </a:r>
            <a:r>
              <a:rPr lang="en" smtClean="0"/>
              <a:t>: Tuesdays 10:30 - 11:30</a:t>
            </a: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smtClean="0"/>
              <a:t>Information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11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" dirty="0"/>
              <a:t>1. How much has the annual number of deaths from natural disasters changed in the last </a:t>
            </a:r>
            <a:r>
              <a:rPr lang="en" dirty="0" smtClean="0"/>
              <a:t>century, from 1900 to 2019?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/>
              <a:t>It has more than doubled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/>
              <a:t>It remained unchanged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/>
              <a:t>It has shrunk by more than </a:t>
            </a:r>
            <a:r>
              <a:rPr lang="en" dirty="0" smtClean="0"/>
              <a:t>half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 smtClean="0"/>
              <a:t>It has decreased by almost one hundred percent</a:t>
            </a:r>
            <a:endParaRPr lang="en-US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altLang="en-US" smtClean="0"/>
              <a:t>Acquire knowledge…. (1)</a:t>
            </a:r>
            <a:endParaRPr lang="en-US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5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" dirty="0"/>
              <a:t>2. How many years on average do women over the age of 30 go to school? (Men of the same age go to school for an average of 8 years)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/>
              <a:t>7 years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/>
              <a:t>5 years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/>
              <a:t>3 </a:t>
            </a:r>
            <a:r>
              <a:rPr lang="en" dirty="0" smtClean="0"/>
              <a:t>years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 smtClean="0"/>
              <a:t>Just like men</a:t>
            </a:r>
            <a:endParaRPr lang="en-US" dirty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altLang="en-US" smtClean="0"/>
              <a:t>Acquire knowledge…. (2)</a:t>
            </a:r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11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" dirty="0" smtClean="0"/>
              <a:t>3 </a:t>
            </a:r>
            <a:r>
              <a:rPr lang="en" dirty="0"/>
              <a:t>. In the last </a:t>
            </a:r>
            <a:r>
              <a:rPr lang="en" dirty="0" smtClean="0"/>
              <a:t>30 </a:t>
            </a:r>
            <a:r>
              <a:rPr lang="en" dirty="0"/>
              <a:t>years, how has the percentage of people in the world living in extreme poverty changed?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/>
              <a:t>It almost doubled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/>
              <a:t>It remained relatively </a:t>
            </a:r>
            <a:r>
              <a:rPr lang="en" dirty="0" smtClean="0"/>
              <a:t>unchanged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/>
              <a:t>It almost </a:t>
            </a:r>
            <a:r>
              <a:rPr lang="en" dirty="0" smtClean="0"/>
              <a:t>halved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" dirty="0" smtClean="0"/>
              <a:t>It is three times smaller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endParaRPr lang="en-US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altLang="en-US" dirty="0" smtClean="0"/>
              <a:t>Acquire knowledge…. (3)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457200" y="1371600"/>
          <a:ext cx="8077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altLang="en-US" dirty="0" smtClean="0"/>
              <a:t>Acquire knowledge…. (4)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762000" y="1641149"/>
          <a:ext cx="7500937" cy="4378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altLang="en-US" dirty="0" smtClean="0"/>
              <a:t>Acquire knowledge…. (5)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28600" y="1481138"/>
            <a:ext cx="8763000" cy="4525962"/>
          </a:xfrm>
        </p:spPr>
        <p:txBody>
          <a:bodyPr/>
          <a:lstStyle/>
          <a:p>
            <a:pPr algn="just" eaLnBrk="1" hangingPunct="1"/>
            <a:r>
              <a:rPr lang="en" altLang="en-US" sz="2600" smtClean="0"/>
              <a:t>To enable students to think critically about research and the validity of research.</a:t>
            </a:r>
          </a:p>
          <a:p>
            <a:pPr algn="just" eaLnBrk="1" hangingPunct="1">
              <a:buFont typeface="Wingdings 3" pitchFamily="18" charset="2"/>
              <a:buNone/>
            </a:pPr>
            <a:endParaRPr lang="en-US" altLang="en-US" sz="2600" smtClean="0"/>
          </a:p>
          <a:p>
            <a:pPr algn="just" eaLnBrk="1" hangingPunct="1"/>
            <a:r>
              <a:rPr lang="en" altLang="en-US" sz="2600" smtClean="0"/>
              <a:t>Acquisition of knowledge, skills and competencies for proper writing and presentation of student papers.</a:t>
            </a:r>
          </a:p>
          <a:p>
            <a:pPr algn="just" eaLnBrk="1" hangingPunct="1">
              <a:buFont typeface="Wingdings 3" pitchFamily="18" charset="2"/>
              <a:buNone/>
            </a:pPr>
            <a:endParaRPr lang="en-US" altLang="en-US" sz="2600" smtClean="0"/>
          </a:p>
          <a:p>
            <a:pPr algn="just" eaLnBrk="1" hangingPunct="1"/>
            <a:r>
              <a:rPr lang="en" altLang="en-US" sz="2600" smtClean="0"/>
              <a:t>Recognizing the phases of the research process and mastering the basics of conducting scientific and professional research in the field of economics.</a:t>
            </a:r>
            <a:endParaRPr lang="en-US" altLang="en-US" sz="2600" smtClean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altLang="en-US" dirty="0" smtClean="0"/>
              <a:t>The aim of the course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700"/>
          </a:xfrm>
        </p:spPr>
        <p:txBody>
          <a:bodyPr/>
          <a:lstStyle/>
          <a:p>
            <a:pPr marL="514350" indent="-514350" eaLnBrk="1" hangingPunct="1">
              <a:buFont typeface="Arial" charset="0"/>
              <a:buAutoNum type="arabicPeriod"/>
            </a:pPr>
            <a:r>
              <a:rPr lang="en" altLang="en-US" smtClean="0"/>
              <a:t>Adopt rules for writing and presenting student papers</a:t>
            </a:r>
            <a:endParaRPr lang="en-US" altLang="en-US" smtClean="0"/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" altLang="en-US" smtClean="0"/>
              <a:t>Search available databases and literature</a:t>
            </a:r>
            <a:endParaRPr lang="en-US" altLang="en-US" smtClean="0"/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" altLang="en-US" smtClean="0"/>
              <a:t>Understand concepts from economic methodology</a:t>
            </a:r>
            <a:endParaRPr lang="en-US" altLang="en-US" smtClean="0"/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" altLang="en-US" smtClean="0"/>
              <a:t>Think critically about the research process</a:t>
            </a:r>
            <a:endParaRPr lang="en-US" altLang="en-US" smtClean="0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949325" y="152400"/>
            <a:ext cx="7158038" cy="14128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" altLang="en-US" smtClean="0"/>
              <a:t>Learning outcomes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ourse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ourse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ourse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ourse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444</TotalTime>
  <Words>833</Words>
  <Application>Microsoft Office PowerPoint</Application>
  <PresentationFormat>On-screen Show (4:3)</PresentationFormat>
  <Paragraphs>114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Economic methods</vt:lpstr>
      <vt:lpstr>Information</vt:lpstr>
      <vt:lpstr>Acquire knowledge…. (1)</vt:lpstr>
      <vt:lpstr>Acquire knowledge…. (2)</vt:lpstr>
      <vt:lpstr>Acquire knowledge…. (3)</vt:lpstr>
      <vt:lpstr>Acquire knowledge…. (4)</vt:lpstr>
      <vt:lpstr>Acquire knowledge…. (5)</vt:lpstr>
      <vt:lpstr>The aim of the course</vt:lpstr>
      <vt:lpstr>Learning outcomes</vt:lpstr>
      <vt:lpstr>Course content</vt:lpstr>
      <vt:lpstr>Literature</vt:lpstr>
      <vt:lpstr>E-learning portal</vt:lpstr>
      <vt:lpstr>RESEARCH PROJECT</vt:lpstr>
      <vt:lpstr>Frequently Asked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Sanja</dc:creator>
  <cp:lastModifiedBy>tomic</cp:lastModifiedBy>
  <cp:revision>42</cp:revision>
  <cp:lastPrinted>1601-01-01T00:00:00Z</cp:lastPrinted>
  <dcterms:created xsi:type="dcterms:W3CDTF">1601-01-01T00:00:00Z</dcterms:created>
  <dcterms:modified xsi:type="dcterms:W3CDTF">2022-04-09T17:44:31Z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